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charts/chart6.xml" ContentType="application/vnd.openxmlformats-officedocument.drawingml.chart+xml"/>
  <Override PartName="/ppt/theme/themeOverride6.xml" ContentType="application/vnd.openxmlformats-officedocument.themeOverride+xml"/>
  <Override PartName="/ppt/charts/chart7.xml" ContentType="application/vnd.openxmlformats-officedocument.drawingml.chart+xml"/>
  <Override PartName="/ppt/theme/themeOverride7.xml" ContentType="application/vnd.openxmlformats-officedocument.themeOverride+xml"/>
  <Override PartName="/ppt/charts/chart8.xml" ContentType="application/vnd.openxmlformats-officedocument.drawingml.chart+xml"/>
  <Override PartName="/ppt/theme/themeOverride8.xml" ContentType="application/vnd.openxmlformats-officedocument.themeOverride+xml"/>
  <Override PartName="/ppt/charts/chart9.xml" ContentType="application/vnd.openxmlformats-officedocument.drawingml.chart+xml"/>
  <Override PartName="/ppt/theme/themeOverride9.xml" ContentType="application/vnd.openxmlformats-officedocument.themeOverride+xml"/>
  <Override PartName="/ppt/charts/chart10.xml" ContentType="application/vnd.openxmlformats-officedocument.drawingml.chart+xml"/>
  <Override PartName="/ppt/theme/themeOverride10.xml" ContentType="application/vnd.openxmlformats-officedocument.themeOverride+xml"/>
  <Override PartName="/ppt/charts/chart11.xml" ContentType="application/vnd.openxmlformats-officedocument.drawingml.chart+xml"/>
  <Override PartName="/ppt/theme/themeOverride11.xml" ContentType="application/vnd.openxmlformats-officedocument.themeOverride+xml"/>
  <Override PartName="/ppt/charts/chart12.xml" ContentType="application/vnd.openxmlformats-officedocument.drawingml.chart+xml"/>
  <Override PartName="/ppt/theme/themeOverride12.xml" ContentType="application/vnd.openxmlformats-officedocument.themeOverride+xml"/>
  <Override PartName="/ppt/charts/chart13.xml" ContentType="application/vnd.openxmlformats-officedocument.drawingml.chart+xml"/>
  <Override PartName="/ppt/theme/themeOverride13.xml" ContentType="application/vnd.openxmlformats-officedocument.themeOverride+xml"/>
  <Override PartName="/ppt/charts/chart14.xml" ContentType="application/vnd.openxmlformats-officedocument.drawingml.chart+xml"/>
  <Override PartName="/ppt/theme/themeOverride14.xml" ContentType="application/vnd.openxmlformats-officedocument.themeOverride+xml"/>
  <Override PartName="/ppt/charts/chart15.xml" ContentType="application/vnd.openxmlformats-officedocument.drawingml.chart+xml"/>
  <Override PartName="/ppt/theme/themeOverride15.xml" ContentType="application/vnd.openxmlformats-officedocument.themeOverride+xml"/>
  <Override PartName="/ppt/charts/chart16.xml" ContentType="application/vnd.openxmlformats-officedocument.drawingml.chart+xml"/>
  <Override PartName="/ppt/theme/themeOverride16.xml" ContentType="application/vnd.openxmlformats-officedocument.themeOverride+xml"/>
  <Override PartName="/ppt/charts/chart17.xml" ContentType="application/vnd.openxmlformats-officedocument.drawingml.chart+xml"/>
  <Override PartName="/ppt/theme/themeOverride17.xml" ContentType="application/vnd.openxmlformats-officedocument.themeOverride+xml"/>
  <Override PartName="/ppt/charts/chart18.xml" ContentType="application/vnd.openxmlformats-officedocument.drawingml.chart+xml"/>
  <Override PartName="/ppt/theme/themeOverride18.xml" ContentType="application/vnd.openxmlformats-officedocument.themeOverride+xml"/>
  <Override PartName="/ppt/charts/chart19.xml" ContentType="application/vnd.openxmlformats-officedocument.drawingml.chart+xml"/>
  <Override PartName="/ppt/theme/themeOverride19.xml" ContentType="application/vnd.openxmlformats-officedocument.themeOverride+xml"/>
  <Override PartName="/ppt/charts/chart20.xml" ContentType="application/vnd.openxmlformats-officedocument.drawingml.chart+xml"/>
  <Override PartName="/ppt/theme/themeOverride20.xml" ContentType="application/vnd.openxmlformats-officedocument.themeOverride+xml"/>
  <Override PartName="/ppt/charts/chart21.xml" ContentType="application/vnd.openxmlformats-officedocument.drawingml.chart+xml"/>
  <Override PartName="/ppt/theme/themeOverride21.xml" ContentType="application/vnd.openxmlformats-officedocument.themeOverride+xml"/>
  <Override PartName="/ppt/charts/chart22.xml" ContentType="application/vnd.openxmlformats-officedocument.drawingml.chart+xml"/>
  <Override PartName="/ppt/theme/themeOverride22.xml" ContentType="application/vnd.openxmlformats-officedocument.themeOverride+xml"/>
  <Override PartName="/ppt/charts/chart23.xml" ContentType="application/vnd.openxmlformats-officedocument.drawingml.chart+xml"/>
  <Override PartName="/ppt/theme/themeOverride23.xml" ContentType="application/vnd.openxmlformats-officedocument.themeOverride+xml"/>
  <Override PartName="/ppt/charts/chart24.xml" ContentType="application/vnd.openxmlformats-officedocument.drawingml.chart+xml"/>
  <Override PartName="/ppt/theme/themeOverride24.xml" ContentType="application/vnd.openxmlformats-officedocument.themeOverride+xml"/>
  <Override PartName="/ppt/drawings/drawing1.xml" ContentType="application/vnd.openxmlformats-officedocument.drawingml.chartshapes+xml"/>
  <Override PartName="/ppt/charts/chart25.xml" ContentType="application/vnd.openxmlformats-officedocument.drawingml.chart+xml"/>
  <Override PartName="/ppt/theme/themeOverride25.xml" ContentType="application/vnd.openxmlformats-officedocument.themeOverride+xml"/>
  <Override PartName="/ppt/charts/chart26.xml" ContentType="application/vnd.openxmlformats-officedocument.drawingml.chart+xml"/>
  <Override PartName="/ppt/theme/themeOverride26.xml" ContentType="application/vnd.openxmlformats-officedocument.themeOverride+xml"/>
  <Override PartName="/ppt/charts/chart27.xml" ContentType="application/vnd.openxmlformats-officedocument.drawingml.chart+xml"/>
  <Override PartName="/ppt/theme/themeOverride27.xml" ContentType="application/vnd.openxmlformats-officedocument.themeOverride+xml"/>
  <Override PartName="/ppt/charts/chart28.xml" ContentType="application/vnd.openxmlformats-officedocument.drawingml.chart+xml"/>
  <Override PartName="/ppt/theme/themeOverride28.xml" ContentType="application/vnd.openxmlformats-officedocument.themeOverride+xml"/>
  <Override PartName="/ppt/charts/chart29.xml" ContentType="application/vnd.openxmlformats-officedocument.drawingml.chart+xml"/>
  <Override PartName="/ppt/theme/themeOverride29.xml" ContentType="application/vnd.openxmlformats-officedocument.themeOverride+xml"/>
  <Override PartName="/ppt/charts/chart30.xml" ContentType="application/vnd.openxmlformats-officedocument.drawingml.chart+xml"/>
  <Override PartName="/ppt/theme/themeOverride30.xml" ContentType="application/vnd.openxmlformats-officedocument.themeOverride+xml"/>
  <Override PartName="/ppt/charts/chart31.xml" ContentType="application/vnd.openxmlformats-officedocument.drawingml.chart+xml"/>
  <Override PartName="/ppt/theme/themeOverride31.xml" ContentType="application/vnd.openxmlformats-officedocument.themeOverride+xml"/>
  <Override PartName="/ppt/charts/chart32.xml" ContentType="application/vnd.openxmlformats-officedocument.drawingml.chart+xml"/>
  <Override PartName="/ppt/theme/themeOverride32.xml" ContentType="application/vnd.openxmlformats-officedocument.themeOverr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708" r:id="rId2"/>
    <p:sldMasterId id="2147483720" r:id="rId3"/>
  </p:sldMasterIdLst>
  <p:handoutMasterIdLst>
    <p:handoutMasterId r:id="rId131"/>
  </p:handoutMasterIdLst>
  <p:sldIdLst>
    <p:sldId id="256" r:id="rId4"/>
    <p:sldId id="615" r:id="rId5"/>
    <p:sldId id="758" r:id="rId6"/>
    <p:sldId id="734" r:id="rId7"/>
    <p:sldId id="760" r:id="rId8"/>
    <p:sldId id="759" r:id="rId9"/>
    <p:sldId id="739" r:id="rId10"/>
    <p:sldId id="755" r:id="rId11"/>
    <p:sldId id="616" r:id="rId12"/>
    <p:sldId id="756" r:id="rId13"/>
    <p:sldId id="629" r:id="rId14"/>
    <p:sldId id="741" r:id="rId15"/>
    <p:sldId id="742" r:id="rId16"/>
    <p:sldId id="743" r:id="rId17"/>
    <p:sldId id="744" r:id="rId18"/>
    <p:sldId id="745" r:id="rId19"/>
    <p:sldId id="746" r:id="rId20"/>
    <p:sldId id="747" r:id="rId21"/>
    <p:sldId id="748" r:id="rId22"/>
    <p:sldId id="749" r:id="rId23"/>
    <p:sldId id="636" r:id="rId24"/>
    <p:sldId id="637" r:id="rId25"/>
    <p:sldId id="638" r:id="rId26"/>
    <p:sldId id="639" r:id="rId27"/>
    <p:sldId id="640" r:id="rId28"/>
    <p:sldId id="641" r:id="rId29"/>
    <p:sldId id="642" r:id="rId30"/>
    <p:sldId id="643" r:id="rId31"/>
    <p:sldId id="644" r:id="rId32"/>
    <p:sldId id="645" r:id="rId33"/>
    <p:sldId id="646" r:id="rId34"/>
    <p:sldId id="647" r:id="rId35"/>
    <p:sldId id="648" r:id="rId36"/>
    <p:sldId id="649" r:id="rId37"/>
    <p:sldId id="650" r:id="rId38"/>
    <p:sldId id="651" r:id="rId39"/>
    <p:sldId id="652" r:id="rId40"/>
    <p:sldId id="653" r:id="rId41"/>
    <p:sldId id="654" r:id="rId42"/>
    <p:sldId id="757" r:id="rId43"/>
    <p:sldId id="655" r:id="rId44"/>
    <p:sldId id="656" r:id="rId45"/>
    <p:sldId id="657" r:id="rId46"/>
    <p:sldId id="658" r:id="rId47"/>
    <p:sldId id="659" r:id="rId48"/>
    <p:sldId id="660" r:id="rId49"/>
    <p:sldId id="661" r:id="rId50"/>
    <p:sldId id="662" r:id="rId51"/>
    <p:sldId id="663" r:id="rId52"/>
    <p:sldId id="664" r:id="rId53"/>
    <p:sldId id="665" r:id="rId54"/>
    <p:sldId id="666" r:id="rId55"/>
    <p:sldId id="667" r:id="rId56"/>
    <p:sldId id="668" r:id="rId57"/>
    <p:sldId id="669" r:id="rId58"/>
    <p:sldId id="670" r:id="rId59"/>
    <p:sldId id="671" r:id="rId60"/>
    <p:sldId id="672" r:id="rId61"/>
    <p:sldId id="673" r:id="rId62"/>
    <p:sldId id="674" r:id="rId63"/>
    <p:sldId id="675" r:id="rId64"/>
    <p:sldId id="676" r:id="rId65"/>
    <p:sldId id="677" r:id="rId66"/>
    <p:sldId id="678" r:id="rId67"/>
    <p:sldId id="679" r:id="rId68"/>
    <p:sldId id="735" r:id="rId69"/>
    <p:sldId id="736" r:id="rId70"/>
    <p:sldId id="737" r:id="rId71"/>
    <p:sldId id="738" r:id="rId72"/>
    <p:sldId id="682" r:id="rId73"/>
    <p:sldId id="750" r:id="rId74"/>
    <p:sldId id="751" r:id="rId75"/>
    <p:sldId id="752" r:id="rId76"/>
    <p:sldId id="753" r:id="rId77"/>
    <p:sldId id="754" r:id="rId78"/>
    <p:sldId id="685" r:id="rId79"/>
    <p:sldId id="686" r:id="rId80"/>
    <p:sldId id="687" r:id="rId81"/>
    <p:sldId id="688" r:id="rId82"/>
    <p:sldId id="689" r:id="rId83"/>
    <p:sldId id="690" r:id="rId84"/>
    <p:sldId id="691" r:id="rId85"/>
    <p:sldId id="692" r:id="rId86"/>
    <p:sldId id="693" r:id="rId87"/>
    <p:sldId id="694" r:id="rId88"/>
    <p:sldId id="695" r:id="rId89"/>
    <p:sldId id="696" r:id="rId90"/>
    <p:sldId id="697" r:id="rId91"/>
    <p:sldId id="698" r:id="rId92"/>
    <p:sldId id="699" r:id="rId93"/>
    <p:sldId id="700" r:id="rId94"/>
    <p:sldId id="701" r:id="rId95"/>
    <p:sldId id="702" r:id="rId96"/>
    <p:sldId id="703" r:id="rId97"/>
    <p:sldId id="704" r:id="rId98"/>
    <p:sldId id="705" r:id="rId99"/>
    <p:sldId id="706" r:id="rId100"/>
    <p:sldId id="707" r:id="rId101"/>
    <p:sldId id="708" r:id="rId102"/>
    <p:sldId id="709" r:id="rId103"/>
    <p:sldId id="710" r:id="rId104"/>
    <p:sldId id="711" r:id="rId105"/>
    <p:sldId id="712" r:id="rId106"/>
    <p:sldId id="713" r:id="rId107"/>
    <p:sldId id="714" r:id="rId108"/>
    <p:sldId id="715" r:id="rId109"/>
    <p:sldId id="716" r:id="rId110"/>
    <p:sldId id="717" r:id="rId111"/>
    <p:sldId id="718" r:id="rId112"/>
    <p:sldId id="719" r:id="rId113"/>
    <p:sldId id="720" r:id="rId114"/>
    <p:sldId id="721" r:id="rId115"/>
    <p:sldId id="722" r:id="rId116"/>
    <p:sldId id="723" r:id="rId117"/>
    <p:sldId id="724" r:id="rId118"/>
    <p:sldId id="725" r:id="rId119"/>
    <p:sldId id="726" r:id="rId120"/>
    <p:sldId id="727" r:id="rId121"/>
    <p:sldId id="728" r:id="rId122"/>
    <p:sldId id="729" r:id="rId123"/>
    <p:sldId id="730" r:id="rId124"/>
    <p:sldId id="731" r:id="rId125"/>
    <p:sldId id="732" r:id="rId126"/>
    <p:sldId id="733" r:id="rId127"/>
    <p:sldId id="740" r:id="rId128"/>
    <p:sldId id="441" r:id="rId129"/>
    <p:sldId id="260" r:id="rId130"/>
  </p:sldIdLst>
  <p:sldSz cx="9144000" cy="6858000" type="screen4x3"/>
  <p:notesSz cx="6858000" cy="9144000"/>
  <p:defaultTex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F2D5D"/>
    <a:srgbClr val="06486C"/>
    <a:srgbClr val="004866"/>
    <a:srgbClr val="534290"/>
    <a:srgbClr val="1D75B5"/>
    <a:srgbClr val="306A30"/>
    <a:srgbClr val="AE85C5"/>
    <a:srgbClr val="175D91"/>
    <a:srgbClr val="17375E"/>
    <a:srgbClr val="59595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709" autoAdjust="0"/>
    <p:restoredTop sz="94660"/>
  </p:normalViewPr>
  <p:slideViewPr>
    <p:cSldViewPr snapToGrid="0">
      <p:cViewPr varScale="1">
        <p:scale>
          <a:sx n="72" d="100"/>
          <a:sy n="72" d="100"/>
        </p:scale>
        <p:origin x="1362" y="72"/>
      </p:cViewPr>
      <p:guideLst>
        <p:guide orient="horz" pos="2160"/>
        <p:guide pos="2880"/>
      </p:guideLst>
    </p:cSldViewPr>
  </p:slideViewPr>
  <p:notesTextViewPr>
    <p:cViewPr>
      <p:scale>
        <a:sx n="1" d="1"/>
        <a:sy n="1" d="1"/>
      </p:scale>
      <p:origin x="0" y="0"/>
    </p:cViewPr>
  </p:notesTextViewPr>
  <p:notesViewPr>
    <p:cSldViewPr snapToGrid="0">
      <p:cViewPr varScale="1">
        <p:scale>
          <a:sx n="52" d="100"/>
          <a:sy n="52" d="100"/>
        </p:scale>
        <p:origin x="1998" y="9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presProps" Target="presProp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13" Type="http://schemas.openxmlformats.org/officeDocument/2006/relationships/slide" Target="slides/slide110.xml"/><Relationship Id="rId118" Type="http://schemas.openxmlformats.org/officeDocument/2006/relationships/slide" Target="slides/slide115.xml"/><Relationship Id="rId126" Type="http://schemas.openxmlformats.org/officeDocument/2006/relationships/slide" Target="slides/slide123.xml"/><Relationship Id="rId134"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103" Type="http://schemas.openxmlformats.org/officeDocument/2006/relationships/slide" Target="slides/slide100.xml"/><Relationship Id="rId108" Type="http://schemas.openxmlformats.org/officeDocument/2006/relationships/slide" Target="slides/slide105.xml"/><Relationship Id="rId116" Type="http://schemas.openxmlformats.org/officeDocument/2006/relationships/slide" Target="slides/slide113.xml"/><Relationship Id="rId124" Type="http://schemas.openxmlformats.org/officeDocument/2006/relationships/slide" Target="slides/slide121.xml"/><Relationship Id="rId129" Type="http://schemas.openxmlformats.org/officeDocument/2006/relationships/slide" Target="slides/slide126.xml"/><Relationship Id="rId137" Type="http://schemas.microsoft.com/office/2015/10/relationships/revisionInfo" Target="revisionInfo.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handoutMaster" Target="handoutMasters/handoutMaster1.xml"/><Relationship Id="rId136" Type="http://schemas.openxmlformats.org/officeDocument/2006/relationships/tableStyles" Target="tableStyle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9.xlsx"/><Relationship Id="rId1" Type="http://schemas.openxmlformats.org/officeDocument/2006/relationships/themeOverride" Target="../theme/themeOverride10.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1.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2.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3.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4.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5.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6.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17.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18.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19.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20.xml"/></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21.xml"/></Relationships>
</file>

<file path=ppt/charts/_rels/chart22.xml.rels><?xml version="1.0" encoding="UTF-8" standalone="yes"?>
<Relationships xmlns="http://schemas.openxmlformats.org/package/2006/relationships"><Relationship Id="rId2" Type="http://schemas.openxmlformats.org/officeDocument/2006/relationships/package" Target="../embeddings/Microsoft_Excel_Worksheet21.xlsx"/><Relationship Id="rId1" Type="http://schemas.openxmlformats.org/officeDocument/2006/relationships/themeOverride" Target="../theme/themeOverride22.xml"/></Relationships>
</file>

<file path=ppt/charts/_rels/chart23.xml.rels><?xml version="1.0" encoding="UTF-8" standalone="yes"?>
<Relationships xmlns="http://schemas.openxmlformats.org/package/2006/relationships"><Relationship Id="rId2" Type="http://schemas.openxmlformats.org/officeDocument/2006/relationships/package" Target="../embeddings/Microsoft_Excel_Worksheet22.xlsx"/><Relationship Id="rId1" Type="http://schemas.openxmlformats.org/officeDocument/2006/relationships/themeOverride" Target="../theme/themeOverride23.xml"/></Relationships>
</file>

<file path=ppt/charts/_rels/chart24.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23.xlsx"/><Relationship Id="rId1" Type="http://schemas.openxmlformats.org/officeDocument/2006/relationships/themeOverride" Target="../theme/themeOverride24.xml"/></Relationships>
</file>

<file path=ppt/charts/_rels/chart25.xml.rels><?xml version="1.0" encoding="UTF-8" standalone="yes"?>
<Relationships xmlns="http://schemas.openxmlformats.org/package/2006/relationships"><Relationship Id="rId2" Type="http://schemas.openxmlformats.org/officeDocument/2006/relationships/package" Target="../embeddings/Microsoft_Excel_Worksheet24.xlsx"/><Relationship Id="rId1" Type="http://schemas.openxmlformats.org/officeDocument/2006/relationships/themeOverride" Target="../theme/themeOverride25.xml"/></Relationships>
</file>

<file path=ppt/charts/_rels/chart26.xml.rels><?xml version="1.0" encoding="UTF-8" standalone="yes"?>
<Relationships xmlns="http://schemas.openxmlformats.org/package/2006/relationships"><Relationship Id="rId2" Type="http://schemas.openxmlformats.org/officeDocument/2006/relationships/package" Target="../embeddings/Microsoft_Excel_Worksheet25.xlsx"/><Relationship Id="rId1" Type="http://schemas.openxmlformats.org/officeDocument/2006/relationships/themeOverride" Target="../theme/themeOverride26.xml"/></Relationships>
</file>

<file path=ppt/charts/_rels/chart27.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27.xm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28.xml"/></Relationships>
</file>

<file path=ppt/charts/_rels/chart29.xml.rels><?xml version="1.0" encoding="UTF-8" standalone="yes"?>
<Relationships xmlns="http://schemas.openxmlformats.org/package/2006/relationships"><Relationship Id="rId2" Type="http://schemas.openxmlformats.org/officeDocument/2006/relationships/package" Target="../embeddings/Microsoft_Excel_Worksheet28.xlsx"/><Relationship Id="rId1" Type="http://schemas.openxmlformats.org/officeDocument/2006/relationships/themeOverride" Target="../theme/themeOverride29.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30.xml.rels><?xml version="1.0" encoding="UTF-8" standalone="yes"?>
<Relationships xmlns="http://schemas.openxmlformats.org/package/2006/relationships"><Relationship Id="rId2" Type="http://schemas.openxmlformats.org/officeDocument/2006/relationships/package" Target="../embeddings/Microsoft_Excel_Worksheet29.xlsx"/><Relationship Id="rId1" Type="http://schemas.openxmlformats.org/officeDocument/2006/relationships/themeOverride" Target="../theme/themeOverride30.xml"/></Relationships>
</file>

<file path=ppt/charts/_rels/chart31.xml.rels><?xml version="1.0" encoding="UTF-8" standalone="yes"?>
<Relationships xmlns="http://schemas.openxmlformats.org/package/2006/relationships"><Relationship Id="rId2" Type="http://schemas.openxmlformats.org/officeDocument/2006/relationships/package" Target="../embeddings/Microsoft_Excel_Worksheet30.xlsx"/><Relationship Id="rId1" Type="http://schemas.openxmlformats.org/officeDocument/2006/relationships/themeOverride" Target="../theme/themeOverride31.xml"/></Relationships>
</file>

<file path=ppt/charts/_rels/chart32.xml.rels><?xml version="1.0" encoding="UTF-8" standalone="yes"?>
<Relationships xmlns="http://schemas.openxmlformats.org/package/2006/relationships"><Relationship Id="rId2" Type="http://schemas.openxmlformats.org/officeDocument/2006/relationships/package" Target="../embeddings/Microsoft_Excel_Worksheet31.xlsx"/><Relationship Id="rId1" Type="http://schemas.openxmlformats.org/officeDocument/2006/relationships/themeOverride" Target="../theme/themeOverride32.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7.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50057709814523399"/>
          <c:h val="0.98174414653856801"/>
        </c:manualLayout>
      </c:layout>
      <c:barChart>
        <c:barDir val="bar"/>
        <c:grouping val="clustered"/>
        <c:varyColors val="0"/>
        <c:ser>
          <c:idx val="0"/>
          <c:order val="0"/>
          <c:tx>
            <c:strRef>
              <c:f>Hoja1!$B$1</c:f>
              <c:strCache>
                <c:ptCount val="1"/>
                <c:pt idx="0">
                  <c:v>Columna1</c:v>
                </c:pt>
              </c:strCache>
            </c:strRef>
          </c:tx>
          <c:spPr>
            <a:solidFill>
              <a:srgbClr val="1D75B5"/>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9"/>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8091-43A0-A494-A1EBE282D1A1}"/>
              </c:ext>
            </c:extLst>
          </c:dPt>
          <c:dPt>
            <c:idx val="10"/>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8091-43A0-A494-A1EBE282D1A1}"/>
              </c:ext>
            </c:extLst>
          </c:dPt>
          <c:dPt>
            <c:idx val="11"/>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8091-43A0-A494-A1EBE282D1A1}"/>
              </c:ext>
            </c:extLst>
          </c:dPt>
          <c:dPt>
            <c:idx val="12"/>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8091-43A0-A494-A1EBE282D1A1}"/>
              </c:ext>
            </c:extLst>
          </c:dPt>
          <c:dPt>
            <c:idx val="1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8091-43A0-A494-A1EBE282D1A1}"/>
              </c:ext>
            </c:extLst>
          </c:dPt>
          <c:dPt>
            <c:idx val="17"/>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8091-43A0-A494-A1EBE282D1A1}"/>
              </c:ext>
            </c:extLst>
          </c:dPt>
          <c:dPt>
            <c:idx val="18"/>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8091-43A0-A494-A1EBE282D1A1}"/>
              </c:ext>
            </c:extLst>
          </c:dPt>
          <c:dPt>
            <c:idx val="19"/>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8091-43A0-A494-A1EBE282D1A1}"/>
              </c:ext>
            </c:extLst>
          </c:dPt>
          <c:dPt>
            <c:idx val="20"/>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8091-43A0-A494-A1EBE282D1A1}"/>
              </c:ext>
            </c:extLst>
          </c:dPt>
          <c:dPt>
            <c:idx val="21"/>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8091-43A0-A494-A1EBE282D1A1}"/>
              </c:ext>
            </c:extLst>
          </c:dPt>
          <c:dPt>
            <c:idx val="22"/>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8091-43A0-A494-A1EBE282D1A1}"/>
              </c:ext>
            </c:extLst>
          </c:dPt>
          <c:dPt>
            <c:idx val="23"/>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8091-43A0-A494-A1EBE282D1A1}"/>
              </c:ext>
            </c:extLst>
          </c:dPt>
          <c:dPt>
            <c:idx val="24"/>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4-8091-43A0-A494-A1EBE282D1A1}"/>
              </c:ext>
            </c:extLst>
          </c:dPt>
          <c:dPt>
            <c:idx val="25"/>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8091-43A0-A494-A1EBE282D1A1}"/>
              </c:ext>
            </c:extLst>
          </c:dPt>
          <c:dPt>
            <c:idx val="26"/>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6-8091-43A0-A494-A1EBE282D1A1}"/>
              </c:ext>
            </c:extLst>
          </c:dPt>
          <c:dLbls>
            <c:dLbl>
              <c:idx val="9"/>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8091-43A0-A494-A1EBE282D1A1}"/>
                </c:ext>
              </c:extLst>
            </c:dLbl>
            <c:dLbl>
              <c:idx val="10"/>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8091-43A0-A494-A1EBE282D1A1}"/>
                </c:ext>
              </c:extLst>
            </c:dLbl>
            <c:dLbl>
              <c:idx val="11"/>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8091-43A0-A494-A1EBE282D1A1}"/>
                </c:ext>
              </c:extLst>
            </c:dLbl>
            <c:dLbl>
              <c:idx val="12"/>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8091-43A0-A494-A1EBE282D1A1}"/>
                </c:ext>
              </c:extLst>
            </c:dLbl>
            <c:dLbl>
              <c:idx val="13"/>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8091-43A0-A494-A1EBE282D1A1}"/>
                </c:ext>
              </c:extLst>
            </c:dLbl>
            <c:dLbl>
              <c:idx val="17"/>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8091-43A0-A494-A1EBE282D1A1}"/>
                </c:ext>
              </c:extLst>
            </c:dLbl>
            <c:dLbl>
              <c:idx val="18"/>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8091-43A0-A494-A1EBE282D1A1}"/>
                </c:ext>
              </c:extLst>
            </c:dLbl>
            <c:dLbl>
              <c:idx val="19"/>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8091-43A0-A494-A1EBE282D1A1}"/>
                </c:ext>
              </c:extLst>
            </c:dLbl>
            <c:dLbl>
              <c:idx val="20"/>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8091-43A0-A494-A1EBE282D1A1}"/>
                </c:ext>
              </c:extLst>
            </c:dLbl>
            <c:dLbl>
              <c:idx val="21"/>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8091-43A0-A494-A1EBE282D1A1}"/>
                </c:ext>
              </c:extLst>
            </c:dLbl>
            <c:dLbl>
              <c:idx val="22"/>
              <c:spPr>
                <a:noFill/>
                <a:ln>
                  <a:noFill/>
                </a:ln>
                <a:effectLst/>
              </c:spPr>
              <c:txPr>
                <a:bodyPr/>
                <a:lstStyle/>
                <a:p>
                  <a:pPr>
                    <a:defRPr lang="en-US" sz="11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8091-43A0-A494-A1EBE282D1A1}"/>
                </c:ext>
              </c:extLst>
            </c:dLbl>
            <c:dLbl>
              <c:idx val="23"/>
              <c:spPr>
                <a:noFill/>
                <a:ln>
                  <a:noFill/>
                </a:ln>
                <a:effectLst/>
              </c:spPr>
              <c:txPr>
                <a:bodyPr/>
                <a:lstStyle/>
                <a:p>
                  <a:pPr>
                    <a:defRPr lang="en-US" sz="11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8091-43A0-A494-A1EBE282D1A1}"/>
                </c:ext>
              </c:extLst>
            </c:dLbl>
            <c:dLbl>
              <c:idx val="24"/>
              <c:spPr>
                <a:noFill/>
                <a:ln>
                  <a:noFill/>
                </a:ln>
                <a:effectLst/>
              </c:spPr>
              <c:txPr>
                <a:bodyPr/>
                <a:lstStyle/>
                <a:p>
                  <a:pPr>
                    <a:defRPr lang="en-US" sz="11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4-8091-43A0-A494-A1EBE282D1A1}"/>
                </c:ext>
              </c:extLst>
            </c:dLbl>
            <c:dLbl>
              <c:idx val="25"/>
              <c:spPr>
                <a:noFill/>
                <a:ln>
                  <a:noFill/>
                </a:ln>
                <a:effectLst/>
              </c:spPr>
              <c:txPr>
                <a:bodyPr/>
                <a:lstStyle/>
                <a:p>
                  <a:pPr>
                    <a:defRPr lang="en-US" sz="11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8091-43A0-A494-A1EBE282D1A1}"/>
                </c:ext>
              </c:extLst>
            </c:dLbl>
            <c:dLbl>
              <c:idx val="26"/>
              <c:spPr>
                <a:noFill/>
                <a:ln>
                  <a:noFill/>
                </a:ln>
                <a:effectLst/>
              </c:spPr>
              <c:txPr>
                <a:bodyPr/>
                <a:lstStyle/>
                <a:p>
                  <a:pPr>
                    <a:defRPr lang="en-US" sz="11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6-8091-43A0-A494-A1EBE282D1A1}"/>
                </c:ext>
              </c:extLst>
            </c:dLbl>
            <c:spPr>
              <a:noFill/>
              <a:ln>
                <a:noFill/>
              </a:ln>
              <a:effectLst/>
            </c:spPr>
            <c:txPr>
              <a:bodyPr/>
              <a:lstStyle/>
              <a:p>
                <a:pPr>
                  <a:defRPr lang="en-US" sz="11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Hoja1!$A$2:$A$28</c:f>
              <c:strCache>
                <c:ptCount val="27"/>
                <c:pt idx="0">
                  <c:v>Sus propuestas (cambiar las reformas, ayuda a grupos vulnerables) </c:v>
                </c:pt>
                <c:pt idx="1">
                  <c:v>Quiere gobernar bien (va hacer un cambio) </c:v>
                </c:pt>
                <c:pt idx="2">
                  <c:v>Continúa trabajando/Trabaja bien </c:v>
                </c:pt>
                <c:pt idx="3">
                  <c:v>Comentarios positivos de él </c:v>
                </c:pt>
                <c:pt idx="4">
                  <c:v>Va a combatir/Acabar con la corrupción </c:v>
                </c:pt>
                <c:pt idx="5">
                  <c:v>La gente lo apoya </c:v>
                </c:pt>
                <c:pt idx="6">
                  <c:v>Encabeza las encuestas</c:v>
                </c:pt>
                <c:pt idx="7">
                  <c:v>Habla con la verdad/es honesto</c:v>
                </c:pt>
                <c:pt idx="8">
                  <c:v>Apoyo a militantes del PT (Partido del Trabajo)</c:v>
                </c:pt>
                <c:pt idx="9">
                  <c:v>Es candidato a la Presidencia (quiere ser presidente) </c:v>
                </c:pt>
                <c:pt idx="10">
                  <c:v>Está en campaña (anda visitando todos los municipios del País) </c:v>
                </c:pt>
                <c:pt idx="11">
                  <c:v>Comentarios por el sismo en el País (ayuda a los damnificados) </c:v>
                </c:pt>
                <c:pt idx="12">
                  <c:v>Declaración sobre centralización del Gobierno Federal </c:v>
                </c:pt>
                <c:pt idx="13">
                  <c:v>Lo mismo de siempre </c:v>
                </c:pt>
                <c:pt idx="14">
                  <c:v>Documental autobiográfico </c:v>
                </c:pt>
                <c:pt idx="15">
                  <c:v>Comentarios negativos de él </c:v>
                </c:pt>
                <c:pt idx="16">
                  <c:v>Lo atacan/lo calumnian </c:v>
                </c:pt>
                <c:pt idx="17">
                  <c:v>Critica a otros partidos/a otros políticos </c:v>
                </c:pt>
                <c:pt idx="18">
                  <c:v>Hechos de corrupción </c:v>
                </c:pt>
                <c:pt idx="19">
                  <c:v>Es conflictivo </c:v>
                </c:pt>
                <c:pt idx="20">
                  <c:v>Es mentiroso </c:v>
                </c:pt>
                <c:pt idx="21">
                  <c:v>No le simpatiza </c:v>
                </c:pt>
                <c:pt idx="22">
                  <c:v>Parece un dictador (como Chávez, Maduro) </c:v>
                </c:pt>
                <c:pt idx="23">
                  <c:v>Otra</c:v>
                </c:pt>
                <c:pt idx="24">
                  <c:v>Nada</c:v>
                </c:pt>
                <c:pt idx="25">
                  <c:v>No sabe</c:v>
                </c:pt>
                <c:pt idx="26">
                  <c:v>No contesto</c:v>
                </c:pt>
              </c:strCache>
            </c:strRef>
          </c:cat>
          <c:val>
            <c:numRef>
              <c:f>Hoja1!$B$2:$B$28</c:f>
              <c:numCache>
                <c:formatCode>0.0%</c:formatCode>
                <c:ptCount val="27"/>
                <c:pt idx="0">
                  <c:v>9.0999999999999998E-2</c:v>
                </c:pt>
                <c:pt idx="1">
                  <c:v>5.7000000000000002E-2</c:v>
                </c:pt>
                <c:pt idx="2">
                  <c:v>3.4000000000000002E-2</c:v>
                </c:pt>
                <c:pt idx="3">
                  <c:v>2.8000000000000001E-2</c:v>
                </c:pt>
                <c:pt idx="4">
                  <c:v>2.1000000000000001E-2</c:v>
                </c:pt>
                <c:pt idx="5">
                  <c:v>0.02</c:v>
                </c:pt>
                <c:pt idx="6">
                  <c:v>1.2999999999999999E-2</c:v>
                </c:pt>
                <c:pt idx="7">
                  <c:v>8.9999999999999993E-3</c:v>
                </c:pt>
                <c:pt idx="8">
                  <c:v>3.0000000000000001E-3</c:v>
                </c:pt>
                <c:pt idx="9">
                  <c:v>7.0000000000000007E-2</c:v>
                </c:pt>
                <c:pt idx="10">
                  <c:v>6.3E-2</c:v>
                </c:pt>
                <c:pt idx="11">
                  <c:v>0.03</c:v>
                </c:pt>
                <c:pt idx="12">
                  <c:v>7.0000000000000001E-3</c:v>
                </c:pt>
                <c:pt idx="13">
                  <c:v>7.0000000000000001E-3</c:v>
                </c:pt>
                <c:pt idx="14">
                  <c:v>3.0000000000000001E-3</c:v>
                </c:pt>
                <c:pt idx="15">
                  <c:v>0.05</c:v>
                </c:pt>
                <c:pt idx="16">
                  <c:v>3.2000000000000001E-2</c:v>
                </c:pt>
                <c:pt idx="17">
                  <c:v>0.02</c:v>
                </c:pt>
                <c:pt idx="18">
                  <c:v>1.6E-2</c:v>
                </c:pt>
                <c:pt idx="19">
                  <c:v>1.4999999999999999E-2</c:v>
                </c:pt>
                <c:pt idx="20">
                  <c:v>1.2999999999999999E-2</c:v>
                </c:pt>
                <c:pt idx="21">
                  <c:v>1.2999999999999999E-2</c:v>
                </c:pt>
                <c:pt idx="22">
                  <c:v>1.2E-2</c:v>
                </c:pt>
                <c:pt idx="23">
                  <c:v>2.3E-2</c:v>
                </c:pt>
                <c:pt idx="24">
                  <c:v>0.13900000000000001</c:v>
                </c:pt>
                <c:pt idx="25">
                  <c:v>0.10100000000000001</c:v>
                </c:pt>
                <c:pt idx="26">
                  <c:v>0.11</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00077112"/>
        <c:axId val="2100080488"/>
      </c:barChart>
      <c:catAx>
        <c:axId val="2100077112"/>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00080488"/>
        <c:crosses val="autoZero"/>
        <c:auto val="1"/>
        <c:lblAlgn val="ctr"/>
        <c:lblOffset val="100"/>
        <c:noMultiLvlLbl val="0"/>
      </c:catAx>
      <c:valAx>
        <c:axId val="2100080488"/>
        <c:scaling>
          <c:orientation val="minMax"/>
          <c:max val="0.17"/>
          <c:min val="0"/>
        </c:scaling>
        <c:delete val="1"/>
        <c:axPos val="t"/>
        <c:numFmt formatCode="0.0%" sourceLinked="1"/>
        <c:majorTickMark val="out"/>
        <c:minorTickMark val="none"/>
        <c:tickLblPos val="nextTo"/>
        <c:crossAx val="2100077112"/>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49804231429586199"/>
          <c:h val="0.98174414653856801"/>
        </c:manualLayout>
      </c:layout>
      <c:barChart>
        <c:barDir val="bar"/>
        <c:grouping val="clustered"/>
        <c:varyColors val="0"/>
        <c:ser>
          <c:idx val="0"/>
          <c:order val="0"/>
          <c:tx>
            <c:strRef>
              <c:f>Hoja1!$B$1</c:f>
              <c:strCache>
                <c:ptCount val="1"/>
                <c:pt idx="0">
                  <c:v>Columna1</c:v>
                </c:pt>
              </c:strCache>
            </c:strRef>
          </c:tx>
          <c:spPr>
            <a:solidFill>
              <a:srgbClr val="175D91"/>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5"/>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AEFD-4A79-9D16-6C187492A0F1}"/>
              </c:ext>
            </c:extLst>
          </c:dPt>
          <c:dPt>
            <c:idx val="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AEFD-4A79-9D16-6C187492A0F1}"/>
              </c:ext>
            </c:extLst>
          </c:dPt>
          <c:dPt>
            <c:idx val="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AEFD-4A79-9D16-6C187492A0F1}"/>
              </c:ext>
            </c:extLst>
          </c:dPt>
          <c:dPt>
            <c:idx val="8"/>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AEFD-4A79-9D16-6C187492A0F1}"/>
              </c:ext>
            </c:extLst>
          </c:dPt>
          <c:dPt>
            <c:idx val="9"/>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AEFD-4A79-9D16-6C187492A0F1}"/>
              </c:ext>
            </c:extLst>
          </c:dPt>
          <c:dPt>
            <c:idx val="10"/>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AEFD-4A79-9D16-6C187492A0F1}"/>
              </c:ext>
            </c:extLst>
          </c:dPt>
          <c:dPt>
            <c:idx val="11"/>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AEFD-4A79-9D16-6C187492A0F1}"/>
              </c:ext>
            </c:extLst>
          </c:dPt>
          <c:dPt>
            <c:idx val="12"/>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AEFD-4A79-9D16-6C187492A0F1}"/>
              </c:ext>
            </c:extLst>
          </c:dPt>
          <c:dPt>
            <c:idx val="13"/>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AEFD-4A79-9D16-6C187492A0F1}"/>
              </c:ext>
            </c:extLst>
          </c:dPt>
          <c:dPt>
            <c:idx val="17"/>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AEFD-4A79-9D16-6C187492A0F1}"/>
              </c:ext>
            </c:extLst>
          </c:dPt>
          <c:dLbls>
            <c:dLbl>
              <c:idx val="5"/>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AEFD-4A79-9D16-6C187492A0F1}"/>
                </c:ext>
              </c:extLst>
            </c:dLbl>
            <c:dLbl>
              <c:idx val="6"/>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AEFD-4A79-9D16-6C187492A0F1}"/>
                </c:ext>
              </c:extLst>
            </c:dLbl>
            <c:dLbl>
              <c:idx val="7"/>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AEFD-4A79-9D16-6C187492A0F1}"/>
                </c:ext>
              </c:extLst>
            </c:dLbl>
            <c:dLbl>
              <c:idx val="8"/>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AEFD-4A79-9D16-6C187492A0F1}"/>
                </c:ext>
              </c:extLst>
            </c:dLbl>
            <c:dLbl>
              <c:idx val="9"/>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AEFD-4A79-9D16-6C187492A0F1}"/>
                </c:ext>
              </c:extLst>
            </c:dLbl>
            <c:dLbl>
              <c:idx val="10"/>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AEFD-4A79-9D16-6C187492A0F1}"/>
                </c:ext>
              </c:extLst>
            </c:dLbl>
            <c:dLbl>
              <c:idx val="11"/>
              <c:spPr>
                <a:noFill/>
                <a:ln>
                  <a:noFill/>
                </a:ln>
                <a:effectLst/>
              </c:spPr>
              <c:txPr>
                <a:bodyPr/>
                <a:lstStyle/>
                <a:p>
                  <a:pPr>
                    <a:defRPr lang="en-US" sz="12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AEFD-4A79-9D16-6C187492A0F1}"/>
                </c:ext>
              </c:extLst>
            </c:dLbl>
            <c:dLbl>
              <c:idx val="12"/>
              <c:spPr>
                <a:noFill/>
                <a:ln>
                  <a:noFill/>
                </a:ln>
                <a:effectLst/>
              </c:spPr>
              <c:txPr>
                <a:bodyPr/>
                <a:lstStyle/>
                <a:p>
                  <a:pPr>
                    <a:defRPr lang="en-US" sz="12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AEFD-4A79-9D16-6C187492A0F1}"/>
                </c:ext>
              </c:extLst>
            </c:dLbl>
            <c:dLbl>
              <c:idx val="13"/>
              <c:spPr>
                <a:noFill/>
                <a:ln>
                  <a:noFill/>
                </a:ln>
                <a:effectLst/>
              </c:spPr>
              <c:txPr>
                <a:bodyPr/>
                <a:lstStyle/>
                <a:p>
                  <a:pPr>
                    <a:defRPr lang="en-US" sz="12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AEFD-4A79-9D16-6C187492A0F1}"/>
                </c:ext>
              </c:extLst>
            </c:dLbl>
            <c:dLbl>
              <c:idx val="17"/>
              <c:spPr>
                <a:noFill/>
                <a:ln>
                  <a:noFill/>
                </a:ln>
                <a:effectLst/>
              </c:spPr>
              <c:txPr>
                <a:bodyPr/>
                <a:lstStyle/>
                <a:p>
                  <a:pPr>
                    <a:defRPr lang="en-US" sz="12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AEFD-4A79-9D16-6C187492A0F1}"/>
                </c:ext>
              </c:extLst>
            </c:dLbl>
            <c:spPr>
              <a:noFill/>
              <a:ln>
                <a:noFill/>
              </a:ln>
              <a:effectLst/>
            </c:spPr>
            <c:txPr>
              <a:bodyPr/>
              <a:lstStyle/>
              <a:p>
                <a:pPr>
                  <a:defRPr lang="en-US" sz="120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Hoja1!$A$2:$A$19</c:f>
              <c:strCache>
                <c:ptCount val="18"/>
                <c:pt idx="0">
                  <c:v>Va arriba en las encuestas</c:v>
                </c:pt>
                <c:pt idx="1">
                  <c:v>Tiene buenas propuestas</c:v>
                </c:pt>
                <c:pt idx="2">
                  <c:v>Será el cambio del país</c:v>
                </c:pt>
                <c:pt idx="3">
                  <c:v>Comentarios positivos (es un buen partido)</c:v>
                </c:pt>
                <c:pt idx="4">
                  <c:v>Está trabajando por la gente</c:v>
                </c:pt>
                <c:pt idx="5">
                  <c:v>Está en campaña electoral</c:v>
                </c:pt>
                <c:pt idx="6">
                  <c:v>Será candidato a la presidencia</c:v>
                </c:pt>
                <c:pt idx="7">
                  <c:v>Es un partido nuevo</c:v>
                </c:pt>
                <c:pt idx="8">
                  <c:v>Temas relacionados a los damnificados y el terremoto</c:v>
                </c:pt>
                <c:pt idx="9">
                  <c:v>Está reclutando a su equipo</c:v>
                </c:pt>
                <c:pt idx="10">
                  <c:v>Publicidad</c:v>
                </c:pt>
                <c:pt idx="11">
                  <c:v>Comentarios negativos (es la peor opción, corrupto)</c:v>
                </c:pt>
                <c:pt idx="12">
                  <c:v>Ha tenido problemas</c:v>
                </c:pt>
                <c:pt idx="13">
                  <c:v>Perdió las elecciones en el Estado de México</c:v>
                </c:pt>
                <c:pt idx="14">
                  <c:v>Otra</c:v>
                </c:pt>
                <c:pt idx="15">
                  <c:v>Nada/No ha visto noticias</c:v>
                </c:pt>
                <c:pt idx="16">
                  <c:v>No sabe</c:v>
                </c:pt>
                <c:pt idx="17">
                  <c:v>No contestó</c:v>
                </c:pt>
              </c:strCache>
            </c:strRef>
          </c:cat>
          <c:val>
            <c:numRef>
              <c:f>Hoja1!$B$2:$B$19</c:f>
              <c:numCache>
                <c:formatCode>0.0%</c:formatCode>
                <c:ptCount val="18"/>
                <c:pt idx="0">
                  <c:v>0.10199999999999999</c:v>
                </c:pt>
                <c:pt idx="1">
                  <c:v>5.0999999999999997E-2</c:v>
                </c:pt>
                <c:pt idx="2">
                  <c:v>4.8000000000000001E-2</c:v>
                </c:pt>
                <c:pt idx="3">
                  <c:v>4.2000000000000003E-2</c:v>
                </c:pt>
                <c:pt idx="4">
                  <c:v>3.5999999999999997E-2</c:v>
                </c:pt>
                <c:pt idx="5">
                  <c:v>3.5999999999999997E-2</c:v>
                </c:pt>
                <c:pt idx="6">
                  <c:v>2.8000000000000001E-2</c:v>
                </c:pt>
                <c:pt idx="7">
                  <c:v>2.5999999999999999E-2</c:v>
                </c:pt>
                <c:pt idx="8">
                  <c:v>2.3E-2</c:v>
                </c:pt>
                <c:pt idx="9">
                  <c:v>2.1000000000000001E-2</c:v>
                </c:pt>
                <c:pt idx="10">
                  <c:v>1.4999999999999999E-2</c:v>
                </c:pt>
                <c:pt idx="11">
                  <c:v>4.9000000000000002E-2</c:v>
                </c:pt>
                <c:pt idx="12">
                  <c:v>2.8000000000000001E-2</c:v>
                </c:pt>
                <c:pt idx="13">
                  <c:v>1.4E-2</c:v>
                </c:pt>
                <c:pt idx="14">
                  <c:v>2.4E-2</c:v>
                </c:pt>
                <c:pt idx="15">
                  <c:v>0.17100000000000001</c:v>
                </c:pt>
                <c:pt idx="16">
                  <c:v>0.16700000000000001</c:v>
                </c:pt>
                <c:pt idx="17">
                  <c:v>0.11899999999999999</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13809960"/>
        <c:axId val="-2113814040"/>
      </c:barChart>
      <c:catAx>
        <c:axId val="-2113809960"/>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13814040"/>
        <c:crosses val="autoZero"/>
        <c:auto val="1"/>
        <c:lblAlgn val="ctr"/>
        <c:lblOffset val="100"/>
        <c:noMultiLvlLbl val="0"/>
      </c:catAx>
      <c:valAx>
        <c:axId val="-2113814040"/>
        <c:scaling>
          <c:orientation val="minMax"/>
          <c:max val="0.23"/>
          <c:min val="0"/>
        </c:scaling>
        <c:delete val="1"/>
        <c:axPos val="t"/>
        <c:numFmt formatCode="0.0%" sourceLinked="1"/>
        <c:majorTickMark val="out"/>
        <c:minorTickMark val="none"/>
        <c:tickLblPos val="nextTo"/>
        <c:crossAx val="-2113809960"/>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7.4783973397042403E-2"/>
          <c:w val="1"/>
          <c:h val="0.80210598974638803"/>
        </c:manualLayout>
      </c:layout>
      <c:barChart>
        <c:barDir val="col"/>
        <c:grouping val="clustered"/>
        <c:varyColors val="0"/>
        <c:ser>
          <c:idx val="0"/>
          <c:order val="0"/>
          <c:tx>
            <c:strRef>
              <c:f>Hoja1!$B$2</c:f>
              <c:strCache>
                <c:ptCount val="1"/>
                <c:pt idx="0">
                  <c:v>Ventas</c:v>
                </c:pt>
              </c:strCache>
            </c:strRef>
          </c:tx>
          <c:spPr>
            <a:solidFill>
              <a:srgbClr val="004866"/>
            </a:solidFill>
            <a:ln w="25400" cap="flat" cmpd="sng" algn="ctr">
              <a:noFill/>
              <a:prstDash val="solid"/>
            </a:ln>
            <a:effectLst/>
            <a:scene3d>
              <a:camera prst="orthographicFront"/>
              <a:lightRig rig="contrasting" dir="t">
                <a:rot lat="0" lon="0" rev="1500000"/>
              </a:lightRig>
            </a:scene3d>
            <a:sp3d prstMaterial="metal"/>
          </c:spPr>
          <c:invertIfNegative val="0"/>
          <c:dPt>
            <c:idx val="0"/>
            <c:invertIfNegative val="0"/>
            <c:bubble3D val="0"/>
            <c:extLst>
              <c:ext xmlns:c16="http://schemas.microsoft.com/office/drawing/2014/chart" uri="{C3380CC4-5D6E-409C-BE32-E72D297353CC}">
                <c16:uniqueId val="{00000001-A4F7-4C42-B3EC-8CBF7206E8DF}"/>
              </c:ext>
            </c:extLst>
          </c:dPt>
          <c:dPt>
            <c:idx val="1"/>
            <c:invertIfNegative val="0"/>
            <c:bubble3D val="0"/>
            <c:extLst>
              <c:ext xmlns:c16="http://schemas.microsoft.com/office/drawing/2014/chart" uri="{C3380CC4-5D6E-409C-BE32-E72D297353CC}">
                <c16:uniqueId val="{00000003-A4F7-4C42-B3EC-8CBF7206E8DF}"/>
              </c:ext>
            </c:extLst>
          </c:dPt>
          <c:dPt>
            <c:idx val="2"/>
            <c:invertIfNegative val="0"/>
            <c:bubble3D val="0"/>
            <c:spPr>
              <a:solidFill>
                <a:srgbClr val="AE85C5"/>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5-A4F7-4C42-B3EC-8CBF7206E8DF}"/>
              </c:ext>
            </c:extLst>
          </c:dPt>
          <c:dPt>
            <c:idx val="3"/>
            <c:invertIfNegative val="0"/>
            <c:bubble3D val="0"/>
            <c:spPr>
              <a:solidFill>
                <a:sysClr val="window" lastClr="FFFFFF">
                  <a:lumMod val="50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7-A4F7-4C42-B3EC-8CBF7206E8DF}"/>
              </c:ext>
            </c:extLst>
          </c:dPt>
          <c:dPt>
            <c:idx val="4"/>
            <c:invertIfNegative val="0"/>
            <c:bubble3D val="0"/>
            <c:spPr>
              <a:solidFill>
                <a:sysClr val="windowText" lastClr="000000">
                  <a:lumMod val="65000"/>
                  <a:lumOff val="35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9-A4F7-4C42-B3EC-8CBF7206E8DF}"/>
              </c:ext>
            </c:extLst>
          </c:dPt>
          <c:dLbls>
            <c:dLbl>
              <c:idx val="0"/>
              <c:layout>
                <c:manualLayout>
                  <c:x val="7.0758060793707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F7-4C42-B3EC-8CBF7206E8DF}"/>
                </c:ext>
              </c:extLst>
            </c:dLbl>
            <c:dLbl>
              <c:idx val="1"/>
              <c:layout>
                <c:manualLayout>
                  <c:x val="4.6823705920581099E-3"/>
                  <c:y val="-7.064004890293780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F7-4C42-B3EC-8CBF7206E8DF}"/>
                </c:ext>
              </c:extLst>
            </c:dLbl>
            <c:dLbl>
              <c:idx val="2"/>
              <c:layout>
                <c:manualLayout>
                  <c:x val="9.3646182872502808E-3"/>
                  <c:y val="-7.0640048902937801E-3"/>
                </c:manualLayout>
              </c:layout>
              <c:spPr>
                <a:noFill/>
              </c:spPr>
              <c:txPr>
                <a:bodyPr/>
                <a:lstStyle/>
                <a:p>
                  <a:pPr>
                    <a:defRPr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4F7-4C42-B3EC-8CBF7206E8DF}"/>
                </c:ext>
              </c:extLst>
            </c:dLbl>
            <c:dLbl>
              <c:idx val="3"/>
              <c:layout>
                <c:manualLayout>
                  <c:x val="-3.12158039470541E-3"/>
                  <c:y val="-7.0640048902937801E-3"/>
                </c:manualLayout>
              </c:layout>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4F7-4C42-B3EC-8CBF7206E8DF}"/>
                </c:ext>
              </c:extLst>
            </c:dLbl>
            <c:dLbl>
              <c:idx val="4"/>
              <c:layout>
                <c:manualLayout>
                  <c:x val="2.50684990250815E-3"/>
                  <c:y val="-7.0639662105235904E-3"/>
                </c:manualLayout>
              </c:layout>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4F7-4C42-B3EC-8CBF7206E8DF}"/>
                </c:ext>
              </c:extLst>
            </c:dLbl>
            <c:dLbl>
              <c:idx val="5"/>
              <c:layout>
                <c:manualLayout>
                  <c:x val="-2.9782483715069998E-3"/>
                  <c:y val="0"/>
                </c:manualLayout>
              </c:layout>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4F7-4C42-B3EC-8CBF7206E8DF}"/>
                </c:ext>
              </c:extLst>
            </c:dLbl>
            <c:dLbl>
              <c:idx val="6"/>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0095-4236-B2BB-1AF3E8B30F3E}"/>
                </c:ext>
              </c:extLst>
            </c:dLbl>
            <c:spPr>
              <a:noFill/>
            </c:spPr>
            <c:txPr>
              <a:bodyPr/>
              <a:lstStyle/>
              <a:p>
                <a:pPr>
                  <a:defRPr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Hoja1!$A$3:$A$7</c:f>
              <c:strCache>
                <c:ptCount val="5"/>
                <c:pt idx="0">
                  <c:v>Es el mismo Andrés Manuel </c:v>
                </c:pt>
                <c:pt idx="1">
                  <c:v>Morena es independiente a AMLO </c:v>
                </c:pt>
                <c:pt idx="2">
                  <c:v>Otro</c:v>
                </c:pt>
                <c:pt idx="3">
                  <c:v>No sabe</c:v>
                </c:pt>
                <c:pt idx="4">
                  <c:v>No contestó</c:v>
                </c:pt>
              </c:strCache>
            </c:strRef>
          </c:cat>
          <c:val>
            <c:numRef>
              <c:f>Hoja1!$B$3:$B$7</c:f>
              <c:numCache>
                <c:formatCode>0.0%</c:formatCode>
                <c:ptCount val="5"/>
                <c:pt idx="0">
                  <c:v>0.77800000000000002</c:v>
                </c:pt>
                <c:pt idx="1">
                  <c:v>0.161</c:v>
                </c:pt>
                <c:pt idx="2">
                  <c:v>1.0999999999999999E-2</c:v>
                </c:pt>
                <c:pt idx="3">
                  <c:v>3.9E-2</c:v>
                </c:pt>
                <c:pt idx="4">
                  <c:v>1.09999999999999E-2</c:v>
                </c:pt>
              </c:numCache>
            </c:numRef>
          </c:val>
          <c:extLst>
            <c:ext xmlns:c16="http://schemas.microsoft.com/office/drawing/2014/chart" uri="{C3380CC4-5D6E-409C-BE32-E72D297353CC}">
              <c16:uniqueId val="{00000011-A4F7-4C42-B3EC-8CBF7206E8DF}"/>
            </c:ext>
          </c:extLst>
        </c:ser>
        <c:dLbls>
          <c:showLegendKey val="0"/>
          <c:showVal val="0"/>
          <c:showCatName val="0"/>
          <c:showSerName val="0"/>
          <c:showPercent val="0"/>
          <c:showBubbleSize val="0"/>
        </c:dLbls>
        <c:gapWidth val="40"/>
        <c:axId val="-2109252440"/>
        <c:axId val="-2109255432"/>
      </c:barChart>
      <c:valAx>
        <c:axId val="-2109255432"/>
        <c:scaling>
          <c:orientation val="minMax"/>
          <c:max val="0.8"/>
          <c:min val="0"/>
        </c:scaling>
        <c:delete val="1"/>
        <c:axPos val="l"/>
        <c:numFmt formatCode="0.0%" sourceLinked="1"/>
        <c:majorTickMark val="out"/>
        <c:minorTickMark val="none"/>
        <c:tickLblPos val="nextTo"/>
        <c:crossAx val="-2109252440"/>
        <c:crosses val="autoZero"/>
        <c:crossBetween val="between"/>
      </c:valAx>
      <c:catAx>
        <c:axId val="-2109252440"/>
        <c:scaling>
          <c:orientation val="minMax"/>
        </c:scaling>
        <c:delete val="0"/>
        <c:axPos val="b"/>
        <c:numFmt formatCode="General" sourceLinked="1"/>
        <c:majorTickMark val="out"/>
        <c:minorTickMark val="none"/>
        <c:tickLblPos val="nextTo"/>
        <c:spPr>
          <a:ln>
            <a:noFill/>
          </a:ln>
        </c:spPr>
        <c:txPr>
          <a:bodyPr/>
          <a:lstStyle/>
          <a:p>
            <a:pPr>
              <a:defRPr sz="800" b="0" cap="none" baseline="0">
                <a:solidFill>
                  <a:schemeClr val="tx1"/>
                </a:solidFill>
                <a:latin typeface="Helvetica" panose="020B0604020202020204" pitchFamily="34" charset="0"/>
                <a:cs typeface="Helvetica" panose="020B0604020202020204" pitchFamily="34" charset="0"/>
              </a:defRPr>
            </a:pPr>
            <a:endParaRPr lang="es-MX"/>
          </a:p>
        </c:txPr>
        <c:crossAx val="-2109255432"/>
        <c:crosses val="autoZero"/>
        <c:auto val="1"/>
        <c:lblAlgn val="ctr"/>
        <c:lblOffset val="100"/>
        <c:noMultiLvlLbl val="0"/>
      </c:catAx>
      <c:spPr>
        <a:noFill/>
        <a:ln w="25400">
          <a:noFill/>
        </a:ln>
        <a:effectLst>
          <a:softEdge rad="215900"/>
        </a:effectLst>
      </c:spPr>
    </c:plotArea>
    <c:plotVisOnly val="1"/>
    <c:dispBlanksAs val="gap"/>
    <c:showDLblsOverMax val="0"/>
  </c:chart>
  <c:txPr>
    <a:bodyPr/>
    <a:lstStyle/>
    <a:p>
      <a:pPr>
        <a:defRPr sz="1800">
          <a:solidFill>
            <a:schemeClr val="bg1">
              <a:lumMod val="50000"/>
            </a:schemeClr>
          </a:solidFill>
          <a:latin typeface="Century Gothic"/>
          <a:cs typeface="Century Gothic"/>
        </a:defRPr>
      </a:pPr>
      <a:endParaRPr lang="es-MX"/>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353741362615"/>
          <c:y val="1.7636929230085498E-2"/>
          <c:w val="0.46578285218552701"/>
          <c:h val="0.98174414653856801"/>
        </c:manualLayout>
      </c:layout>
      <c:barChart>
        <c:barDir val="bar"/>
        <c:grouping val="clustered"/>
        <c:varyColors val="0"/>
        <c:ser>
          <c:idx val="0"/>
          <c:order val="0"/>
          <c:tx>
            <c:strRef>
              <c:f>Hoja1!$B$1</c:f>
              <c:strCache>
                <c:ptCount val="1"/>
                <c:pt idx="0">
                  <c:v>Columna1</c:v>
                </c:pt>
              </c:strCache>
            </c:strRef>
          </c:tx>
          <c:spPr>
            <a:solidFill>
              <a:srgbClr val="175D91"/>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1-5C72-4A3C-BEA8-64041CCFEAE9}"/>
              </c:ext>
            </c:extLst>
          </c:dPt>
          <c:dPt>
            <c:idx val="1"/>
            <c:invertIfNegative val="0"/>
            <c:bubble3D val="0"/>
            <c:extLst>
              <c:ext xmlns:c16="http://schemas.microsoft.com/office/drawing/2014/chart" uri="{C3380CC4-5D6E-409C-BE32-E72D297353CC}">
                <c16:uniqueId val="{00000003-5C72-4A3C-BEA8-64041CCFEAE9}"/>
              </c:ext>
            </c:extLst>
          </c:dPt>
          <c:dPt>
            <c:idx val="2"/>
            <c:invertIfNegative val="0"/>
            <c:bubble3D val="0"/>
            <c:extLst>
              <c:ext xmlns:c16="http://schemas.microsoft.com/office/drawing/2014/chart" uri="{C3380CC4-5D6E-409C-BE32-E72D297353CC}">
                <c16:uniqueId val="{00000005-5C72-4A3C-BEA8-64041CCFEAE9}"/>
              </c:ext>
            </c:extLst>
          </c:dPt>
          <c:dPt>
            <c:idx val="3"/>
            <c:invertIfNegative val="0"/>
            <c:bubble3D val="0"/>
            <c:extLst>
              <c:ext xmlns:c16="http://schemas.microsoft.com/office/drawing/2014/chart" uri="{C3380CC4-5D6E-409C-BE32-E72D297353CC}">
                <c16:uniqueId val="{00000007-5C72-4A3C-BEA8-64041CCFEAE9}"/>
              </c:ext>
            </c:extLst>
          </c:dPt>
          <c:dPt>
            <c:idx val="4"/>
            <c:invertIfNegative val="0"/>
            <c:bubble3D val="0"/>
            <c:extLst>
              <c:ext xmlns:c16="http://schemas.microsoft.com/office/drawing/2014/chart" uri="{C3380CC4-5D6E-409C-BE32-E72D297353CC}">
                <c16:uniqueId val="{00000009-5C72-4A3C-BEA8-64041CCFEAE9}"/>
              </c:ext>
            </c:extLst>
          </c:dPt>
          <c:dPt>
            <c:idx val="5"/>
            <c:invertIfNegative val="0"/>
            <c:bubble3D val="0"/>
            <c:extLst>
              <c:ext xmlns:c16="http://schemas.microsoft.com/office/drawing/2014/chart" uri="{C3380CC4-5D6E-409C-BE32-E72D297353CC}">
                <c16:uniqueId val="{0000000B-5C72-4A3C-BEA8-64041CCFEAE9}"/>
              </c:ext>
            </c:extLst>
          </c:dPt>
          <c:dPt>
            <c:idx val="6"/>
            <c:invertIfNegative val="0"/>
            <c:bubble3D val="0"/>
            <c:extLst>
              <c:ext xmlns:c16="http://schemas.microsoft.com/office/drawing/2014/chart" uri="{C3380CC4-5D6E-409C-BE32-E72D297353CC}">
                <c16:uniqueId val="{0000000D-5C72-4A3C-BEA8-64041CCFEAE9}"/>
              </c:ext>
            </c:extLst>
          </c:dPt>
          <c:dPt>
            <c:idx val="7"/>
            <c:invertIfNegative val="0"/>
            <c:bubble3D val="0"/>
            <c:extLst>
              <c:ext xmlns:c16="http://schemas.microsoft.com/office/drawing/2014/chart" uri="{C3380CC4-5D6E-409C-BE32-E72D297353CC}">
                <c16:uniqueId val="{0000000F-5C72-4A3C-BEA8-64041CCFEAE9}"/>
              </c:ext>
            </c:extLst>
          </c:dPt>
          <c:dPt>
            <c:idx val="8"/>
            <c:invertIfNegative val="0"/>
            <c:bubble3D val="0"/>
            <c:extLst>
              <c:ext xmlns:c16="http://schemas.microsoft.com/office/drawing/2014/chart" uri="{C3380CC4-5D6E-409C-BE32-E72D297353CC}">
                <c16:uniqueId val="{00000011-5C72-4A3C-BEA8-64041CCFEAE9}"/>
              </c:ext>
            </c:extLst>
          </c:dPt>
          <c:dPt>
            <c:idx val="9"/>
            <c:invertIfNegative val="0"/>
            <c:bubble3D val="0"/>
            <c:extLst>
              <c:ext xmlns:c16="http://schemas.microsoft.com/office/drawing/2014/chart" uri="{C3380CC4-5D6E-409C-BE32-E72D297353CC}">
                <c16:uniqueId val="{00000013-88B3-4E47-9DA5-410AD09E080E}"/>
              </c:ext>
            </c:extLst>
          </c:dPt>
          <c:dPt>
            <c:idx val="10"/>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88B3-4E47-9DA5-410AD09E080E}"/>
              </c:ext>
            </c:extLst>
          </c:dPt>
          <c:dPt>
            <c:idx val="11"/>
            <c:invertIfNegative val="0"/>
            <c:bubble3D val="0"/>
            <c:spPr>
              <a:solidFill>
                <a:sysClr val="windowText" lastClr="000000">
                  <a:lumMod val="75000"/>
                  <a:lumOff val="2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7-88B3-4E47-9DA5-410AD09E080E}"/>
              </c:ext>
            </c:extLst>
          </c:dPt>
          <c:dPt>
            <c:idx val="12"/>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4050-443B-A2C2-BB3997F5F7BA}"/>
              </c:ext>
            </c:extLst>
          </c:dPt>
          <c:dPt>
            <c:idx val="13"/>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4050-443B-A2C2-BB3997F5F7BA}"/>
              </c:ext>
            </c:extLst>
          </c:dPt>
          <c:dLbls>
            <c:dLbl>
              <c:idx val="10"/>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88B3-4E47-9DA5-410AD09E080E}"/>
                </c:ext>
              </c:extLst>
            </c:dLbl>
            <c:dLbl>
              <c:idx val="11"/>
              <c:spPr>
                <a:noFill/>
                <a:ln>
                  <a:noFill/>
                </a:ln>
                <a:effectLst/>
              </c:spPr>
              <c:txPr>
                <a:bodyPr/>
                <a:lstStyle/>
                <a:p>
                  <a:pPr>
                    <a:defRPr lang="en-US" sz="1200" b="1">
                      <a:solidFill>
                        <a:schemeClr val="tx1">
                          <a:lumMod val="75000"/>
                          <a:lumOff val="2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7-88B3-4E47-9DA5-410AD09E080E}"/>
                </c:ext>
              </c:extLst>
            </c:dLbl>
            <c:dLbl>
              <c:idx val="12"/>
              <c:spPr>
                <a:noFill/>
                <a:ln>
                  <a:noFill/>
                </a:ln>
                <a:effectLst/>
              </c:spPr>
              <c:txPr>
                <a:bodyPr/>
                <a:lstStyle/>
                <a:p>
                  <a:pPr>
                    <a:defRPr lang="en-US" sz="12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4050-443B-A2C2-BB3997F5F7BA}"/>
                </c:ext>
              </c:extLst>
            </c:dLbl>
            <c:dLbl>
              <c:idx val="13"/>
              <c:spPr>
                <a:noFill/>
                <a:ln>
                  <a:noFill/>
                </a:ln>
                <a:effectLst/>
              </c:spPr>
              <c:txPr>
                <a:bodyPr/>
                <a:lstStyle/>
                <a:p>
                  <a:pPr>
                    <a:defRPr lang="en-US" sz="12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4050-443B-A2C2-BB3997F5F7BA}"/>
                </c:ext>
              </c:extLst>
            </c:dLbl>
            <c:spPr>
              <a:noFill/>
              <a:ln>
                <a:noFill/>
              </a:ln>
              <a:effectLst/>
            </c:spPr>
            <c:txPr>
              <a:bodyPr/>
              <a:lstStyle/>
              <a:p>
                <a:pPr>
                  <a:defRPr lang="en-US" sz="120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Hoja1!$A$2:$A$15</c:f>
              <c:strCache>
                <c:ptCount val="14"/>
                <c:pt idx="0">
                  <c:v>Gente (organizaciones, comunidad)</c:v>
                </c:pt>
                <c:pt idx="1">
                  <c:v>Políticos (MORENA)</c:v>
                </c:pt>
                <c:pt idx="2">
                  <c:v>Vecinos</c:v>
                </c:pt>
                <c:pt idx="3">
                  <c:v>Familiares</c:v>
                </c:pt>
                <c:pt idx="4">
                  <c:v>Amigos</c:v>
                </c:pt>
                <c:pt idx="5">
                  <c:v>Conocidos</c:v>
                </c:pt>
                <c:pt idx="6">
                  <c:v>Artistas</c:v>
                </c:pt>
                <c:pt idx="7">
                  <c:v>Compañeros (trabajo)</c:v>
                </c:pt>
                <c:pt idx="8">
                  <c:v>Maestros</c:v>
                </c:pt>
                <c:pt idx="9">
                  <c:v>Elena Poniatowska</c:v>
                </c:pt>
                <c:pt idx="10">
                  <c:v>Otro</c:v>
                </c:pt>
                <c:pt idx="11">
                  <c:v>No recuerda nombre</c:v>
                </c:pt>
                <c:pt idx="12">
                  <c:v>No sabe</c:v>
                </c:pt>
                <c:pt idx="13">
                  <c:v>No contestó</c:v>
                </c:pt>
              </c:strCache>
            </c:strRef>
          </c:cat>
          <c:val>
            <c:numRef>
              <c:f>Hoja1!$B$2:$B$15</c:f>
              <c:numCache>
                <c:formatCode>0.0%</c:formatCode>
                <c:ptCount val="14"/>
                <c:pt idx="0">
                  <c:v>0.16500000000000001</c:v>
                </c:pt>
                <c:pt idx="1">
                  <c:v>0.13700000000000001</c:v>
                </c:pt>
                <c:pt idx="2">
                  <c:v>0.105</c:v>
                </c:pt>
                <c:pt idx="3">
                  <c:v>9.0999999999999998E-2</c:v>
                </c:pt>
                <c:pt idx="4">
                  <c:v>6.6000000000000003E-2</c:v>
                </c:pt>
                <c:pt idx="5">
                  <c:v>2.1000000000000001E-2</c:v>
                </c:pt>
                <c:pt idx="6">
                  <c:v>2.1000000000000001E-2</c:v>
                </c:pt>
                <c:pt idx="7">
                  <c:v>1.9E-2</c:v>
                </c:pt>
                <c:pt idx="8">
                  <c:v>1.9E-2</c:v>
                </c:pt>
                <c:pt idx="9">
                  <c:v>0.01</c:v>
                </c:pt>
                <c:pt idx="10">
                  <c:v>3.9E-2</c:v>
                </c:pt>
                <c:pt idx="11">
                  <c:v>0.154</c:v>
                </c:pt>
                <c:pt idx="12">
                  <c:v>4.9000000000000002E-2</c:v>
                </c:pt>
                <c:pt idx="13">
                  <c:v>0.104</c:v>
                </c:pt>
              </c:numCache>
            </c:numRef>
          </c:val>
          <c:extLst>
            <c:ext xmlns:c16="http://schemas.microsoft.com/office/drawing/2014/chart" uri="{C3380CC4-5D6E-409C-BE32-E72D297353CC}">
              <c16:uniqueId val="{00000014-5C72-4A3C-BEA8-64041CCFEAE9}"/>
            </c:ext>
          </c:extLst>
        </c:ser>
        <c:dLbls>
          <c:showLegendKey val="0"/>
          <c:showVal val="0"/>
          <c:showCatName val="0"/>
          <c:showSerName val="0"/>
          <c:showPercent val="0"/>
          <c:showBubbleSize val="0"/>
        </c:dLbls>
        <c:gapWidth val="50"/>
        <c:axId val="-2142712568"/>
        <c:axId val="-2142709192"/>
      </c:barChart>
      <c:catAx>
        <c:axId val="-2142712568"/>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42709192"/>
        <c:crosses val="autoZero"/>
        <c:auto val="1"/>
        <c:lblAlgn val="ctr"/>
        <c:lblOffset val="100"/>
        <c:noMultiLvlLbl val="0"/>
      </c:catAx>
      <c:valAx>
        <c:axId val="-2142709192"/>
        <c:scaling>
          <c:orientation val="minMax"/>
          <c:max val="0.5"/>
          <c:min val="0"/>
        </c:scaling>
        <c:delete val="1"/>
        <c:axPos val="t"/>
        <c:numFmt formatCode="0.0%" sourceLinked="1"/>
        <c:majorTickMark val="out"/>
        <c:minorTickMark val="none"/>
        <c:tickLblPos val="none"/>
        <c:crossAx val="-214271256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8215924132804"/>
          <c:y val="0.11965337184757199"/>
          <c:w val="0.77953362708299301"/>
          <c:h val="0.83792833934631095"/>
        </c:manualLayout>
      </c:layout>
      <c:doughnutChart>
        <c:varyColors val="1"/>
        <c:ser>
          <c:idx val="0"/>
          <c:order val="0"/>
          <c:tx>
            <c:strRef>
              <c:f>Hoja1!$B$1</c:f>
              <c:strCache>
                <c:ptCount val="1"/>
                <c:pt idx="0">
                  <c:v>1</c:v>
                </c:pt>
              </c:strCache>
            </c:strRef>
          </c:tx>
          <c:spPr>
            <a:gradFill>
              <a:gsLst>
                <a:gs pos="0">
                  <a:srgbClr val="046334"/>
                </a:gs>
                <a:gs pos="100000">
                  <a:srgbClr val="16B169"/>
                </a:gs>
              </a:gsLst>
              <a:lin ang="0" scaled="1"/>
            </a:gradFill>
            <a:ln>
              <a:solidFill>
                <a:schemeClr val="bg1"/>
              </a:solidFill>
            </a:ln>
            <a:scene3d>
              <a:camera prst="orthographicFront"/>
              <a:lightRig rig="contrasting" dir="t">
                <a:rot lat="0" lon="0" rev="1500000"/>
              </a:lightRig>
            </a:scene3d>
            <a:sp3d prstMaterial="metal"/>
          </c:spPr>
          <c:dPt>
            <c:idx val="0"/>
            <c:bubble3D val="0"/>
            <c:spPr>
              <a:solidFill>
                <a:srgbClr val="1D75B5"/>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1-BA74-419D-AB49-C8200507BBEF}"/>
              </c:ext>
            </c:extLst>
          </c:dPt>
          <c:dPt>
            <c:idx val="1"/>
            <c:bubble3D val="0"/>
            <c:spPr>
              <a:solidFill>
                <a:srgbClr val="9A2267"/>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3-BA74-419D-AB49-C8200507BBEF}"/>
              </c:ext>
            </c:extLst>
          </c:dPt>
          <c:dPt>
            <c:idx val="2"/>
            <c:bubble3D val="0"/>
            <c:spPr>
              <a:solidFill>
                <a:srgbClr val="5E5E5E"/>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5-BA74-419D-AB49-C8200507BBEF}"/>
              </c:ext>
            </c:extLst>
          </c:dPt>
          <c:dLbls>
            <c:dLbl>
              <c:idx val="0"/>
              <c:layout>
                <c:manualLayout>
                  <c:x val="0"/>
                  <c:y val="-3.0672920400148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A74-419D-AB49-C8200507BBEF}"/>
                </c:ext>
              </c:extLst>
            </c:dLbl>
            <c:dLbl>
              <c:idx val="1"/>
              <c:layout>
                <c:manualLayout>
                  <c:x val="3.1250734051768798E-3"/>
                  <c:y val="-7.434513001547789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A74-419D-AB49-C8200507BBEF}"/>
                </c:ext>
              </c:extLst>
            </c:dLbl>
            <c:dLbl>
              <c:idx val="2"/>
              <c:layout>
                <c:manualLayout>
                  <c:x val="1.7032348888028799E-2"/>
                  <c:y val="-1.65192362141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A74-419D-AB49-C8200507BBEF}"/>
                </c:ext>
              </c:extLst>
            </c:dLbl>
            <c:spPr>
              <a:noFill/>
              <a:ln>
                <a:noFill/>
              </a:ln>
              <a:effectLst/>
            </c:spPr>
            <c:txPr>
              <a:bodyPr anchor="ctr" anchorCtr="1"/>
              <a:lstStyle/>
              <a:p>
                <a:pPr>
                  <a:defRPr lang="es-MX" sz="1400" b="1">
                    <a:solidFill>
                      <a:schemeClr val="bg1">
                        <a:lumMod val="9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1"/>
            <c:extLst>
              <c:ext xmlns:c15="http://schemas.microsoft.com/office/drawing/2012/chart" uri="{CE6537A1-D6FC-4f65-9D91-7224C49458BB}"/>
            </c:extLst>
          </c:dLbls>
          <c:cat>
            <c:strRef>
              <c:f>Hoja1!$A$2:$A$4</c:f>
              <c:strCache>
                <c:ptCount val="3"/>
                <c:pt idx="0">
                  <c:v>SI</c:v>
                </c:pt>
                <c:pt idx="1">
                  <c:v>NO</c:v>
                </c:pt>
                <c:pt idx="2">
                  <c:v>NO CONTESTO</c:v>
                </c:pt>
              </c:strCache>
            </c:strRef>
          </c:cat>
          <c:val>
            <c:numRef>
              <c:f>Hoja1!$B$2:$B$4</c:f>
              <c:numCache>
                <c:formatCode>0.0%</c:formatCode>
                <c:ptCount val="3"/>
                <c:pt idx="0">
                  <c:v>0.496</c:v>
                </c:pt>
                <c:pt idx="1">
                  <c:v>0.502</c:v>
                </c:pt>
                <c:pt idx="2">
                  <c:v>2E-3</c:v>
                </c:pt>
              </c:numCache>
            </c:numRef>
          </c:val>
          <c:extLst>
            <c:ext xmlns:c16="http://schemas.microsoft.com/office/drawing/2014/chart" uri="{C3380CC4-5D6E-409C-BE32-E72D297353CC}">
              <c16:uniqueId val="{00000006-BA74-419D-AB49-C8200507BBEF}"/>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spPr>
    <a:scene3d>
      <a:camera prst="orthographicFront"/>
      <a:lightRig rig="threePt" dir="t"/>
    </a:scene3d>
    <a:sp3d>
      <a:bevelT/>
    </a:sp3d>
  </c:spPr>
  <c:txPr>
    <a:bodyPr/>
    <a:lstStyle/>
    <a:p>
      <a:pPr>
        <a:defRPr sz="1800"/>
      </a:pPr>
      <a:endParaRPr lang="es-MX"/>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37678514632274102"/>
          <c:y val="1.7159161745648799E-2"/>
          <c:w val="0.61142512490522505"/>
          <c:h val="0.96187268082897304"/>
        </c:manualLayout>
      </c:layout>
      <c:barChart>
        <c:barDir val="bar"/>
        <c:grouping val="percentStacked"/>
        <c:varyColors val="0"/>
        <c:ser>
          <c:idx val="0"/>
          <c:order val="0"/>
          <c:tx>
            <c:strRef>
              <c:f>Hoja1!$B$1</c:f>
              <c:strCache>
                <c:ptCount val="1"/>
                <c:pt idx="0">
                  <c:v>BUENA/MUY BUENA</c:v>
                </c:pt>
              </c:strCache>
            </c:strRef>
          </c:tx>
          <c:spPr>
            <a:solidFill>
              <a:srgbClr val="1D75B5"/>
            </a:solidFill>
            <a:ln>
              <a:noFill/>
            </a:ln>
            <a:effectLst/>
            <a:scene3d>
              <a:camera prst="orthographicFront"/>
              <a:lightRig rig="contrasting" dir="t">
                <a:rot lat="0" lon="0" rev="1500000"/>
              </a:lightRig>
            </a:scene3d>
            <a:sp3d prstMaterial="metal"/>
          </c:spPr>
          <c:invertIfNegative val="0"/>
          <c:dLbls>
            <c:dLbl>
              <c:idx val="0"/>
              <c:layout>
                <c:manualLayout>
                  <c:x val="-1.73944080676086E-3"/>
                  <c:y val="3.8488406848719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3F-4A6E-A80B-2ED894E2D7D5}"/>
                </c:ext>
              </c:extLst>
            </c:dLbl>
            <c:dLbl>
              <c:idx val="1"/>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3F-4A6E-A80B-2ED894E2D7D5}"/>
                </c:ext>
              </c:extLst>
            </c:dLbl>
            <c:dLbl>
              <c:idx val="2"/>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3F-4A6E-A80B-2ED894E2D7D5}"/>
                </c:ext>
              </c:extLst>
            </c:dLbl>
            <c:dLbl>
              <c:idx val="3"/>
              <c:layout>
                <c:manualLayout>
                  <c:x val="-3.1889379735113302E-17"/>
                  <c:y val="4.05824204132278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3F-4A6E-A80B-2ED894E2D7D5}"/>
                </c:ext>
              </c:extLst>
            </c:dLbl>
            <c:dLbl>
              <c:idx val="4"/>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53F-4A6E-A80B-2ED894E2D7D5}"/>
                </c:ext>
              </c:extLst>
            </c:dLbl>
            <c:dLbl>
              <c:idx val="5"/>
              <c:layout>
                <c:manualLayout>
                  <c:x val="-3.1889379735113302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53F-4A6E-A80B-2ED894E2D7D5}"/>
                </c:ext>
              </c:extLst>
            </c:dLbl>
            <c:dLbl>
              <c:idx val="6"/>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53F-4A6E-A80B-2ED894E2D7D5}"/>
                </c:ext>
              </c:extLst>
            </c:dLbl>
            <c:dLbl>
              <c:idx val="7"/>
              <c:layout>
                <c:manualLayout>
                  <c:x val="-8.69720403380435E-3"/>
                  <c:y val="4.68261155126609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53F-4A6E-A80B-2ED894E2D7D5}"/>
                </c:ext>
              </c:extLst>
            </c:dLbl>
            <c:dLbl>
              <c:idx val="8"/>
              <c:layout>
                <c:manualLayout>
                  <c:x val="-5.2183224202826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53F-4A6E-A80B-2ED894E2D7D5}"/>
                </c:ext>
              </c:extLst>
            </c:dLbl>
            <c:dLbl>
              <c:idx val="9"/>
              <c:layout>
                <c:manualLayout>
                  <c:x val="-3.1889379735113302E-17"/>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53F-4A6E-A80B-2ED894E2D7D5}"/>
                </c:ext>
              </c:extLst>
            </c:dLbl>
            <c:dLbl>
              <c:idx val="10"/>
              <c:layout>
                <c:manualLayout>
                  <c:x val="-3.1889379735113302E-17"/>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53F-4A6E-A80B-2ED894E2D7D5}"/>
                </c:ext>
              </c:extLst>
            </c:dLbl>
            <c:dLbl>
              <c:idx val="11"/>
              <c:layout>
                <c:manualLayout>
                  <c:x val="-3.1889379735113302E-17"/>
                  <c:y val="2.8095521824542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53F-4A6E-A80B-2ED894E2D7D5}"/>
                </c:ext>
              </c:extLst>
            </c:dLbl>
            <c:numFmt formatCode="0.0%" sourceLinked="0"/>
            <c:spPr>
              <a:noFill/>
              <a:ln>
                <a:noFill/>
              </a:ln>
              <a:effectLst/>
            </c:spPr>
            <c:txPr>
              <a:bodyPr/>
              <a:lstStyle/>
              <a:p>
                <a:pPr>
                  <a:defRPr sz="10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Hoja1!$A$2:$A$7</c:f>
              <c:strCache>
                <c:ptCount val="6"/>
                <c:pt idx="0">
                  <c:v>Yeidckol Polevnsky, Secretaria General de Morena</c:v>
                </c:pt>
                <c:pt idx="1">
                  <c:v>Carlos Lomelí Bolaños, Diputado Federal por Morena</c:v>
                </c:pt>
                <c:pt idx="2">
                  <c:v>Jaime López Vela, Diputado de Morena y fundador de la agrupación Agenda LGBT</c:v>
                </c:pt>
                <c:pt idx="3">
                  <c:v>Ricardo Monreal, titular de la delegación Cuauhtémoc</c:v>
                </c:pt>
                <c:pt idx="4">
                  <c:v>Martí Batres, Presidente de Morena en la Ciudad de México</c:v>
                </c:pt>
                <c:pt idx="5">
                  <c:v>Alberto Pérez Mendoza, ha sido parte del equipo de Andrés Manuel desde que militaba en el PRI</c:v>
                </c:pt>
              </c:strCache>
            </c:strRef>
          </c:cat>
          <c:val>
            <c:numRef>
              <c:f>Hoja1!$B$2:$B$7</c:f>
              <c:numCache>
                <c:formatCode>0.0%</c:formatCode>
                <c:ptCount val="6"/>
                <c:pt idx="0">
                  <c:v>0.217</c:v>
                </c:pt>
                <c:pt idx="1">
                  <c:v>0.161</c:v>
                </c:pt>
                <c:pt idx="2">
                  <c:v>0.17699999999999999</c:v>
                </c:pt>
                <c:pt idx="3">
                  <c:v>0.25700000000000001</c:v>
                </c:pt>
                <c:pt idx="4">
                  <c:v>0.245</c:v>
                </c:pt>
                <c:pt idx="5">
                  <c:v>0.114</c:v>
                </c:pt>
              </c:numCache>
            </c:numRef>
          </c:val>
          <c:extLst>
            <c:ext xmlns:c16="http://schemas.microsoft.com/office/drawing/2014/chart" uri="{C3380CC4-5D6E-409C-BE32-E72D297353CC}">
              <c16:uniqueId val="{0000000C-E53F-4A6E-A80B-2ED894E2D7D5}"/>
            </c:ext>
          </c:extLst>
        </c:ser>
        <c:ser>
          <c:idx val="1"/>
          <c:order val="1"/>
          <c:tx>
            <c:strRef>
              <c:f>Hoja1!$C$1</c:f>
              <c:strCache>
                <c:ptCount val="1"/>
                <c:pt idx="0">
                  <c:v>REGULAR</c:v>
                </c:pt>
              </c:strCache>
            </c:strRef>
          </c:tx>
          <c:spPr>
            <a:solidFill>
              <a:srgbClr val="6455AF"/>
            </a:solidFill>
            <a:ln>
              <a:noFill/>
            </a:ln>
            <a:effectLst/>
            <a:scene3d>
              <a:camera prst="orthographicFront"/>
              <a:lightRig rig="contrasting" dir="t">
                <a:rot lat="0" lon="0" rev="1500000"/>
              </a:lightRig>
            </a:scene3d>
            <a:sp3d prstMaterial="metal"/>
          </c:spPr>
          <c:invertIfNegative val="0"/>
          <c:dLbls>
            <c:dLbl>
              <c:idx val="0"/>
              <c:layout>
                <c:manualLayout>
                  <c:x val="-1.70941712510222E-3"/>
                  <c:y val="3.43676102428007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53F-4A6E-A80B-2ED894E2D7D5}"/>
                </c:ext>
              </c:extLst>
            </c:dLbl>
            <c:dLbl>
              <c:idx val="1"/>
              <c:layout>
                <c:manualLayout>
                  <c:x val="5.0982356257872601E-3"/>
                  <c:y val="4.6896910008945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53F-4A6E-A80B-2ED894E2D7D5}"/>
                </c:ext>
              </c:extLst>
            </c:dLbl>
            <c:dLbl>
              <c:idx val="2"/>
              <c:layout>
                <c:manualLayout>
                  <c:x val="1.8668171807992599E-4"/>
                  <c:y val="3.7747796111560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53F-4A6E-A80B-2ED894E2D7D5}"/>
                </c:ext>
              </c:extLst>
            </c:dLbl>
            <c:dLbl>
              <c:idx val="3"/>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53F-4A6E-A80B-2ED894E2D7D5}"/>
                </c:ext>
              </c:extLst>
            </c:dLbl>
            <c:dLbl>
              <c:idx val="4"/>
              <c:layout>
                <c:manualLayout>
                  <c:x val="-6.3778759470226506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53F-4A6E-A80B-2ED894E2D7D5}"/>
                </c:ext>
              </c:extLst>
            </c:dLbl>
            <c:dLbl>
              <c:idx val="5"/>
              <c:layout>
                <c:manualLayout>
                  <c:x val="1.43652954404461E-2"/>
                  <c:y val="4.1079796846724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53F-4A6E-A80B-2ED894E2D7D5}"/>
                </c:ext>
              </c:extLst>
            </c:dLbl>
            <c:dLbl>
              <c:idx val="6"/>
              <c:layout>
                <c:manualLayout>
                  <c:x val="-1.7394408067609301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53F-4A6E-A80B-2ED894E2D7D5}"/>
                </c:ext>
              </c:extLst>
            </c:dLbl>
            <c:dLbl>
              <c:idx val="7"/>
              <c:layout>
                <c:manualLayout>
                  <c:x val="-3.4788816135217899E-3"/>
                  <c:y val="4.0582420413228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53F-4A6E-A80B-2ED894E2D7D5}"/>
                </c:ext>
              </c:extLst>
            </c:dLbl>
            <c:dLbl>
              <c:idx val="8"/>
              <c:layout>
                <c:manualLayout>
                  <c:x val="-1.7394408067609301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E53F-4A6E-A80B-2ED894E2D7D5}"/>
                </c:ext>
              </c:extLst>
            </c:dLbl>
            <c:dLbl>
              <c:idx val="9"/>
              <c:layout>
                <c:manualLayout>
                  <c:x val="-6.1455676377448803E-4"/>
                  <c:y val="2.838950471257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53F-4A6E-A80B-2ED894E2D7D5}"/>
                </c:ext>
              </c:extLst>
            </c:dLbl>
            <c:dLbl>
              <c:idx val="10"/>
              <c:layout>
                <c:manualLayout>
                  <c:x val="8.4369727320048103E-4"/>
                  <c:y val="3.46327082018276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53F-4A6E-A80B-2ED894E2D7D5}"/>
                </c:ext>
              </c:extLst>
            </c:dLbl>
            <c:dLbl>
              <c:idx val="11"/>
              <c:layout>
                <c:manualLayout>
                  <c:x val="1.0312007743387801E-3"/>
                  <c:y val="3.1511229359746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53F-4A6E-A80B-2ED894E2D7D5}"/>
                </c:ext>
              </c:extLst>
            </c:dLbl>
            <c:numFmt formatCode="0.0%" sourceLinked="0"/>
            <c:spPr>
              <a:noFill/>
              <a:ln>
                <a:noFill/>
              </a:ln>
              <a:effectLst/>
            </c:spPr>
            <c:txPr>
              <a:bodyPr anchorCtr="0"/>
              <a:lstStyle/>
              <a:p>
                <a:pPr algn="ctr">
                  <a:defRPr lang="es-MX" sz="1000" b="1" i="0" u="none" strike="noStrike" kern="1200" baseline="0">
                    <a:solidFill>
                      <a:srgbClr val="6455AF"/>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Hoja1!$A$2:$A$7</c:f>
              <c:strCache>
                <c:ptCount val="6"/>
                <c:pt idx="0">
                  <c:v>Yeidckol Polevnsky, Secretaria General de Morena</c:v>
                </c:pt>
                <c:pt idx="1">
                  <c:v>Carlos Lomelí Bolaños, Diputado Federal por Morena</c:v>
                </c:pt>
                <c:pt idx="2">
                  <c:v>Jaime López Vela, Diputado de Morena y fundador de la agrupación Agenda LGBT</c:v>
                </c:pt>
                <c:pt idx="3">
                  <c:v>Ricardo Monreal, titular de la delegación Cuauhtémoc</c:v>
                </c:pt>
                <c:pt idx="4">
                  <c:v>Martí Batres, Presidente de Morena en la Ciudad de México</c:v>
                </c:pt>
                <c:pt idx="5">
                  <c:v>Alberto Pérez Mendoza, ha sido parte del equipo de Andrés Manuel desde que militaba en el PRI</c:v>
                </c:pt>
              </c:strCache>
            </c:strRef>
          </c:cat>
          <c:val>
            <c:numRef>
              <c:f>Hoja1!$C$2:$C$7</c:f>
              <c:numCache>
                <c:formatCode>0.0%</c:formatCode>
                <c:ptCount val="6"/>
                <c:pt idx="0">
                  <c:v>1.4E-2</c:v>
                </c:pt>
                <c:pt idx="1">
                  <c:v>1.2E-2</c:v>
                </c:pt>
                <c:pt idx="2">
                  <c:v>1.0999999999999999E-2</c:v>
                </c:pt>
                <c:pt idx="3">
                  <c:v>3.2000000000000001E-2</c:v>
                </c:pt>
                <c:pt idx="4">
                  <c:v>3.5999999999999997E-2</c:v>
                </c:pt>
                <c:pt idx="5">
                  <c:v>1.6E-2</c:v>
                </c:pt>
              </c:numCache>
            </c:numRef>
          </c:val>
          <c:extLst>
            <c:ext xmlns:c16="http://schemas.microsoft.com/office/drawing/2014/chart" uri="{C3380CC4-5D6E-409C-BE32-E72D297353CC}">
              <c16:uniqueId val="{00000019-E53F-4A6E-A80B-2ED894E2D7D5}"/>
            </c:ext>
          </c:extLst>
        </c:ser>
        <c:ser>
          <c:idx val="2"/>
          <c:order val="2"/>
          <c:tx>
            <c:strRef>
              <c:f>Hoja1!$D$1</c:f>
              <c:strCache>
                <c:ptCount val="1"/>
                <c:pt idx="0">
                  <c:v>MALA/MALA</c:v>
                </c:pt>
              </c:strCache>
            </c:strRef>
          </c:tx>
          <c:spPr>
            <a:solidFill>
              <a:srgbClr val="8F2D5D"/>
            </a:solidFill>
            <a:ln>
              <a:noFill/>
            </a:ln>
            <a:effectLst/>
            <a:scene3d>
              <a:camera prst="orthographicFront"/>
              <a:lightRig rig="contrasting" dir="t">
                <a:rot lat="0" lon="0" rev="1500000"/>
              </a:lightRig>
            </a:scene3d>
            <a:sp3d prstMaterial="metal"/>
          </c:spPr>
          <c:invertIfNegative val="0"/>
          <c:dLbls>
            <c:dLbl>
              <c:idx val="0"/>
              <c:layout>
                <c:manualLayout>
                  <c:x val="1.8936303752924301E-2"/>
                  <c:y val="3.003175103279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E53F-4A6E-A80B-2ED894E2D7D5}"/>
                </c:ext>
              </c:extLst>
            </c:dLbl>
            <c:dLbl>
              <c:idx val="1"/>
              <c:layout>
                <c:manualLayout>
                  <c:x val="3.3804867746973402E-2"/>
                  <c:y val="3.68743097131888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E53F-4A6E-A80B-2ED894E2D7D5}"/>
                </c:ext>
              </c:extLst>
            </c:dLbl>
            <c:dLbl>
              <c:idx val="2"/>
              <c:layout>
                <c:manualLayout>
                  <c:x val="1.49448820656973E-2"/>
                  <c:y val="3.566614575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E53F-4A6E-A80B-2ED894E2D7D5}"/>
                </c:ext>
              </c:extLst>
            </c:dLbl>
            <c:dLbl>
              <c:idx val="3"/>
              <c:layout>
                <c:manualLayout>
                  <c:x val="-2.0951800763262698E-3"/>
                  <c:y val="4.42393443667287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E53F-4A6E-A80B-2ED894E2D7D5}"/>
                </c:ext>
              </c:extLst>
            </c:dLbl>
            <c:dLbl>
              <c:idx val="4"/>
              <c:layout>
                <c:manualLayout>
                  <c:x val="3.2775044878929498E-4"/>
                  <c:y val="3.17214027739127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E53F-4A6E-A80B-2ED894E2D7D5}"/>
                </c:ext>
              </c:extLst>
            </c:dLbl>
            <c:dLbl>
              <c:idx val="5"/>
              <c:layout>
                <c:manualLayout>
                  <c:x val="3.9954462204585497E-2"/>
                  <c:y val="4.01718837308241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E53F-4A6E-A80B-2ED894E2D7D5}"/>
                </c:ext>
              </c:extLst>
            </c:dLbl>
            <c:dLbl>
              <c:idx val="6"/>
              <c:layout>
                <c:manualLayout>
                  <c:x val="-1.7394408067609899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E53F-4A6E-A80B-2ED894E2D7D5}"/>
                </c:ext>
              </c:extLst>
            </c:dLbl>
            <c:dLbl>
              <c:idx val="7"/>
              <c:layout>
                <c:manualLayout>
                  <c:x val="3.4788816135216602E-3"/>
                  <c:y val="4.370439086548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E53F-4A6E-A80B-2ED894E2D7D5}"/>
                </c:ext>
              </c:extLst>
            </c:dLbl>
            <c:dLbl>
              <c:idx val="8"/>
              <c:layout>
                <c:manualLayout>
                  <c:x val="-1.7394408067609899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E53F-4A6E-A80B-2ED894E2D7D5}"/>
                </c:ext>
              </c:extLst>
            </c:dLbl>
            <c:dLbl>
              <c:idx val="9"/>
              <c:layout>
                <c:manualLayout>
                  <c:x val="-2.9684173704667902E-3"/>
                  <c:y val="2.78022763517805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E53F-4A6E-A80B-2ED894E2D7D5}"/>
                </c:ext>
              </c:extLst>
            </c:dLbl>
            <c:dLbl>
              <c:idx val="10"/>
              <c:layout>
                <c:manualLayout>
                  <c:x val="-8.3742432918876199E-3"/>
                  <c:y val="4.32641539487112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E53F-4A6E-A80B-2ED894E2D7D5}"/>
                </c:ext>
              </c:extLst>
            </c:dLbl>
            <c:dLbl>
              <c:idx val="11"/>
              <c:layout>
                <c:manualLayout>
                  <c:x val="-2.5934103681903098E-3"/>
                  <c:y val="3.375223436827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E53F-4A6E-A80B-2ED894E2D7D5}"/>
                </c:ext>
              </c:extLst>
            </c:dLbl>
            <c:numFmt formatCode="0.0%" sourceLinked="0"/>
            <c:spPr>
              <a:noFill/>
              <a:ln>
                <a:noFill/>
              </a:ln>
              <a:effectLst/>
            </c:spPr>
            <c:txPr>
              <a:bodyPr anchorCtr="0"/>
              <a:lstStyle/>
              <a:p>
                <a:pPr algn="ctr">
                  <a:defRPr lang="es-MX" sz="1000" b="1" i="0" u="none" strike="noStrike" kern="1200" baseline="0">
                    <a:solidFill>
                      <a:srgbClr val="8F2D5D"/>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Hoja1!$A$2:$A$7</c:f>
              <c:strCache>
                <c:ptCount val="6"/>
                <c:pt idx="0">
                  <c:v>Yeidckol Polevnsky, Secretaria General de Morena</c:v>
                </c:pt>
                <c:pt idx="1">
                  <c:v>Carlos Lomelí Bolaños, Diputado Federal por Morena</c:v>
                </c:pt>
                <c:pt idx="2">
                  <c:v>Jaime López Vela, Diputado de Morena y fundador de la agrupación Agenda LGBT</c:v>
                </c:pt>
                <c:pt idx="3">
                  <c:v>Ricardo Monreal, titular de la delegación Cuauhtémoc</c:v>
                </c:pt>
                <c:pt idx="4">
                  <c:v>Martí Batres, Presidente de Morena en la Ciudad de México</c:v>
                </c:pt>
                <c:pt idx="5">
                  <c:v>Alberto Pérez Mendoza, ha sido parte del equipo de Andrés Manuel desde que militaba en el PRI</c:v>
                </c:pt>
              </c:strCache>
            </c:strRef>
          </c:cat>
          <c:val>
            <c:numRef>
              <c:f>Hoja1!$D$2:$D$7</c:f>
              <c:numCache>
                <c:formatCode>0.0%</c:formatCode>
                <c:ptCount val="6"/>
                <c:pt idx="0">
                  <c:v>0.104</c:v>
                </c:pt>
                <c:pt idx="1">
                  <c:v>5.7000000000000002E-2</c:v>
                </c:pt>
                <c:pt idx="2">
                  <c:v>0.10100000000000001</c:v>
                </c:pt>
                <c:pt idx="3">
                  <c:v>0.186</c:v>
                </c:pt>
                <c:pt idx="4">
                  <c:v>0.17699999999999999</c:v>
                </c:pt>
                <c:pt idx="5">
                  <c:v>0.115</c:v>
                </c:pt>
              </c:numCache>
            </c:numRef>
          </c:val>
          <c:extLst>
            <c:ext xmlns:c16="http://schemas.microsoft.com/office/drawing/2014/chart" uri="{C3380CC4-5D6E-409C-BE32-E72D297353CC}">
              <c16:uniqueId val="{00000026-E53F-4A6E-A80B-2ED894E2D7D5}"/>
            </c:ext>
          </c:extLst>
        </c:ser>
        <c:ser>
          <c:idx val="3"/>
          <c:order val="3"/>
          <c:tx>
            <c:strRef>
              <c:f>Hoja1!$E$1</c:f>
              <c:strCache>
                <c:ptCount val="1"/>
                <c:pt idx="0">
                  <c:v>NO LO CONOCE</c:v>
                </c:pt>
              </c:strCache>
            </c:strRef>
          </c:tx>
          <c:spPr>
            <a:solidFill>
              <a:sysClr val="windowText" lastClr="000000">
                <a:lumMod val="85000"/>
                <a:lumOff val="15000"/>
              </a:sysClr>
            </a:solidFill>
            <a:ln>
              <a:noFill/>
            </a:ln>
            <a:effectLst/>
            <a:scene3d>
              <a:camera prst="orthographicFront"/>
              <a:lightRig rig="contrasting" dir="t">
                <a:rot lat="0" lon="0" rev="1500000"/>
              </a:lightRig>
            </a:scene3d>
            <a:sp3d prstMaterial="metal"/>
          </c:spPr>
          <c:invertIfNegative val="0"/>
          <c:dLbls>
            <c:dLbl>
              <c:idx val="0"/>
              <c:layout>
                <c:manualLayout>
                  <c:x val="-1.0436644840565199E-2"/>
                  <c:y val="3.4339216923975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E53F-4A6E-A80B-2ED894E2D7D5}"/>
                </c:ext>
              </c:extLst>
            </c:dLbl>
            <c:dLbl>
              <c:idx val="1"/>
              <c:layout>
                <c:manualLayout>
                  <c:x val="-1.73944080676086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E53F-4A6E-A80B-2ED894E2D7D5}"/>
                </c:ext>
              </c:extLst>
            </c:dLbl>
            <c:dLbl>
              <c:idx val="2"/>
              <c:layout>
                <c:manualLayout>
                  <c:x val="-1.73944080676086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E53F-4A6E-A80B-2ED894E2D7D5}"/>
                </c:ext>
              </c:extLst>
            </c:dLbl>
            <c:dLbl>
              <c:idx val="3"/>
              <c:layout>
                <c:manualLayout>
                  <c:x val="-1.73944080676086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E53F-4A6E-A80B-2ED894E2D7D5}"/>
                </c:ext>
              </c:extLst>
            </c:dLbl>
            <c:dLbl>
              <c:idx val="4"/>
              <c:layout>
                <c:manualLayout>
                  <c:x val="6.9577632270433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E53F-4A6E-A80B-2ED894E2D7D5}"/>
                </c:ext>
              </c:extLst>
            </c:dLbl>
            <c:dLbl>
              <c:idx val="5"/>
              <c:layout>
                <c:manualLayout>
                  <c:x val="-5.21832242028259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E53F-4A6E-A80B-2ED894E2D7D5}"/>
                </c:ext>
              </c:extLst>
            </c:dLbl>
            <c:dLbl>
              <c:idx val="6"/>
              <c:layout>
                <c:manualLayout>
                  <c:x val="-3.4788816135218502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E53F-4A6E-A80B-2ED894E2D7D5}"/>
                </c:ext>
              </c:extLst>
            </c:dLbl>
            <c:dLbl>
              <c:idx val="7"/>
              <c:layout>
                <c:manualLayout>
                  <c:x val="1.0436644840565199E-2"/>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E53F-4A6E-A80B-2ED894E2D7D5}"/>
                </c:ext>
              </c:extLst>
            </c:dLbl>
            <c:dLbl>
              <c:idx val="8"/>
              <c:layout>
                <c:manualLayout>
                  <c:x val="-3.4788816135218502E-3"/>
                  <c:y val="2.80955218245424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F-E53F-4A6E-A80B-2ED894E2D7D5}"/>
                </c:ext>
              </c:extLst>
            </c:dLbl>
            <c:dLbl>
              <c:idx val="9"/>
              <c:layout>
                <c:manualLayout>
                  <c:x val="-1.73944080676086E-3"/>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E53F-4A6E-A80B-2ED894E2D7D5}"/>
                </c:ext>
              </c:extLst>
            </c:dLbl>
            <c:dLbl>
              <c:idx val="10"/>
              <c:layout>
                <c:manualLayout>
                  <c:x val="-5.21832242028259E-3"/>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E53F-4A6E-A80B-2ED894E2D7D5}"/>
                </c:ext>
              </c:extLst>
            </c:dLbl>
            <c:dLbl>
              <c:idx val="11"/>
              <c:layout>
                <c:manualLayout>
                  <c:x val="-5.21832242028259E-3"/>
                  <c:y val="3.12172464717139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2-E53F-4A6E-A80B-2ED894E2D7D5}"/>
                </c:ext>
              </c:extLst>
            </c:dLbl>
            <c:spPr>
              <a:noFill/>
              <a:ln>
                <a:noFill/>
              </a:ln>
              <a:effectLst/>
            </c:spPr>
            <c:txPr>
              <a:bodyPr anchorCtr="0"/>
              <a:lstStyle/>
              <a:p>
                <a:pPr algn="ctr">
                  <a:defRPr lang="es-MX" sz="1000" b="1" i="0" u="none" strike="noStrike" kern="1200" baseline="0">
                    <a:solidFill>
                      <a:schemeClr val="tx1">
                        <a:lumMod val="85000"/>
                        <a:lumOff val="15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Hoja1!$A$2:$A$7</c:f>
              <c:strCache>
                <c:ptCount val="6"/>
                <c:pt idx="0">
                  <c:v>Yeidckol Polevnsky, Secretaria General de Morena</c:v>
                </c:pt>
                <c:pt idx="1">
                  <c:v>Carlos Lomelí Bolaños, Diputado Federal por Morena</c:v>
                </c:pt>
                <c:pt idx="2">
                  <c:v>Jaime López Vela, Diputado de Morena y fundador de la agrupación Agenda LGBT</c:v>
                </c:pt>
                <c:pt idx="3">
                  <c:v>Ricardo Monreal, titular de la delegación Cuauhtémoc</c:v>
                </c:pt>
                <c:pt idx="4">
                  <c:v>Martí Batres, Presidente de Morena en la Ciudad de México</c:v>
                </c:pt>
                <c:pt idx="5">
                  <c:v>Alberto Pérez Mendoza, ha sido parte del equipo de Andrés Manuel desde que militaba en el PRI</c:v>
                </c:pt>
              </c:strCache>
            </c:strRef>
          </c:cat>
          <c:val>
            <c:numRef>
              <c:f>Hoja1!$E$2:$E$7</c:f>
              <c:numCache>
                <c:formatCode>0.0%</c:formatCode>
                <c:ptCount val="6"/>
                <c:pt idx="0">
                  <c:v>0.65500000000000003</c:v>
                </c:pt>
                <c:pt idx="1">
                  <c:v>0.75900000000000001</c:v>
                </c:pt>
                <c:pt idx="2">
                  <c:v>0.7</c:v>
                </c:pt>
                <c:pt idx="3">
                  <c:v>0.50800000000000001</c:v>
                </c:pt>
                <c:pt idx="4">
                  <c:v>0.52</c:v>
                </c:pt>
                <c:pt idx="5">
                  <c:v>0.75</c:v>
                </c:pt>
              </c:numCache>
            </c:numRef>
          </c:val>
          <c:extLst>
            <c:ext xmlns:c16="http://schemas.microsoft.com/office/drawing/2014/chart" uri="{C3380CC4-5D6E-409C-BE32-E72D297353CC}">
              <c16:uniqueId val="{00000033-E53F-4A6E-A80B-2ED894E2D7D5}"/>
            </c:ext>
          </c:extLst>
        </c:ser>
        <c:ser>
          <c:idx val="4"/>
          <c:order val="4"/>
          <c:tx>
            <c:strRef>
              <c:f>Hoja1!$F$1</c:f>
              <c:strCache>
                <c:ptCount val="1"/>
                <c:pt idx="0">
                  <c:v>NO SABE</c:v>
                </c:pt>
              </c:strCache>
            </c:strRef>
          </c:tx>
          <c:spPr>
            <a:solidFill>
              <a:sysClr val="window" lastClr="FFFFFF">
                <a:lumMod val="50000"/>
              </a:sysClr>
            </a:solidFill>
            <a:ln>
              <a:noFill/>
            </a:ln>
            <a:effectLst/>
            <a:scene3d>
              <a:camera prst="orthographicFront"/>
              <a:lightRig rig="contrasting" dir="t">
                <a:rot lat="0" lon="0" rev="1500000"/>
              </a:lightRig>
            </a:scene3d>
            <a:sp3d prstMaterial="metal"/>
          </c:spPr>
          <c:invertIfNegative val="0"/>
          <c:dLbls>
            <c:dLbl>
              <c:idx val="0"/>
              <c:layout>
                <c:manualLayout>
                  <c:x val="-4.5697969145155497E-2"/>
                  <c:y val="3.3887110127614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4-E53F-4A6E-A80B-2ED894E2D7D5}"/>
                </c:ext>
              </c:extLst>
            </c:dLbl>
            <c:dLbl>
              <c:idx val="1"/>
              <c:layout>
                <c:manualLayout>
                  <c:x val="-4.42998812964598E-2"/>
                  <c:y val="3.7512836587738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5-E53F-4A6E-A80B-2ED894E2D7D5}"/>
                </c:ext>
              </c:extLst>
            </c:dLbl>
            <c:dLbl>
              <c:idx val="2"/>
              <c:layout>
                <c:manualLayout>
                  <c:x val="-4.5303591808419301E-2"/>
                  <c:y val="4.3549952629009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6-E53F-4A6E-A80B-2ED894E2D7D5}"/>
                </c:ext>
              </c:extLst>
            </c:dLbl>
            <c:dLbl>
              <c:idx val="3"/>
              <c:layout>
                <c:manualLayout>
                  <c:x val="-4.57917851873757E-2"/>
                  <c:y val="4.43919389562383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7-E53F-4A6E-A80B-2ED894E2D7D5}"/>
                </c:ext>
              </c:extLst>
            </c:dLbl>
            <c:dLbl>
              <c:idx val="4"/>
              <c:layout>
                <c:manualLayout>
                  <c:x val="-4.2982957111262897E-2"/>
                  <c:y val="3.78874093907897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8-E53F-4A6E-A80B-2ED894E2D7D5}"/>
                </c:ext>
              </c:extLst>
            </c:dLbl>
            <c:dLbl>
              <c:idx val="5"/>
              <c:layout>
                <c:manualLayout>
                  <c:x val="-5.2991930878170702E-2"/>
                  <c:y val="3.4793788659456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9-E53F-4A6E-A80B-2ED894E2D7D5}"/>
                </c:ext>
              </c:extLst>
            </c:dLbl>
            <c:dLbl>
              <c:idx val="6"/>
              <c:layout>
                <c:manualLayout>
                  <c:x val="-1.2755751894045301E-16"/>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A-E53F-4A6E-A80B-2ED894E2D7D5}"/>
                </c:ext>
              </c:extLst>
            </c:dLbl>
            <c:dLbl>
              <c:idx val="7"/>
              <c:layout>
                <c:manualLayout>
                  <c:x val="-1.2755751894045301E-16"/>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B-E53F-4A6E-A80B-2ED894E2D7D5}"/>
                </c:ext>
              </c:extLst>
            </c:dLbl>
            <c:dLbl>
              <c:idx val="8"/>
              <c:layout>
                <c:manualLayout>
                  <c:x val="-1.2755751894045301E-16"/>
                  <c:y val="2.80955218245424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C-E53F-4A6E-A80B-2ED894E2D7D5}"/>
                </c:ext>
              </c:extLst>
            </c:dLbl>
            <c:dLbl>
              <c:idx val="9"/>
              <c:layout>
                <c:manualLayout>
                  <c:x val="-1.73944080676086E-3"/>
                  <c:y val="3.4632708201827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D-E53F-4A6E-A80B-2ED894E2D7D5}"/>
                </c:ext>
              </c:extLst>
            </c:dLbl>
            <c:dLbl>
              <c:idx val="10"/>
              <c:layout>
                <c:manualLayout>
                  <c:x val="-4.8433154180061201E-3"/>
                  <c:y val="4.16098856908007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E-E53F-4A6E-A80B-2ED894E2D7D5}"/>
                </c:ext>
              </c:extLst>
            </c:dLbl>
            <c:dLbl>
              <c:idx val="11"/>
              <c:layout>
                <c:manualLayout>
                  <c:x val="-7.4264534979675296E-3"/>
                  <c:y val="3.15114751648368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F-E53F-4A6E-A80B-2ED894E2D7D5}"/>
                </c:ext>
              </c:extLst>
            </c:dLbl>
            <c:spPr>
              <a:noFill/>
              <a:ln>
                <a:noFill/>
              </a:ln>
              <a:effectLst/>
            </c:spPr>
            <c:txPr>
              <a:bodyPr anchorCtr="0"/>
              <a:lstStyle/>
              <a:p>
                <a:pPr algn="ctr">
                  <a:defRPr lang="es-MX" sz="1000" b="1" i="0" u="none" strike="noStrike" kern="1200" baseline="0">
                    <a:solidFill>
                      <a:schemeClr val="bg1">
                        <a:lumMod val="50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Hoja1!$A$2:$A$7</c:f>
              <c:strCache>
                <c:ptCount val="6"/>
                <c:pt idx="0">
                  <c:v>Yeidckol Polevnsky, Secretaria General de Morena</c:v>
                </c:pt>
                <c:pt idx="1">
                  <c:v>Carlos Lomelí Bolaños, Diputado Federal por Morena</c:v>
                </c:pt>
                <c:pt idx="2">
                  <c:v>Jaime López Vela, Diputado de Morena y fundador de la agrupación Agenda LGBT</c:v>
                </c:pt>
                <c:pt idx="3">
                  <c:v>Ricardo Monreal, titular de la delegación Cuauhtémoc</c:v>
                </c:pt>
                <c:pt idx="4">
                  <c:v>Martí Batres, Presidente de Morena en la Ciudad de México</c:v>
                </c:pt>
                <c:pt idx="5">
                  <c:v>Alberto Pérez Mendoza, ha sido parte del equipo de Andrés Manuel desde que militaba en el PRI</c:v>
                </c:pt>
              </c:strCache>
            </c:strRef>
          </c:cat>
          <c:val>
            <c:numRef>
              <c:f>Hoja1!$F$2:$F$7</c:f>
              <c:numCache>
                <c:formatCode>0.0%</c:formatCode>
                <c:ptCount val="6"/>
                <c:pt idx="0">
                  <c:v>6.0000000000000001E-3</c:v>
                </c:pt>
                <c:pt idx="1">
                  <c:v>8.9999999999999993E-3</c:v>
                </c:pt>
                <c:pt idx="2">
                  <c:v>0.01</c:v>
                </c:pt>
                <c:pt idx="3">
                  <c:v>0.01</c:v>
                </c:pt>
                <c:pt idx="4">
                  <c:v>1.6E-2</c:v>
                </c:pt>
                <c:pt idx="5">
                  <c:v>3.0000000000000001E-3</c:v>
                </c:pt>
              </c:numCache>
            </c:numRef>
          </c:val>
          <c:extLst>
            <c:ext xmlns:c16="http://schemas.microsoft.com/office/drawing/2014/chart" uri="{C3380CC4-5D6E-409C-BE32-E72D297353CC}">
              <c16:uniqueId val="{00000040-E53F-4A6E-A80B-2ED894E2D7D5}"/>
            </c:ext>
          </c:extLst>
        </c:ser>
        <c:ser>
          <c:idx val="5"/>
          <c:order val="5"/>
          <c:tx>
            <c:strRef>
              <c:f>Hoja1!$G$1</c:f>
              <c:strCache>
                <c:ptCount val="1"/>
                <c:pt idx="0">
                  <c:v>NO CONTESTÓ</c:v>
                </c:pt>
              </c:strCache>
            </c:strRef>
          </c:tx>
          <c:spPr>
            <a:solidFill>
              <a:sysClr val="windowText" lastClr="000000">
                <a:lumMod val="65000"/>
                <a:lumOff val="35000"/>
              </a:sysClr>
            </a:solidFill>
            <a:ln>
              <a:noFill/>
            </a:ln>
          </c:spPr>
          <c:invertIfNegative val="0"/>
          <c:dLbls>
            <c:dLbl>
              <c:idx val="0"/>
              <c:layout>
                <c:manualLayout>
                  <c:x val="-3.4188342502045601E-3"/>
                  <c:y val="3.360636571293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1-E53F-4A6E-A80B-2ED894E2D7D5}"/>
                </c:ext>
              </c:extLst>
            </c:dLbl>
            <c:dLbl>
              <c:idx val="1"/>
              <c:layout>
                <c:manualLayout>
                  <c:x val="-1.7094171251024E-3"/>
                  <c:y val="3.67278880439669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2-E53F-4A6E-A80B-2ED894E2D7D5}"/>
                </c:ext>
              </c:extLst>
            </c:dLbl>
            <c:dLbl>
              <c:idx val="2"/>
              <c:layout>
                <c:manualLayout>
                  <c:x val="0"/>
                  <c:y val="3.658046773759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3-E53F-4A6E-A80B-2ED894E2D7D5}"/>
                </c:ext>
              </c:extLst>
            </c:dLbl>
            <c:dLbl>
              <c:idx val="3"/>
              <c:layout>
                <c:manualLayout>
                  <c:x val="-1.7094171251024E-3"/>
                  <c:y val="4.271981830873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4-E53F-4A6E-A80B-2ED894E2D7D5}"/>
                </c:ext>
              </c:extLst>
            </c:dLbl>
            <c:dLbl>
              <c:idx val="4"/>
              <c:layout>
                <c:manualLayout>
                  <c:x val="5.62510503414714E-4"/>
                  <c:y val="3.64344595139352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5-E53F-4A6E-A80B-2ED894E2D7D5}"/>
                </c:ext>
              </c:extLst>
            </c:dLbl>
            <c:dLbl>
              <c:idx val="5"/>
              <c:layout>
                <c:manualLayout>
                  <c:x val="-3.6663851146599702E-3"/>
                  <c:y val="3.0924000998951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6-E53F-4A6E-A80B-2ED894E2D7D5}"/>
                </c:ext>
              </c:extLst>
            </c:dLbl>
            <c:dLbl>
              <c:idx val="6"/>
              <c:layout>
                <c:manualLayout>
                  <c:x val="-1.2755751894045301E-16"/>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7-E53F-4A6E-A80B-2ED894E2D7D5}"/>
                </c:ext>
              </c:extLst>
            </c:dLbl>
            <c:dLbl>
              <c:idx val="7"/>
              <c:layout>
                <c:manualLayout>
                  <c:x val="-1.2755751894045301E-16"/>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8-E53F-4A6E-A80B-2ED894E2D7D5}"/>
                </c:ext>
              </c:extLst>
            </c:dLbl>
            <c:dLbl>
              <c:idx val="8"/>
              <c:layout>
                <c:manualLayout>
                  <c:x val="-1.2755751894045301E-16"/>
                  <c:y val="2.80955218245424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9-E53F-4A6E-A80B-2ED894E2D7D5}"/>
                </c:ext>
              </c:extLst>
            </c:dLbl>
            <c:dLbl>
              <c:idx val="9"/>
              <c:layout>
                <c:manualLayout>
                  <c:x val="-3.47888161352173E-3"/>
                  <c:y val="3.40457256461233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A-E53F-4A6E-A80B-2ED894E2D7D5}"/>
                </c:ext>
              </c:extLst>
            </c:dLbl>
            <c:dLbl>
              <c:idx val="10"/>
              <c:layout>
                <c:manualLayout>
                  <c:x val="-3.5725648821693201E-3"/>
                  <c:y val="4.01424293015398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B-E53F-4A6E-A80B-2ED894E2D7D5}"/>
                </c:ext>
              </c:extLst>
            </c:dLbl>
            <c:dLbl>
              <c:idx val="11"/>
              <c:layout>
                <c:manualLayout>
                  <c:x val="1.87503501138238E-4"/>
                  <c:y val="3.6873959015442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C-E53F-4A6E-A80B-2ED894E2D7D5}"/>
                </c:ext>
              </c:extLst>
            </c:dLbl>
            <c:spPr>
              <a:noFill/>
              <a:ln>
                <a:noFill/>
              </a:ln>
              <a:effectLst/>
            </c:spPr>
            <c:txPr>
              <a:bodyPr anchorCtr="0"/>
              <a:lstStyle/>
              <a:p>
                <a:pPr algn="ctr">
                  <a:defRPr lang="es-MX" sz="1000" b="1" i="0" u="none" strike="noStrike" kern="1200" baseline="0">
                    <a:solidFill>
                      <a:schemeClr val="tx1">
                        <a:lumMod val="65000"/>
                        <a:lumOff val="35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Hoja1!$A$2:$A$7</c:f>
              <c:strCache>
                <c:ptCount val="6"/>
                <c:pt idx="0">
                  <c:v>Yeidckol Polevnsky, Secretaria General de Morena</c:v>
                </c:pt>
                <c:pt idx="1">
                  <c:v>Carlos Lomelí Bolaños, Diputado Federal por Morena</c:v>
                </c:pt>
                <c:pt idx="2">
                  <c:v>Jaime López Vela, Diputado de Morena y fundador de la agrupación Agenda LGBT</c:v>
                </c:pt>
                <c:pt idx="3">
                  <c:v>Ricardo Monreal, titular de la delegación Cuauhtémoc</c:v>
                </c:pt>
                <c:pt idx="4">
                  <c:v>Martí Batres, Presidente de Morena en la Ciudad de México</c:v>
                </c:pt>
                <c:pt idx="5">
                  <c:v>Alberto Pérez Mendoza, ha sido parte del equipo de Andrés Manuel desde que militaba en el PRI</c:v>
                </c:pt>
              </c:strCache>
            </c:strRef>
          </c:cat>
          <c:val>
            <c:numRef>
              <c:f>Hoja1!$G$2:$G$7</c:f>
              <c:numCache>
                <c:formatCode>0.0%</c:formatCode>
                <c:ptCount val="6"/>
                <c:pt idx="0">
                  <c:v>4.0000000000000001E-3</c:v>
                </c:pt>
                <c:pt idx="1">
                  <c:v>2E-3</c:v>
                </c:pt>
                <c:pt idx="2">
                  <c:v>1.00000000000011E-3</c:v>
                </c:pt>
                <c:pt idx="3">
                  <c:v>6.9999999999999004E-3</c:v>
                </c:pt>
                <c:pt idx="4">
                  <c:v>6.0000000000000097E-3</c:v>
                </c:pt>
                <c:pt idx="5">
                  <c:v>2E-3</c:v>
                </c:pt>
              </c:numCache>
            </c:numRef>
          </c:val>
          <c:extLst>
            <c:ext xmlns:c16="http://schemas.microsoft.com/office/drawing/2014/chart" uri="{C3380CC4-5D6E-409C-BE32-E72D297353CC}">
              <c16:uniqueId val="{0000004D-E53F-4A6E-A80B-2ED894E2D7D5}"/>
            </c:ext>
          </c:extLst>
        </c:ser>
        <c:dLbls>
          <c:showLegendKey val="0"/>
          <c:showVal val="1"/>
          <c:showCatName val="0"/>
          <c:showSerName val="0"/>
          <c:showPercent val="0"/>
          <c:showBubbleSize val="0"/>
        </c:dLbls>
        <c:gapWidth val="350"/>
        <c:overlap val="100"/>
        <c:axId val="-2109725288"/>
        <c:axId val="-2109729416"/>
      </c:barChart>
      <c:catAx>
        <c:axId val="-2109725288"/>
        <c:scaling>
          <c:orientation val="maxMin"/>
        </c:scaling>
        <c:delete val="0"/>
        <c:axPos val="l"/>
        <c:numFmt formatCode="General" sourceLinked="1"/>
        <c:majorTickMark val="out"/>
        <c:minorTickMark val="none"/>
        <c:tickLblPos val="nextTo"/>
        <c:spPr>
          <a:ln>
            <a:noFill/>
          </a:ln>
        </c:spPr>
        <c:txPr>
          <a:bodyPr/>
          <a:lstStyle/>
          <a:p>
            <a:pPr algn="r">
              <a:spcBef>
                <a:spcPts val="1200"/>
              </a:spcBef>
              <a:defRPr sz="1000" b="0">
                <a:solidFill>
                  <a:schemeClr val="tx1">
                    <a:lumMod val="95000"/>
                    <a:lumOff val="5000"/>
                  </a:schemeClr>
                </a:solidFill>
                <a:latin typeface="Helvetica" panose="020B0604020202020204" pitchFamily="34" charset="0"/>
                <a:cs typeface="Helvetica" panose="020B0604020202020204" pitchFamily="34" charset="0"/>
              </a:defRPr>
            </a:pPr>
            <a:endParaRPr lang="es-MX"/>
          </a:p>
        </c:txPr>
        <c:crossAx val="-2109729416"/>
        <c:crosses val="autoZero"/>
        <c:auto val="0"/>
        <c:lblAlgn val="ctr"/>
        <c:lblOffset val="100"/>
        <c:noMultiLvlLbl val="0"/>
      </c:catAx>
      <c:valAx>
        <c:axId val="-2109729416"/>
        <c:scaling>
          <c:orientation val="minMax"/>
        </c:scaling>
        <c:delete val="1"/>
        <c:axPos val="t"/>
        <c:numFmt formatCode="0%" sourceLinked="1"/>
        <c:majorTickMark val="out"/>
        <c:minorTickMark val="none"/>
        <c:tickLblPos val="nextTo"/>
        <c:crossAx val="-2109725288"/>
        <c:crosses val="autoZero"/>
        <c:crossBetween val="between"/>
      </c:valAx>
      <c:spPr>
        <a:noFill/>
        <a:ln w="25400">
          <a:noFill/>
        </a:ln>
      </c:spPr>
    </c:plotArea>
    <c:plotVisOnly val="1"/>
    <c:dispBlanksAs val="gap"/>
    <c:showDLblsOverMax val="0"/>
  </c:chart>
  <c:txPr>
    <a:bodyPr/>
    <a:lstStyle/>
    <a:p>
      <a:pPr>
        <a:defRPr sz="1800">
          <a:latin typeface="Adobe Caslon Pro"/>
        </a:defRPr>
      </a:pPr>
      <a:endParaRPr lang="es-MX"/>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95630779655206E-2"/>
          <c:w val="1"/>
          <c:h val="0.78417443410147103"/>
        </c:manualLayout>
      </c:layout>
      <c:barChart>
        <c:barDir val="col"/>
        <c:grouping val="clustered"/>
        <c:varyColors val="0"/>
        <c:ser>
          <c:idx val="0"/>
          <c:order val="0"/>
          <c:tx>
            <c:strRef>
              <c:f>Hoja1!$B$2</c:f>
              <c:strCache>
                <c:ptCount val="1"/>
                <c:pt idx="0">
                  <c:v>Ventas</c:v>
                </c:pt>
              </c:strCache>
            </c:strRef>
          </c:tx>
          <c:spPr>
            <a:solidFill>
              <a:srgbClr val="003300"/>
            </a:solidFill>
            <a:ln w="25400" cap="flat" cmpd="sng" algn="ctr">
              <a:noFill/>
              <a:prstDash val="solid"/>
            </a:ln>
            <a:effectLst/>
            <a:scene3d>
              <a:camera prst="orthographicFront"/>
              <a:lightRig rig="contrasting" dir="t">
                <a:rot lat="0" lon="0" rev="1500000"/>
              </a:lightRig>
            </a:scene3d>
            <a:sp3d prstMaterial="metal"/>
          </c:spPr>
          <c:invertIfNegative val="0"/>
          <c:dPt>
            <c:idx val="0"/>
            <c:invertIfNegative val="0"/>
            <c:bubble3D val="0"/>
            <c:spPr>
              <a:solidFill>
                <a:srgbClr val="175D91"/>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1-B6A3-40A6-9407-6BB68BB94A95}"/>
              </c:ext>
            </c:extLst>
          </c:dPt>
          <c:dPt>
            <c:idx val="1"/>
            <c:invertIfNegative val="0"/>
            <c:bubble3D val="0"/>
            <c:spPr>
              <a:solidFill>
                <a:srgbClr val="1D75B5"/>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3-B6A3-40A6-9407-6BB68BB94A95}"/>
              </c:ext>
            </c:extLst>
          </c:dPt>
          <c:dPt>
            <c:idx val="2"/>
            <c:invertIfNegative val="0"/>
            <c:bubble3D val="0"/>
            <c:spPr>
              <a:solidFill>
                <a:srgbClr val="BD297E"/>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5-B6A3-40A6-9407-6BB68BB94A95}"/>
              </c:ext>
            </c:extLst>
          </c:dPt>
          <c:dPt>
            <c:idx val="3"/>
            <c:invertIfNegative val="0"/>
            <c:bubble3D val="0"/>
            <c:spPr>
              <a:solidFill>
                <a:srgbClr val="8F2D5D"/>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7-B6A3-40A6-9407-6BB68BB94A95}"/>
              </c:ext>
            </c:extLst>
          </c:dPt>
          <c:dPt>
            <c:idx val="4"/>
            <c:invertIfNegative val="0"/>
            <c:bubble3D val="0"/>
            <c:spPr>
              <a:solidFill>
                <a:sysClr val="window" lastClr="FFFFFF">
                  <a:lumMod val="50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9-B6A3-40A6-9407-6BB68BB94A95}"/>
              </c:ext>
            </c:extLst>
          </c:dPt>
          <c:dPt>
            <c:idx val="5"/>
            <c:invertIfNegative val="0"/>
            <c:bubble3D val="0"/>
            <c:spPr>
              <a:solidFill>
                <a:sysClr val="windowText" lastClr="000000">
                  <a:lumMod val="65000"/>
                  <a:lumOff val="35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B-B6A3-40A6-9407-6BB68BB94A95}"/>
              </c:ext>
            </c:extLst>
          </c:dPt>
          <c:dLbls>
            <c:dLbl>
              <c:idx val="0"/>
              <c:layout>
                <c:manualLayout>
                  <c:x val="7.0758060793707101E-3"/>
                  <c:y val="0"/>
                </c:manualLayout>
              </c:layout>
              <c:spPr>
                <a:noFill/>
              </c:spPr>
              <c:txPr>
                <a:bodyPr/>
                <a:lstStyle/>
                <a:p>
                  <a:pPr>
                    <a:defRPr sz="120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A3-40A6-9407-6BB68BB94A95}"/>
                </c:ext>
              </c:extLst>
            </c:dLbl>
            <c:dLbl>
              <c:idx val="1"/>
              <c:layout>
                <c:manualLayout>
                  <c:x val="4.6823705920581099E-3"/>
                  <c:y val="-7.0640048902937801E-3"/>
                </c:manualLayout>
              </c:layout>
              <c:spPr>
                <a:noFill/>
              </c:spPr>
              <c:txPr>
                <a:bodyPr/>
                <a:lstStyle/>
                <a:p>
                  <a:pPr>
                    <a:defRPr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6A3-40A6-9407-6BB68BB94A95}"/>
                </c:ext>
              </c:extLst>
            </c:dLbl>
            <c:dLbl>
              <c:idx val="2"/>
              <c:layout>
                <c:manualLayout>
                  <c:x val="9.3646182872502808E-3"/>
                  <c:y val="-7.0640048902937801E-3"/>
                </c:manualLayout>
              </c:layout>
              <c:spPr>
                <a:noFill/>
              </c:spPr>
              <c:txPr>
                <a:bodyPr/>
                <a:lstStyle/>
                <a:p>
                  <a:pPr>
                    <a:defRPr sz="1200" b="1">
                      <a:solidFill>
                        <a:srgbClr val="BD297E"/>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6A3-40A6-9407-6BB68BB94A95}"/>
                </c:ext>
              </c:extLst>
            </c:dLbl>
            <c:dLbl>
              <c:idx val="3"/>
              <c:layout>
                <c:manualLayout>
                  <c:x val="-3.12158039470541E-3"/>
                  <c:y val="-7.0640048902937801E-3"/>
                </c:manualLayout>
              </c:layout>
              <c:spPr>
                <a:noFill/>
              </c:spPr>
              <c:txPr>
                <a:bodyPr/>
                <a:lstStyle/>
                <a:p>
                  <a:pPr>
                    <a:defRPr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6A3-40A6-9407-6BB68BB94A95}"/>
                </c:ext>
              </c:extLst>
            </c:dLbl>
            <c:dLbl>
              <c:idx val="4"/>
              <c:layout>
                <c:manualLayout>
                  <c:x val="-9.3648640809820393E-3"/>
                  <c:y val="-7.0640048902937801E-3"/>
                </c:manualLayout>
              </c:layout>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6A3-40A6-9407-6BB68BB94A95}"/>
                </c:ext>
              </c:extLst>
            </c:dLbl>
            <c:dLbl>
              <c:idx val="5"/>
              <c:layout>
                <c:manualLayout>
                  <c:x val="-2.9782483715069998E-3"/>
                  <c:y val="0"/>
                </c:manualLayout>
              </c:layout>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6A3-40A6-9407-6BB68BB94A95}"/>
                </c:ext>
              </c:extLst>
            </c:dLbl>
            <c:dLbl>
              <c:idx val="6"/>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AB0F-4ACB-9529-3E5EE43F3143}"/>
                </c:ext>
              </c:extLst>
            </c:dLbl>
            <c:dLbl>
              <c:idx val="7"/>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AB0F-4ACB-9529-3E5EE43F3143}"/>
                </c:ext>
              </c:extLst>
            </c:dLbl>
            <c:dLbl>
              <c:idx val="8"/>
              <c:spPr>
                <a:noFill/>
              </c:spPr>
              <c:txPr>
                <a:bodyPr/>
                <a:lstStyle/>
                <a:p>
                  <a:pPr>
                    <a:defRPr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AB0F-4ACB-9529-3E5EE43F3143}"/>
                </c:ext>
              </c:extLst>
            </c:dLbl>
            <c:dLbl>
              <c:idx val="9"/>
              <c:spPr>
                <a:noFill/>
              </c:spPr>
              <c:txPr>
                <a:bodyPr/>
                <a:lstStyle/>
                <a:p>
                  <a:pPr>
                    <a:defRPr sz="1200" b="1">
                      <a:solidFill>
                        <a:schemeClr val="bg1">
                          <a:lumMod val="6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AB0F-4ACB-9529-3E5EE43F3143}"/>
                </c:ext>
              </c:extLst>
            </c:dLbl>
            <c:dLbl>
              <c:idx val="10"/>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AB0F-4ACB-9529-3E5EE43F3143}"/>
                </c:ext>
              </c:extLst>
            </c:dLbl>
            <c:spPr>
              <a:noFill/>
            </c:spPr>
            <c:txPr>
              <a:bodyPr/>
              <a:lstStyle/>
              <a:p>
                <a:pPr>
                  <a:defRPr sz="1200" b="1">
                    <a:solidFill>
                      <a:srgbClr val="00330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Hoja1!$A$3:$A$8</c:f>
              <c:strCache>
                <c:ptCount val="6"/>
                <c:pt idx="0">
                  <c:v>Muy honesta</c:v>
                </c:pt>
                <c:pt idx="1">
                  <c:v>Algo honesta </c:v>
                </c:pt>
                <c:pt idx="2">
                  <c:v>Poco honesta </c:v>
                </c:pt>
                <c:pt idx="3">
                  <c:v>Nada honesta </c:v>
                </c:pt>
                <c:pt idx="4">
                  <c:v>No sabe </c:v>
                </c:pt>
                <c:pt idx="5">
                  <c:v>No contestó </c:v>
                </c:pt>
              </c:strCache>
            </c:strRef>
          </c:cat>
          <c:val>
            <c:numRef>
              <c:f>Hoja1!$B$3:$B$8</c:f>
              <c:numCache>
                <c:formatCode>0.0%</c:formatCode>
                <c:ptCount val="6"/>
                <c:pt idx="0">
                  <c:v>0.17699999999999999</c:v>
                </c:pt>
                <c:pt idx="1">
                  <c:v>0.36599999999999999</c:v>
                </c:pt>
                <c:pt idx="2">
                  <c:v>0.26200000000000001</c:v>
                </c:pt>
                <c:pt idx="3">
                  <c:v>0.13400000000000001</c:v>
                </c:pt>
                <c:pt idx="4">
                  <c:v>4.5999999999999999E-2</c:v>
                </c:pt>
                <c:pt idx="5">
                  <c:v>1.4999999999999999E-2</c:v>
                </c:pt>
              </c:numCache>
            </c:numRef>
          </c:val>
          <c:extLst>
            <c:ext xmlns:c16="http://schemas.microsoft.com/office/drawing/2014/chart" uri="{C3380CC4-5D6E-409C-BE32-E72D297353CC}">
              <c16:uniqueId val="{00000011-B6A3-40A6-9407-6BB68BB94A95}"/>
            </c:ext>
          </c:extLst>
        </c:ser>
        <c:dLbls>
          <c:showLegendKey val="0"/>
          <c:showVal val="0"/>
          <c:showCatName val="0"/>
          <c:showSerName val="0"/>
          <c:showPercent val="0"/>
          <c:showBubbleSize val="0"/>
        </c:dLbls>
        <c:gapWidth val="40"/>
        <c:axId val="-2104656776"/>
        <c:axId val="-2104659768"/>
      </c:barChart>
      <c:valAx>
        <c:axId val="-2104659768"/>
        <c:scaling>
          <c:orientation val="minMax"/>
          <c:max val="0.5"/>
          <c:min val="0"/>
        </c:scaling>
        <c:delete val="1"/>
        <c:axPos val="l"/>
        <c:numFmt formatCode="0.0%" sourceLinked="1"/>
        <c:majorTickMark val="out"/>
        <c:minorTickMark val="none"/>
        <c:tickLblPos val="nextTo"/>
        <c:crossAx val="-2104656776"/>
        <c:crosses val="autoZero"/>
        <c:crossBetween val="between"/>
      </c:valAx>
      <c:catAx>
        <c:axId val="-2104656776"/>
        <c:scaling>
          <c:orientation val="minMax"/>
        </c:scaling>
        <c:delete val="0"/>
        <c:axPos val="b"/>
        <c:numFmt formatCode="General" sourceLinked="1"/>
        <c:majorTickMark val="out"/>
        <c:minorTickMark val="none"/>
        <c:tickLblPos val="nextTo"/>
        <c:spPr>
          <a:ln>
            <a:noFill/>
          </a:ln>
        </c:spPr>
        <c:txPr>
          <a:bodyPr/>
          <a:lstStyle/>
          <a:p>
            <a:pPr>
              <a:defRPr sz="800" b="0" cap="none" baseline="0">
                <a:solidFill>
                  <a:schemeClr val="tx1"/>
                </a:solidFill>
                <a:latin typeface="Helvetica" panose="020B0604020202020204" pitchFamily="34" charset="0"/>
                <a:cs typeface="Helvetica" panose="020B0604020202020204" pitchFamily="34" charset="0"/>
              </a:defRPr>
            </a:pPr>
            <a:endParaRPr lang="es-MX"/>
          </a:p>
        </c:txPr>
        <c:crossAx val="-2104659768"/>
        <c:crosses val="autoZero"/>
        <c:auto val="1"/>
        <c:lblAlgn val="ctr"/>
        <c:lblOffset val="100"/>
        <c:noMultiLvlLbl val="0"/>
      </c:catAx>
      <c:spPr>
        <a:noFill/>
        <a:ln w="25400">
          <a:noFill/>
        </a:ln>
        <a:effectLst>
          <a:softEdge rad="215900"/>
        </a:effectLst>
      </c:spPr>
    </c:plotArea>
    <c:plotVisOnly val="1"/>
    <c:dispBlanksAs val="gap"/>
    <c:showDLblsOverMax val="0"/>
  </c:chart>
  <c:txPr>
    <a:bodyPr/>
    <a:lstStyle/>
    <a:p>
      <a:pPr>
        <a:defRPr sz="1800">
          <a:solidFill>
            <a:schemeClr val="bg1">
              <a:lumMod val="50000"/>
            </a:schemeClr>
          </a:solidFill>
          <a:latin typeface="Century Gothic"/>
          <a:cs typeface="Century Gothic"/>
        </a:defRPr>
      </a:pPr>
      <a:endParaRPr lang="es-MX"/>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1D75B5"/>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13"/>
            <c:invertIfNegative val="0"/>
            <c:bubble3D val="0"/>
            <c:extLst>
              <c:ext xmlns:c16="http://schemas.microsoft.com/office/drawing/2014/chart" uri="{C3380CC4-5D6E-409C-BE32-E72D297353CC}">
                <c16:uniqueId val="{00000005-4C9F-4FAE-B83A-AF91FBA51EF3}"/>
              </c:ext>
            </c:extLst>
          </c:dPt>
          <c:dPt>
            <c:idx val="14"/>
            <c:invertIfNegative val="0"/>
            <c:bubble3D val="0"/>
            <c:extLst>
              <c:ext xmlns:c16="http://schemas.microsoft.com/office/drawing/2014/chart" uri="{C3380CC4-5D6E-409C-BE32-E72D297353CC}">
                <c16:uniqueId val="{00000006-4C9F-4FAE-B83A-AF91FBA51EF3}"/>
              </c:ext>
            </c:extLst>
          </c:dPt>
          <c:dPt>
            <c:idx val="15"/>
            <c:invertIfNegative val="0"/>
            <c:bubble3D val="0"/>
            <c:extLst>
              <c:ext xmlns:c16="http://schemas.microsoft.com/office/drawing/2014/chart" uri="{C3380CC4-5D6E-409C-BE32-E72D297353CC}">
                <c16:uniqueId val="{00000007-4C9F-4FAE-B83A-AF91FBA51EF3}"/>
              </c:ext>
            </c:extLst>
          </c:dPt>
          <c:dPt>
            <c:idx val="19"/>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EB04-4DCA-AAD2-FDC864732FCA}"/>
              </c:ext>
            </c:extLst>
          </c:dPt>
          <c:dPt>
            <c:idx val="20"/>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EB04-4DCA-AAD2-FDC864732FCA}"/>
              </c:ext>
            </c:extLst>
          </c:dPt>
          <c:dPt>
            <c:idx val="2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EB04-4DCA-AAD2-FDC864732FCA}"/>
              </c:ext>
            </c:extLst>
          </c:dPt>
          <c:dPt>
            <c:idx val="22"/>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EB04-4DCA-AAD2-FDC864732FCA}"/>
              </c:ext>
            </c:extLst>
          </c:dPt>
          <c:dPt>
            <c:idx val="23"/>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EB04-4DCA-AAD2-FDC864732FCA}"/>
              </c:ext>
            </c:extLst>
          </c:dPt>
          <c:dPt>
            <c:idx val="24"/>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EB04-4DCA-AAD2-FDC864732FCA}"/>
              </c:ext>
            </c:extLst>
          </c:dPt>
          <c:dPt>
            <c:idx val="25"/>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EB04-4DCA-AAD2-FDC864732FCA}"/>
              </c:ext>
            </c:extLst>
          </c:dPt>
          <c:dLbls>
            <c:dLbl>
              <c:idx val="15"/>
              <c:spPr>
                <a:noFill/>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9"/>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EB04-4DCA-AAD2-FDC864732FCA}"/>
                </c:ext>
              </c:extLst>
            </c:dLbl>
            <c:dLbl>
              <c:idx val="20"/>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EB04-4DCA-AAD2-FDC864732FCA}"/>
                </c:ext>
              </c:extLst>
            </c:dLbl>
            <c:dLbl>
              <c:idx val="2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EB04-4DCA-AAD2-FDC864732FCA}"/>
                </c:ext>
              </c:extLst>
            </c:dLbl>
            <c:dLbl>
              <c:idx val="22"/>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EB04-4DCA-AAD2-FDC864732FCA}"/>
                </c:ext>
              </c:extLst>
            </c:dLbl>
            <c:dLbl>
              <c:idx val="23"/>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EB04-4DCA-AAD2-FDC864732FCA}"/>
                </c:ext>
              </c:extLst>
            </c:dLbl>
            <c:dLbl>
              <c:idx val="24"/>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EB04-4DCA-AAD2-FDC864732FCA}"/>
                </c:ext>
              </c:extLst>
            </c:dLbl>
            <c:dLbl>
              <c:idx val="25"/>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EB04-4DCA-AAD2-FDC864732FCA}"/>
                </c:ext>
              </c:extLst>
            </c:dLbl>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Hoja1!$A$2:$A$27</c:f>
              <c:strCache>
                <c:ptCount val="26"/>
                <c:pt idx="0">
                  <c:v>Verdad</c:v>
                </c:pt>
                <c:pt idx="1">
                  <c:v>No mentir/ Decir la verdad</c:v>
                </c:pt>
                <c:pt idx="2">
                  <c:v>Ser honesto/ Gente honesta</c:v>
                </c:pt>
                <c:pt idx="3">
                  <c:v>Valor/ Valores</c:v>
                </c:pt>
                <c:pt idx="4">
                  <c:v>Buena persona</c:v>
                </c:pt>
                <c:pt idx="5">
                  <c:v>No robar/ No ser corrupto</c:v>
                </c:pt>
                <c:pt idx="6">
                  <c:v>Honradez</c:v>
                </c:pt>
                <c:pt idx="7">
                  <c:v>Sinceridad/ Ser sincero</c:v>
                </c:pt>
                <c:pt idx="8">
                  <c:v>Trabajar bien/ Actuar de buena manera</c:v>
                </c:pt>
                <c:pt idx="9">
                  <c:v>Legalidad/ Ser legal /justo</c:v>
                </c:pt>
                <c:pt idx="10">
                  <c:v>Respeto</c:v>
                </c:pt>
                <c:pt idx="11">
                  <c:v>Lealtad</c:v>
                </c:pt>
                <c:pt idx="12">
                  <c:v>Correcto/ Hacer lo correcto</c:v>
                </c:pt>
                <c:pt idx="13">
                  <c:v>Transparencia</c:v>
                </c:pt>
                <c:pt idx="14">
                  <c:v>Confianza/ Ser confiable</c:v>
                </c:pt>
                <c:pt idx="15">
                  <c:v>Claridad/ Ser claro</c:v>
                </c:pt>
                <c:pt idx="16">
                  <c:v>Rectitud/ Persona recta</c:v>
                </c:pt>
                <c:pt idx="17">
                  <c:v>Ser responsable</c:v>
                </c:pt>
                <c:pt idx="18">
                  <c:v>Positivo /Bienestar/ Bonito</c:v>
                </c:pt>
                <c:pt idx="19">
                  <c:v>Mencionaron personas (Familiares, Dios, amigos)</c:v>
                </c:pt>
                <c:pt idx="20">
                  <c:v>Gobierno/ Gobernadores/ Políticos</c:v>
                </c:pt>
                <c:pt idx="21">
                  <c:v>Algo que ya no hay/ No hay honestidad</c:v>
                </c:pt>
                <c:pt idx="22">
                  <c:v>Otro</c:v>
                </c:pt>
                <c:pt idx="23">
                  <c:v>Nada</c:v>
                </c:pt>
                <c:pt idx="24">
                  <c:v>No sabe</c:v>
                </c:pt>
                <c:pt idx="25">
                  <c:v>No contestó</c:v>
                </c:pt>
              </c:strCache>
            </c:strRef>
          </c:cat>
          <c:val>
            <c:numRef>
              <c:f>Hoja1!$B$2:$B$27</c:f>
              <c:numCache>
                <c:formatCode>0.0%</c:formatCode>
                <c:ptCount val="26"/>
                <c:pt idx="0">
                  <c:v>0.10299999999999999</c:v>
                </c:pt>
                <c:pt idx="1">
                  <c:v>7.2999999999999995E-2</c:v>
                </c:pt>
                <c:pt idx="2">
                  <c:v>6.7000000000000004E-2</c:v>
                </c:pt>
                <c:pt idx="3">
                  <c:v>6.6000000000000003E-2</c:v>
                </c:pt>
                <c:pt idx="4">
                  <c:v>5.8999999999999997E-2</c:v>
                </c:pt>
                <c:pt idx="5">
                  <c:v>5.3999999999999999E-2</c:v>
                </c:pt>
                <c:pt idx="6">
                  <c:v>5.2999999999999999E-2</c:v>
                </c:pt>
                <c:pt idx="7">
                  <c:v>4.9000000000000002E-2</c:v>
                </c:pt>
                <c:pt idx="8">
                  <c:v>3.6999999999999998E-2</c:v>
                </c:pt>
                <c:pt idx="9">
                  <c:v>2.8000000000000001E-2</c:v>
                </c:pt>
                <c:pt idx="10">
                  <c:v>2.7E-2</c:v>
                </c:pt>
                <c:pt idx="11">
                  <c:v>2.1000000000000001E-2</c:v>
                </c:pt>
                <c:pt idx="12">
                  <c:v>1.9E-2</c:v>
                </c:pt>
                <c:pt idx="13">
                  <c:v>1.7999999999999999E-2</c:v>
                </c:pt>
                <c:pt idx="14">
                  <c:v>1.7999999999999999E-2</c:v>
                </c:pt>
                <c:pt idx="15">
                  <c:v>1.6E-2</c:v>
                </c:pt>
                <c:pt idx="16">
                  <c:v>1.4999999999999999E-2</c:v>
                </c:pt>
                <c:pt idx="17">
                  <c:v>1.4999999999999999E-2</c:v>
                </c:pt>
                <c:pt idx="18">
                  <c:v>1.4E-2</c:v>
                </c:pt>
                <c:pt idx="19">
                  <c:v>5.5E-2</c:v>
                </c:pt>
                <c:pt idx="20">
                  <c:v>1.9E-2</c:v>
                </c:pt>
                <c:pt idx="21">
                  <c:v>8.2000000000000003E-2</c:v>
                </c:pt>
                <c:pt idx="22">
                  <c:v>2.9000000000000001E-2</c:v>
                </c:pt>
                <c:pt idx="23">
                  <c:v>0.01</c:v>
                </c:pt>
                <c:pt idx="24">
                  <c:v>4.1000000000000002E-2</c:v>
                </c:pt>
                <c:pt idx="25">
                  <c:v>1.19999999999996E-2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00934024"/>
        <c:axId val="-2100930648"/>
      </c:barChart>
      <c:catAx>
        <c:axId val="-2100934024"/>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00930648"/>
        <c:crosses val="autoZero"/>
        <c:auto val="1"/>
        <c:lblAlgn val="ctr"/>
        <c:lblOffset val="100"/>
        <c:noMultiLvlLbl val="0"/>
      </c:catAx>
      <c:valAx>
        <c:axId val="-2100930648"/>
        <c:scaling>
          <c:orientation val="minMax"/>
          <c:max val="0.5"/>
          <c:min val="0"/>
        </c:scaling>
        <c:delete val="1"/>
        <c:axPos val="t"/>
        <c:numFmt formatCode="0.0%" sourceLinked="1"/>
        <c:majorTickMark val="out"/>
        <c:minorTickMark val="none"/>
        <c:tickLblPos val="none"/>
        <c:crossAx val="-2100934024"/>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1D75B5"/>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13"/>
            <c:invertIfNegative val="0"/>
            <c:bubble3D val="0"/>
            <c:extLst>
              <c:ext xmlns:c16="http://schemas.microsoft.com/office/drawing/2014/chart" uri="{C3380CC4-5D6E-409C-BE32-E72D297353CC}">
                <c16:uniqueId val="{00000005-4C9F-4FAE-B83A-AF91FBA51EF3}"/>
              </c:ext>
            </c:extLst>
          </c:dPt>
          <c:dPt>
            <c:idx val="14"/>
            <c:invertIfNegative val="0"/>
            <c:bubble3D val="0"/>
            <c:extLst>
              <c:ext xmlns:c16="http://schemas.microsoft.com/office/drawing/2014/chart" uri="{C3380CC4-5D6E-409C-BE32-E72D297353CC}">
                <c16:uniqueId val="{00000006-4C9F-4FAE-B83A-AF91FBA51EF3}"/>
              </c:ext>
            </c:extLst>
          </c:dPt>
          <c:dPt>
            <c:idx val="15"/>
            <c:invertIfNegative val="0"/>
            <c:bubble3D val="0"/>
            <c:extLst>
              <c:ext xmlns:c16="http://schemas.microsoft.com/office/drawing/2014/chart" uri="{C3380CC4-5D6E-409C-BE32-E72D297353CC}">
                <c16:uniqueId val="{00000007-4C9F-4FAE-B83A-AF91FBA51EF3}"/>
              </c:ext>
            </c:extLst>
          </c:dPt>
          <c:dPt>
            <c:idx val="16"/>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7FC3-4DD4-8F0D-48C1664C7C1F}"/>
              </c:ext>
            </c:extLst>
          </c:dPt>
          <c:dPt>
            <c:idx val="17"/>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7FC3-4DD4-8F0D-48C1664C7C1F}"/>
              </c:ext>
            </c:extLst>
          </c:dPt>
          <c:dPt>
            <c:idx val="18"/>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7FC3-4DD4-8F0D-48C1664C7C1F}"/>
              </c:ext>
            </c:extLst>
          </c:dPt>
          <c:dPt>
            <c:idx val="19"/>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7FC3-4DD4-8F0D-48C1664C7C1F}"/>
              </c:ext>
            </c:extLst>
          </c:dPt>
          <c:dPt>
            <c:idx val="2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7FC3-4DD4-8F0D-48C1664C7C1F}"/>
              </c:ext>
            </c:extLst>
          </c:dPt>
          <c:dPt>
            <c:idx val="2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7FC3-4DD4-8F0D-48C1664C7C1F}"/>
              </c:ext>
            </c:extLst>
          </c:dPt>
          <c:dPt>
            <c:idx val="22"/>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7FC3-4DD4-8F0D-48C1664C7C1F}"/>
              </c:ext>
            </c:extLst>
          </c:dPt>
          <c:dPt>
            <c:idx val="23"/>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7FC3-4DD4-8F0D-48C1664C7C1F}"/>
              </c:ext>
            </c:extLst>
          </c:dPt>
          <c:dPt>
            <c:idx val="24"/>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7FC3-4DD4-8F0D-48C1664C7C1F}"/>
              </c:ext>
            </c:extLst>
          </c:dPt>
          <c:dPt>
            <c:idx val="25"/>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7FC3-4DD4-8F0D-48C1664C7C1F}"/>
              </c:ext>
            </c:extLst>
          </c:dPt>
          <c:dLbls>
            <c:dLbl>
              <c:idx val="15"/>
              <c:spPr>
                <a:noFill/>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7FC3-4DD4-8F0D-48C1664C7C1F}"/>
                </c:ext>
              </c:extLst>
            </c:dLbl>
            <c:dLbl>
              <c:idx val="17"/>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7FC3-4DD4-8F0D-48C1664C7C1F}"/>
                </c:ext>
              </c:extLst>
            </c:dLbl>
            <c:dLbl>
              <c:idx val="18"/>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7FC3-4DD4-8F0D-48C1664C7C1F}"/>
                </c:ext>
              </c:extLst>
            </c:dLbl>
            <c:dLbl>
              <c:idx val="19"/>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7FC3-4DD4-8F0D-48C1664C7C1F}"/>
                </c:ext>
              </c:extLst>
            </c:dLbl>
            <c:dLbl>
              <c:idx val="2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7FC3-4DD4-8F0D-48C1664C7C1F}"/>
                </c:ext>
              </c:extLst>
            </c:dLbl>
            <c:dLbl>
              <c:idx val="2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7FC3-4DD4-8F0D-48C1664C7C1F}"/>
                </c:ext>
              </c:extLst>
            </c:dLbl>
            <c:dLbl>
              <c:idx val="22"/>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7FC3-4DD4-8F0D-48C1664C7C1F}"/>
                </c:ext>
              </c:extLst>
            </c:dLbl>
            <c:dLbl>
              <c:idx val="23"/>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7FC3-4DD4-8F0D-48C1664C7C1F}"/>
                </c:ext>
              </c:extLst>
            </c:dLbl>
            <c:dLbl>
              <c:idx val="24"/>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7FC3-4DD4-8F0D-48C1664C7C1F}"/>
                </c:ext>
              </c:extLst>
            </c:dLbl>
            <c:dLbl>
              <c:idx val="25"/>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7FC3-4DD4-8F0D-48C1664C7C1F}"/>
                </c:ext>
              </c:extLst>
            </c:dLbl>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Hoja1!$A$2:$A$27</c:f>
              <c:strCache>
                <c:ptCount val="26"/>
                <c:pt idx="0">
                  <c:v>Tener confianza en alguien </c:v>
                </c:pt>
                <c:pt idx="1">
                  <c:v>Honestidad/Sinceridad</c:v>
                </c:pt>
                <c:pt idx="2">
                  <c:v>Familia</c:v>
                </c:pt>
                <c:pt idx="3">
                  <c:v>Credibilidad</c:v>
                </c:pt>
                <c:pt idx="4">
                  <c:v>Seguridad</c:v>
                </c:pt>
                <c:pt idx="5">
                  <c:v>Valores (responsabilidad)</c:v>
                </c:pt>
                <c:pt idx="6">
                  <c:v>Amistad</c:v>
                </c:pt>
                <c:pt idx="7">
                  <c:v>Lealtad</c:v>
                </c:pt>
                <c:pt idx="8">
                  <c:v>Cumplimiento/Compromiso</c:v>
                </c:pt>
                <c:pt idx="9">
                  <c:v>Mejoría/Avance</c:v>
                </c:pt>
                <c:pt idx="10">
                  <c:v>Fe</c:v>
                </c:pt>
                <c:pt idx="11">
                  <c:v>Respeto</c:v>
                </c:pt>
                <c:pt idx="12">
                  <c:v>Tranquilidad</c:v>
                </c:pt>
                <c:pt idx="13">
                  <c:v>Tener confianza en el Gobierno</c:v>
                </c:pt>
                <c:pt idx="14">
                  <c:v>Trabajo</c:v>
                </c:pt>
                <c:pt idx="15">
                  <c:v>Amor</c:v>
                </c:pt>
                <c:pt idx="16">
                  <c:v>Gobierno/Políticos (AMLO)</c:v>
                </c:pt>
                <c:pt idx="17">
                  <c:v>Confianza en uno mismo</c:v>
                </c:pt>
                <c:pt idx="18">
                  <c:v>La confianza se gana</c:v>
                </c:pt>
                <c:pt idx="19">
                  <c:v>Población</c:v>
                </c:pt>
                <c:pt idx="20">
                  <c:v>Falta de confianza/ Que no existe</c:v>
                </c:pt>
                <c:pt idx="21">
                  <c:v>Mentiras</c:v>
                </c:pt>
                <c:pt idx="22">
                  <c:v>Otro</c:v>
                </c:pt>
                <c:pt idx="23">
                  <c:v>Nada/Ninguna</c:v>
                </c:pt>
                <c:pt idx="24">
                  <c:v>No sabe</c:v>
                </c:pt>
                <c:pt idx="25">
                  <c:v>No contestó</c:v>
                </c:pt>
              </c:strCache>
            </c:strRef>
          </c:cat>
          <c:val>
            <c:numRef>
              <c:f>Hoja1!$B$2:$B$27</c:f>
              <c:numCache>
                <c:formatCode>0.0%</c:formatCode>
                <c:ptCount val="26"/>
                <c:pt idx="0">
                  <c:v>0.16400000000000001</c:v>
                </c:pt>
                <c:pt idx="1">
                  <c:v>8.5999999999999993E-2</c:v>
                </c:pt>
                <c:pt idx="2">
                  <c:v>6.9000000000000006E-2</c:v>
                </c:pt>
                <c:pt idx="3">
                  <c:v>6.0999999999999999E-2</c:v>
                </c:pt>
                <c:pt idx="4">
                  <c:v>5.7000000000000002E-2</c:v>
                </c:pt>
                <c:pt idx="5">
                  <c:v>4.1000000000000002E-2</c:v>
                </c:pt>
                <c:pt idx="6">
                  <c:v>3.2000000000000001E-2</c:v>
                </c:pt>
                <c:pt idx="7">
                  <c:v>2.7E-2</c:v>
                </c:pt>
                <c:pt idx="8">
                  <c:v>2.1000000000000001E-2</c:v>
                </c:pt>
                <c:pt idx="9">
                  <c:v>1.6E-2</c:v>
                </c:pt>
                <c:pt idx="10">
                  <c:v>1.4999999999999999E-2</c:v>
                </c:pt>
                <c:pt idx="11">
                  <c:v>1.4E-2</c:v>
                </c:pt>
                <c:pt idx="12">
                  <c:v>1.4E-2</c:v>
                </c:pt>
                <c:pt idx="13">
                  <c:v>1.4E-2</c:v>
                </c:pt>
                <c:pt idx="14">
                  <c:v>1.2E-2</c:v>
                </c:pt>
                <c:pt idx="15">
                  <c:v>2E-3</c:v>
                </c:pt>
                <c:pt idx="16">
                  <c:v>3.1E-2</c:v>
                </c:pt>
                <c:pt idx="17">
                  <c:v>2.1999999999999999E-2</c:v>
                </c:pt>
                <c:pt idx="18">
                  <c:v>1.4E-2</c:v>
                </c:pt>
                <c:pt idx="19">
                  <c:v>1.2999999999999999E-2</c:v>
                </c:pt>
                <c:pt idx="20">
                  <c:v>0.14199999999999999</c:v>
                </c:pt>
                <c:pt idx="21">
                  <c:v>3.0000000000000001E-3</c:v>
                </c:pt>
                <c:pt idx="22">
                  <c:v>2.9000000000000001E-2</c:v>
                </c:pt>
                <c:pt idx="23">
                  <c:v>8.0000000000000002E-3</c:v>
                </c:pt>
                <c:pt idx="24">
                  <c:v>3.1E-2</c:v>
                </c:pt>
                <c:pt idx="25">
                  <c:v>6.1999999999999701E-2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00262104"/>
        <c:axId val="-2100266344"/>
      </c:barChart>
      <c:catAx>
        <c:axId val="-2100262104"/>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00266344"/>
        <c:crosses val="autoZero"/>
        <c:auto val="1"/>
        <c:lblAlgn val="ctr"/>
        <c:lblOffset val="100"/>
        <c:noMultiLvlLbl val="0"/>
      </c:catAx>
      <c:valAx>
        <c:axId val="-2100266344"/>
        <c:scaling>
          <c:orientation val="minMax"/>
          <c:max val="0.5"/>
          <c:min val="0"/>
        </c:scaling>
        <c:delete val="1"/>
        <c:axPos val="t"/>
        <c:numFmt formatCode="0.0%" sourceLinked="1"/>
        <c:majorTickMark val="out"/>
        <c:minorTickMark val="none"/>
        <c:tickLblPos val="none"/>
        <c:crossAx val="-2100262104"/>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0-4C9F-4FAE-B83A-AF91FBA51EF3}"/>
              </c:ext>
            </c:extLst>
          </c:dPt>
          <c:dPt>
            <c:idx val="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1-4C9F-4FAE-B83A-AF91FBA51EF3}"/>
              </c:ext>
            </c:extLst>
          </c:dPt>
          <c:dPt>
            <c:idx val="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2-4C9F-4FAE-B83A-AF91FBA51EF3}"/>
              </c:ext>
            </c:extLst>
          </c:dPt>
          <c:dPt>
            <c:idx val="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4C9F-4FAE-B83A-AF91FBA51EF3}"/>
              </c:ext>
            </c:extLst>
          </c:dPt>
          <c:dPt>
            <c:idx val="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4C9F-4FAE-B83A-AF91FBA51EF3}"/>
              </c:ext>
            </c:extLst>
          </c:dPt>
          <c:dPt>
            <c:idx val="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2B80-42C0-B929-726A153320F8}"/>
              </c:ext>
            </c:extLst>
          </c:dPt>
          <c:dPt>
            <c:idx val="6"/>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2B80-42C0-B929-726A153320F8}"/>
              </c:ext>
            </c:extLst>
          </c:dPt>
          <c:dPt>
            <c:idx val="7"/>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2B80-42C0-B929-726A153320F8}"/>
              </c:ext>
            </c:extLst>
          </c:dPt>
          <c:dPt>
            <c:idx val="8"/>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2B80-42C0-B929-726A153320F8}"/>
              </c:ext>
            </c:extLst>
          </c:dPt>
          <c:dPt>
            <c:idx val="9"/>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2B80-42C0-B929-726A153320F8}"/>
              </c:ext>
            </c:extLst>
          </c:dPt>
          <c:dPt>
            <c:idx val="10"/>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2B80-42C0-B929-726A153320F8}"/>
              </c:ext>
            </c:extLst>
          </c:dPt>
          <c:dPt>
            <c:idx val="11"/>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2B80-42C0-B929-726A153320F8}"/>
              </c:ext>
            </c:extLst>
          </c:dPt>
          <c:dPt>
            <c:idx val="12"/>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2B80-42C0-B929-726A153320F8}"/>
              </c:ext>
            </c:extLst>
          </c:dPt>
          <c:dPt>
            <c:idx val="13"/>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2B80-42C0-B929-726A153320F8}"/>
              </c:ext>
            </c:extLst>
          </c:dPt>
          <c:dPt>
            <c:idx val="17"/>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2B80-42C0-B929-726A153320F8}"/>
              </c:ext>
            </c:extLst>
          </c:dPt>
          <c:dPt>
            <c:idx val="18"/>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2B80-42C0-B929-726A153320F8}"/>
              </c:ext>
            </c:extLst>
          </c:dPt>
          <c:dPt>
            <c:idx val="19"/>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2B80-42C0-B929-726A153320F8}"/>
              </c:ext>
            </c:extLst>
          </c:dPt>
          <c:dPt>
            <c:idx val="20"/>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4-2B80-42C0-B929-726A153320F8}"/>
              </c:ext>
            </c:extLst>
          </c:dPt>
          <c:dPt>
            <c:idx val="21"/>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2B80-42C0-B929-726A153320F8}"/>
              </c:ext>
            </c:extLst>
          </c:dPt>
          <c:dPt>
            <c:idx val="22"/>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6-2B80-42C0-B929-726A153320F8}"/>
              </c:ext>
            </c:extLst>
          </c:dPt>
          <c:dPt>
            <c:idx val="2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7-2B80-42C0-B929-726A153320F8}"/>
              </c:ext>
            </c:extLst>
          </c:dPt>
          <c:dPt>
            <c:idx val="24"/>
            <c:invertIfNegative val="0"/>
            <c:bubble3D val="0"/>
            <c:spPr>
              <a:solidFill>
                <a:srgbClr val="8064A2"/>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8-2B80-42C0-B929-726A153320F8}"/>
              </c:ext>
            </c:extLst>
          </c:dPt>
          <c:dPt>
            <c:idx val="25"/>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9-2B80-42C0-B929-726A153320F8}"/>
              </c:ext>
            </c:extLst>
          </c:dPt>
          <c:dPt>
            <c:idx val="26"/>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A-2B80-42C0-B929-726A153320F8}"/>
              </c:ext>
            </c:extLst>
          </c:dPt>
          <c:dPt>
            <c:idx val="27"/>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B-2B80-42C0-B929-726A153320F8}"/>
              </c:ext>
            </c:extLst>
          </c:dPt>
          <c:dLbls>
            <c:dLbl>
              <c:idx val="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0-4C9F-4FAE-B83A-AF91FBA51EF3}"/>
                </c:ext>
              </c:extLst>
            </c:dLbl>
            <c:dLbl>
              <c:idx val="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1-4C9F-4FAE-B83A-AF91FBA51EF3}"/>
                </c:ext>
              </c:extLst>
            </c:dLbl>
            <c:dLbl>
              <c:idx val="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2-4C9F-4FAE-B83A-AF91FBA51EF3}"/>
                </c:ext>
              </c:extLst>
            </c:dLbl>
            <c:dLbl>
              <c:idx val="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4C9F-4FAE-B83A-AF91FBA51EF3}"/>
                </c:ext>
              </c:extLst>
            </c:dLbl>
            <c:dLbl>
              <c:idx val="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4C9F-4FAE-B83A-AF91FBA51EF3}"/>
                </c:ext>
              </c:extLst>
            </c:dLbl>
            <c:dLbl>
              <c:idx val="5"/>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2B80-42C0-B929-726A153320F8}"/>
                </c:ext>
              </c:extLst>
            </c:dLbl>
            <c:dLbl>
              <c:idx val="6"/>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2B80-42C0-B929-726A153320F8}"/>
                </c:ext>
              </c:extLst>
            </c:dLbl>
            <c:dLbl>
              <c:idx val="7"/>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2B80-42C0-B929-726A153320F8}"/>
                </c:ext>
              </c:extLst>
            </c:dLbl>
            <c:dLbl>
              <c:idx val="8"/>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2B80-42C0-B929-726A153320F8}"/>
                </c:ext>
              </c:extLst>
            </c:dLbl>
            <c:dLbl>
              <c:idx val="9"/>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2B80-42C0-B929-726A153320F8}"/>
                </c:ext>
              </c:extLst>
            </c:dLbl>
            <c:dLbl>
              <c:idx val="10"/>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2B80-42C0-B929-726A153320F8}"/>
                </c:ext>
              </c:extLst>
            </c:dLbl>
            <c:dLbl>
              <c:idx val="11"/>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2B80-42C0-B929-726A153320F8}"/>
                </c:ext>
              </c:extLst>
            </c:dLbl>
            <c:dLbl>
              <c:idx val="12"/>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2B80-42C0-B929-726A153320F8}"/>
                </c:ext>
              </c:extLst>
            </c:dLbl>
            <c:dLbl>
              <c:idx val="13"/>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2B80-42C0-B929-726A153320F8}"/>
                </c:ext>
              </c:extLst>
            </c:dLbl>
            <c:dLbl>
              <c:idx val="17"/>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2B80-42C0-B929-726A153320F8}"/>
                </c:ext>
              </c:extLst>
            </c:dLbl>
            <c:dLbl>
              <c:idx val="18"/>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2B80-42C0-B929-726A153320F8}"/>
                </c:ext>
              </c:extLst>
            </c:dLbl>
            <c:dLbl>
              <c:idx val="19"/>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2B80-42C0-B929-726A153320F8}"/>
                </c:ext>
              </c:extLst>
            </c:dLbl>
            <c:dLbl>
              <c:idx val="20"/>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4-2B80-42C0-B929-726A153320F8}"/>
                </c:ext>
              </c:extLst>
            </c:dLbl>
            <c:dLbl>
              <c:idx val="21"/>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2B80-42C0-B929-726A153320F8}"/>
                </c:ext>
              </c:extLst>
            </c:dLbl>
            <c:dLbl>
              <c:idx val="22"/>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6-2B80-42C0-B929-726A153320F8}"/>
                </c:ext>
              </c:extLst>
            </c:dLbl>
            <c:dLbl>
              <c:idx val="23"/>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7-2B80-42C0-B929-726A153320F8}"/>
                </c:ext>
              </c:extLst>
            </c:dLbl>
            <c:dLbl>
              <c:idx val="24"/>
              <c:spPr>
                <a:noFill/>
                <a:ln>
                  <a:noFill/>
                </a:ln>
                <a:effectLst/>
              </c:spPr>
              <c:txPr>
                <a:bodyPr/>
                <a:lstStyle/>
                <a:p>
                  <a:pPr>
                    <a:defRPr lang="en-US" sz="1200" b="1">
                      <a:solidFill>
                        <a:schemeClr val="accent4"/>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8-2B80-42C0-B929-726A153320F8}"/>
                </c:ext>
              </c:extLst>
            </c:dLbl>
            <c:dLbl>
              <c:idx val="25"/>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9-2B80-42C0-B929-726A153320F8}"/>
                </c:ext>
              </c:extLst>
            </c:dLbl>
            <c:dLbl>
              <c:idx val="26"/>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A-2B80-42C0-B929-726A153320F8}"/>
                </c:ext>
              </c:extLst>
            </c:dLbl>
            <c:dLbl>
              <c:idx val="27"/>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B-2B80-42C0-B929-726A153320F8}"/>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Hoja1!$A$2:$A$29</c:f>
              <c:strCache>
                <c:ptCount val="28"/>
                <c:pt idx="0">
                  <c:v>Desconfianza</c:v>
                </c:pt>
                <c:pt idx="1">
                  <c:v>Mentiroso</c:v>
                </c:pt>
                <c:pt idx="2">
                  <c:v>Corrupción</c:v>
                </c:pt>
                <c:pt idx="3">
                  <c:v>Es aferrado/necio</c:v>
                </c:pt>
                <c:pt idx="4">
                  <c:v>No le simpatiza</c:v>
                </c:pt>
                <c:pt idx="5">
                  <c:v>Está loco</c:v>
                </c:pt>
                <c:pt idx="6">
                  <c:v>Conflictivo/Problemático</c:v>
                </c:pt>
                <c:pt idx="7">
                  <c:v>Vividor/Mantenido/Oportunista</c:v>
                </c:pt>
                <c:pt idx="8">
                  <c:v>Hablador</c:v>
                </c:pt>
                <c:pt idx="9">
                  <c:v>Miedo</c:v>
                </c:pt>
                <c:pt idx="10">
                  <c:v>Confianza</c:v>
                </c:pt>
                <c:pt idx="11">
                  <c:v>Opción de cambio</c:v>
                </c:pt>
                <c:pt idx="12">
                  <c:v>Buena persona</c:v>
                </c:pt>
                <c:pt idx="13">
                  <c:v>Honesto</c:v>
                </c:pt>
                <c:pt idx="14">
                  <c:v>Esperanza</c:v>
                </c:pt>
                <c:pt idx="15">
                  <c:v>Perseverante/Luchador</c:v>
                </c:pt>
                <c:pt idx="16">
                  <c:v>Propuestas</c:v>
                </c:pt>
                <c:pt idx="17">
                  <c:v>Trabajador</c:v>
                </c:pt>
                <c:pt idx="18">
                  <c:v>Candidato a la Presidencia (quiere ser Presidente)</c:v>
                </c:pt>
                <c:pt idx="19">
                  <c:v>Líder Político</c:v>
                </c:pt>
                <c:pt idx="20">
                  <c:v>Populista</c:v>
                </c:pt>
                <c:pt idx="21">
                  <c:v>Ideologías (Socialista, Comunista)</c:v>
                </c:pt>
                <c:pt idx="22">
                  <c:v>Partidos políticos (Morena, PRD)</c:v>
                </c:pt>
                <c:pt idx="23">
                  <c:v>Política</c:v>
                </c:pt>
                <c:pt idx="24">
                  <c:v>Otro</c:v>
                </c:pt>
                <c:pt idx="25">
                  <c:v>Nada</c:v>
                </c:pt>
                <c:pt idx="26">
                  <c:v>No sabe</c:v>
                </c:pt>
                <c:pt idx="27">
                  <c:v>No contestó</c:v>
                </c:pt>
              </c:strCache>
            </c:strRef>
          </c:cat>
          <c:val>
            <c:numRef>
              <c:f>Hoja1!$B$2:$B$29</c:f>
              <c:numCache>
                <c:formatCode>0.0%</c:formatCode>
                <c:ptCount val="28"/>
                <c:pt idx="0">
                  <c:v>8.3000000000000004E-2</c:v>
                </c:pt>
                <c:pt idx="1">
                  <c:v>6.8000000000000005E-2</c:v>
                </c:pt>
                <c:pt idx="2">
                  <c:v>4.9000000000000002E-2</c:v>
                </c:pt>
                <c:pt idx="3">
                  <c:v>4.9000000000000002E-2</c:v>
                </c:pt>
                <c:pt idx="4">
                  <c:v>3.6999999999999998E-2</c:v>
                </c:pt>
                <c:pt idx="5">
                  <c:v>0.03</c:v>
                </c:pt>
                <c:pt idx="6">
                  <c:v>2.4E-2</c:v>
                </c:pt>
                <c:pt idx="7">
                  <c:v>2.4E-2</c:v>
                </c:pt>
                <c:pt idx="8">
                  <c:v>2.1999999999999999E-2</c:v>
                </c:pt>
                <c:pt idx="9">
                  <c:v>1.7999999999999999E-2</c:v>
                </c:pt>
                <c:pt idx="10">
                  <c:v>7.5999999999999998E-2</c:v>
                </c:pt>
                <c:pt idx="11">
                  <c:v>4.7E-2</c:v>
                </c:pt>
                <c:pt idx="12">
                  <c:v>4.7E-2</c:v>
                </c:pt>
                <c:pt idx="13">
                  <c:v>3.4000000000000002E-2</c:v>
                </c:pt>
                <c:pt idx="14">
                  <c:v>2.9000000000000001E-2</c:v>
                </c:pt>
                <c:pt idx="15">
                  <c:v>2.8000000000000001E-2</c:v>
                </c:pt>
                <c:pt idx="16">
                  <c:v>2.3E-2</c:v>
                </c:pt>
                <c:pt idx="17">
                  <c:v>1.0999999999999999E-2</c:v>
                </c:pt>
                <c:pt idx="18">
                  <c:v>7.0000000000000007E-2</c:v>
                </c:pt>
                <c:pt idx="19">
                  <c:v>5.1999999999999998E-2</c:v>
                </c:pt>
                <c:pt idx="20">
                  <c:v>2.7E-2</c:v>
                </c:pt>
                <c:pt idx="21">
                  <c:v>2.4E-2</c:v>
                </c:pt>
                <c:pt idx="22">
                  <c:v>1.2999999999999999E-2</c:v>
                </c:pt>
                <c:pt idx="23">
                  <c:v>1.2E-2</c:v>
                </c:pt>
                <c:pt idx="24">
                  <c:v>2.5999999999999999E-2</c:v>
                </c:pt>
                <c:pt idx="25">
                  <c:v>1.0999999999999999E-2</c:v>
                </c:pt>
                <c:pt idx="26">
                  <c:v>3.9E-2</c:v>
                </c:pt>
                <c:pt idx="27">
                  <c:v>2.6999999999999701E-2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96798296"/>
        <c:axId val="-2096802376"/>
      </c:barChart>
      <c:catAx>
        <c:axId val="-2096798296"/>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96802376"/>
        <c:crosses val="autoZero"/>
        <c:auto val="1"/>
        <c:lblAlgn val="ctr"/>
        <c:lblOffset val="100"/>
        <c:noMultiLvlLbl val="0"/>
      </c:catAx>
      <c:valAx>
        <c:axId val="-2096802376"/>
        <c:scaling>
          <c:orientation val="minMax"/>
          <c:max val="0.2"/>
          <c:min val="0"/>
        </c:scaling>
        <c:delete val="1"/>
        <c:axPos val="t"/>
        <c:numFmt formatCode="0.0%" sourceLinked="1"/>
        <c:majorTickMark val="out"/>
        <c:minorTickMark val="none"/>
        <c:tickLblPos val="nextTo"/>
        <c:crossAx val="-2096798296"/>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0-4C9F-4FAE-B83A-AF91FBA51EF3}"/>
              </c:ext>
            </c:extLst>
          </c:dPt>
          <c:dPt>
            <c:idx val="1"/>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1-4C9F-4FAE-B83A-AF91FBA51EF3}"/>
              </c:ext>
            </c:extLst>
          </c:dPt>
          <c:dPt>
            <c:idx val="2"/>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2-4C9F-4FAE-B83A-AF91FBA51EF3}"/>
              </c:ext>
            </c:extLst>
          </c:dPt>
          <c:dPt>
            <c:idx val="3"/>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4C9F-4FAE-B83A-AF91FBA51EF3}"/>
              </c:ext>
            </c:extLst>
          </c:dPt>
          <c:dPt>
            <c:idx val="4"/>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4C9F-4FAE-B83A-AF91FBA51EF3}"/>
              </c:ext>
            </c:extLst>
          </c:dPt>
          <c:dPt>
            <c:idx val="5"/>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10E7-44AD-9AE4-A5245DCCA3B5}"/>
              </c:ext>
            </c:extLst>
          </c:dPt>
          <c:dPt>
            <c:idx val="6"/>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10E7-44AD-9AE4-A5245DCCA3B5}"/>
              </c:ext>
            </c:extLst>
          </c:dPt>
          <c:dPt>
            <c:idx val="7"/>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10E7-44AD-9AE4-A5245DCCA3B5}"/>
              </c:ext>
            </c:extLst>
          </c:dPt>
          <c:dPt>
            <c:idx val="8"/>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10E7-44AD-9AE4-A5245DCCA3B5}"/>
              </c:ext>
            </c:extLst>
          </c:dPt>
          <c:dPt>
            <c:idx val="9"/>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10E7-44AD-9AE4-A5245DCCA3B5}"/>
              </c:ext>
            </c:extLst>
          </c:dPt>
          <c:dPt>
            <c:idx val="1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10E7-44AD-9AE4-A5245DCCA3B5}"/>
              </c:ext>
            </c:extLst>
          </c:dPt>
          <c:dPt>
            <c:idx val="1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10E7-44AD-9AE4-A5245DCCA3B5}"/>
              </c:ext>
            </c:extLst>
          </c:dPt>
          <c:dPt>
            <c:idx val="1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10E7-44AD-9AE4-A5245DCCA3B5}"/>
              </c:ext>
            </c:extLst>
          </c:dPt>
          <c:dPt>
            <c:idx val="1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10E7-44AD-9AE4-A5245DCCA3B5}"/>
              </c:ext>
            </c:extLst>
          </c:dPt>
          <c:dPt>
            <c:idx val="17"/>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10E7-44AD-9AE4-A5245DCCA3B5}"/>
              </c:ext>
            </c:extLst>
          </c:dPt>
          <c:dPt>
            <c:idx val="18"/>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10E7-44AD-9AE4-A5245DCCA3B5}"/>
              </c:ext>
            </c:extLst>
          </c:dPt>
          <c:dPt>
            <c:idx val="19"/>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10E7-44AD-9AE4-A5245DCCA3B5}"/>
              </c:ext>
            </c:extLst>
          </c:dPt>
          <c:dPt>
            <c:idx val="2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4-10E7-44AD-9AE4-A5245DCCA3B5}"/>
              </c:ext>
            </c:extLst>
          </c:dPt>
          <c:dPt>
            <c:idx val="21"/>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10E7-44AD-9AE4-A5245DCCA3B5}"/>
              </c:ext>
            </c:extLst>
          </c:dPt>
          <c:dPt>
            <c:idx val="22"/>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6-10E7-44AD-9AE4-A5245DCCA3B5}"/>
              </c:ext>
            </c:extLst>
          </c:dPt>
          <c:dPt>
            <c:idx val="2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7-10E7-44AD-9AE4-A5245DCCA3B5}"/>
              </c:ext>
            </c:extLst>
          </c:dPt>
          <c:dPt>
            <c:idx val="24"/>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8-10E7-44AD-9AE4-A5245DCCA3B5}"/>
              </c:ext>
            </c:extLst>
          </c:dPt>
          <c:dPt>
            <c:idx val="25"/>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9-10E7-44AD-9AE4-A5245DCCA3B5}"/>
              </c:ext>
            </c:extLst>
          </c:dPt>
          <c:dPt>
            <c:idx val="2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A-10E7-44AD-9AE4-A5245DCCA3B5}"/>
              </c:ext>
            </c:extLst>
          </c:dPt>
          <c:dPt>
            <c:idx val="27"/>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B-10E7-44AD-9AE4-A5245DCCA3B5}"/>
              </c:ext>
            </c:extLst>
          </c:dPt>
          <c:dPt>
            <c:idx val="28"/>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C-10E7-44AD-9AE4-A5245DCCA3B5}"/>
              </c:ext>
            </c:extLst>
          </c:dPt>
          <c:dPt>
            <c:idx val="29"/>
            <c:invertIfNegative val="0"/>
            <c:bubble3D val="0"/>
            <c:spPr>
              <a:solidFill>
                <a:sysClr val="windowText" lastClr="000000">
                  <a:lumMod val="75000"/>
                  <a:lumOff val="2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D-10E7-44AD-9AE4-A5245DCCA3B5}"/>
              </c:ext>
            </c:extLst>
          </c:dPt>
          <c:dPt>
            <c:idx val="30"/>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E-10E7-44AD-9AE4-A5245DCCA3B5}"/>
              </c:ext>
            </c:extLst>
          </c:dPt>
          <c:dPt>
            <c:idx val="31"/>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F-10E7-44AD-9AE4-A5245DCCA3B5}"/>
              </c:ext>
            </c:extLst>
          </c:dPt>
          <c:dLbls>
            <c:dLbl>
              <c:idx val="0"/>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0-4C9F-4FAE-B83A-AF91FBA51EF3}"/>
                </c:ext>
              </c:extLst>
            </c:dLbl>
            <c:dLbl>
              <c:idx val="1"/>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1-4C9F-4FAE-B83A-AF91FBA51EF3}"/>
                </c:ext>
              </c:extLst>
            </c:dLbl>
            <c:dLbl>
              <c:idx val="2"/>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2-4C9F-4FAE-B83A-AF91FBA51EF3}"/>
                </c:ext>
              </c:extLst>
            </c:dLbl>
            <c:dLbl>
              <c:idx val="3"/>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4C9F-4FAE-B83A-AF91FBA51EF3}"/>
                </c:ext>
              </c:extLst>
            </c:dLbl>
            <c:dLbl>
              <c:idx val="4"/>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4C9F-4FAE-B83A-AF91FBA51EF3}"/>
                </c:ext>
              </c:extLst>
            </c:dLbl>
            <c:dLbl>
              <c:idx val="5"/>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10E7-44AD-9AE4-A5245DCCA3B5}"/>
                </c:ext>
              </c:extLst>
            </c:dLbl>
            <c:dLbl>
              <c:idx val="6"/>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10E7-44AD-9AE4-A5245DCCA3B5}"/>
                </c:ext>
              </c:extLst>
            </c:dLbl>
            <c:dLbl>
              <c:idx val="7"/>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10E7-44AD-9AE4-A5245DCCA3B5}"/>
                </c:ext>
              </c:extLst>
            </c:dLbl>
            <c:dLbl>
              <c:idx val="8"/>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10E7-44AD-9AE4-A5245DCCA3B5}"/>
                </c:ext>
              </c:extLst>
            </c:dLbl>
            <c:dLbl>
              <c:idx val="9"/>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10E7-44AD-9AE4-A5245DCCA3B5}"/>
                </c:ext>
              </c:extLst>
            </c:dLbl>
            <c:dLbl>
              <c:idx val="1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10E7-44AD-9AE4-A5245DCCA3B5}"/>
                </c:ext>
              </c:extLst>
            </c:dLbl>
            <c:dLbl>
              <c:idx val="1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10E7-44AD-9AE4-A5245DCCA3B5}"/>
                </c:ext>
              </c:extLst>
            </c:dLbl>
            <c:dLbl>
              <c:idx val="1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10E7-44AD-9AE4-A5245DCCA3B5}"/>
                </c:ext>
              </c:extLst>
            </c:dLbl>
            <c:dLbl>
              <c:idx val="1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10E7-44AD-9AE4-A5245DCCA3B5}"/>
                </c:ext>
              </c:extLst>
            </c:dLbl>
            <c:dLbl>
              <c:idx val="17"/>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10E7-44AD-9AE4-A5245DCCA3B5}"/>
                </c:ext>
              </c:extLst>
            </c:dLbl>
            <c:dLbl>
              <c:idx val="18"/>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10E7-44AD-9AE4-A5245DCCA3B5}"/>
                </c:ext>
              </c:extLst>
            </c:dLbl>
            <c:dLbl>
              <c:idx val="19"/>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10E7-44AD-9AE4-A5245DCCA3B5}"/>
                </c:ext>
              </c:extLst>
            </c:dLbl>
            <c:dLbl>
              <c:idx val="2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4-10E7-44AD-9AE4-A5245DCCA3B5}"/>
                </c:ext>
              </c:extLst>
            </c:dLbl>
            <c:dLbl>
              <c:idx val="21"/>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10E7-44AD-9AE4-A5245DCCA3B5}"/>
                </c:ext>
              </c:extLst>
            </c:dLbl>
            <c:dLbl>
              <c:idx val="22"/>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6-10E7-44AD-9AE4-A5245DCCA3B5}"/>
                </c:ext>
              </c:extLst>
            </c:dLbl>
            <c:dLbl>
              <c:idx val="23"/>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7-10E7-44AD-9AE4-A5245DCCA3B5}"/>
                </c:ext>
              </c:extLst>
            </c:dLbl>
            <c:dLbl>
              <c:idx val="24"/>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8-10E7-44AD-9AE4-A5245DCCA3B5}"/>
                </c:ext>
              </c:extLst>
            </c:dLbl>
            <c:dLbl>
              <c:idx val="25"/>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9-10E7-44AD-9AE4-A5245DCCA3B5}"/>
                </c:ext>
              </c:extLst>
            </c:dLbl>
            <c:dLbl>
              <c:idx val="26"/>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A-10E7-44AD-9AE4-A5245DCCA3B5}"/>
                </c:ext>
              </c:extLst>
            </c:dLbl>
            <c:dLbl>
              <c:idx val="27"/>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B-10E7-44AD-9AE4-A5245DCCA3B5}"/>
                </c:ext>
              </c:extLst>
            </c:dLbl>
            <c:dLbl>
              <c:idx val="28"/>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C-10E7-44AD-9AE4-A5245DCCA3B5}"/>
                </c:ext>
              </c:extLst>
            </c:dLbl>
            <c:dLbl>
              <c:idx val="29"/>
              <c:spPr>
                <a:noFill/>
                <a:ln>
                  <a:noFill/>
                </a:ln>
                <a:effectLst/>
              </c:spPr>
              <c:txPr>
                <a:bodyPr/>
                <a:lstStyle/>
                <a:p>
                  <a:pPr>
                    <a:defRPr lang="en-US" sz="1200" b="1">
                      <a:solidFill>
                        <a:schemeClr val="tx1">
                          <a:lumMod val="75000"/>
                          <a:lumOff val="2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D-10E7-44AD-9AE4-A5245DCCA3B5}"/>
                </c:ext>
              </c:extLst>
            </c:dLbl>
            <c:dLbl>
              <c:idx val="30"/>
              <c:spPr>
                <a:noFill/>
                <a:ln>
                  <a:noFill/>
                </a:ln>
                <a:effectLst/>
              </c:spPr>
              <c:txPr>
                <a:bodyPr/>
                <a:lstStyle/>
                <a:p>
                  <a:pPr>
                    <a:defRPr lang="en-US" sz="12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E-10E7-44AD-9AE4-A5245DCCA3B5}"/>
                </c:ext>
              </c:extLst>
            </c:dLbl>
            <c:dLbl>
              <c:idx val="31"/>
              <c:spPr>
                <a:noFill/>
                <a:ln>
                  <a:noFill/>
                </a:ln>
                <a:effectLst/>
              </c:spPr>
              <c:txPr>
                <a:bodyPr/>
                <a:lstStyle/>
                <a:p>
                  <a:pPr>
                    <a:defRPr lang="en-US" sz="12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F-10E7-44AD-9AE4-A5245DCCA3B5}"/>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Hoja1!$A$2:$A$33</c:f>
              <c:strCache>
                <c:ptCount val="32"/>
                <c:pt idx="0">
                  <c:v>Cambio </c:v>
                </c:pt>
                <c:pt idx="1">
                  <c:v>Esperanza </c:v>
                </c:pt>
                <c:pt idx="2">
                  <c:v>Confianza </c:v>
                </c:pt>
                <c:pt idx="3">
                  <c:v>Oportunidad </c:v>
                </c:pt>
                <c:pt idx="4">
                  <c:v>Pueblo </c:v>
                </c:pt>
                <c:pt idx="5">
                  <c:v>Trabajo </c:v>
                </c:pt>
                <c:pt idx="6">
                  <c:v>Buenas propuestas </c:v>
                </c:pt>
                <c:pt idx="7">
                  <c:v>Honestidad </c:v>
                </c:pt>
                <c:pt idx="8">
                  <c:v>Promesas </c:v>
                </c:pt>
                <c:pt idx="9">
                  <c:v>Valores </c:v>
                </c:pt>
                <c:pt idx="10">
                  <c:v>Lo mismo que otros partidos </c:v>
                </c:pt>
                <c:pt idx="11">
                  <c:v>Desconfianza </c:v>
                </c:pt>
                <c:pt idx="12">
                  <c:v>Desagrado </c:v>
                </c:pt>
                <c:pt idx="13">
                  <c:v>Fraude </c:v>
                </c:pt>
                <c:pt idx="14">
                  <c:v>Engaño/mentira </c:v>
                </c:pt>
                <c:pt idx="15">
                  <c:v>Desorganización </c:v>
                </c:pt>
                <c:pt idx="16">
                  <c:v>Populismo </c:v>
                </c:pt>
                <c:pt idx="17">
                  <c:v>Falso  </c:v>
                </c:pt>
                <c:pt idx="18">
                  <c:v>Deshonestidad </c:v>
                </c:pt>
                <c:pt idx="19">
                  <c:v>Duda </c:v>
                </c:pt>
                <c:pt idx="20">
                  <c:v>Miedo/ peligro </c:v>
                </c:pt>
                <c:pt idx="21">
                  <c:v>Lo mismo que AMLO</c:v>
                </c:pt>
                <c:pt idx="22">
                  <c:v>Partido nuevo </c:v>
                </c:pt>
                <c:pt idx="23">
                  <c:v>Indiferente </c:v>
                </c:pt>
                <c:pt idx="24">
                  <c:v>Izquierda </c:v>
                </c:pt>
                <c:pt idx="25">
                  <c:v>No lo han dejado ganar </c:v>
                </c:pt>
                <c:pt idx="26">
                  <c:v>No ha vota por él </c:v>
                </c:pt>
                <c:pt idx="27">
                  <c:v>Otro</c:v>
                </c:pt>
                <c:pt idx="28">
                  <c:v>Nada</c:v>
                </c:pt>
                <c:pt idx="29">
                  <c:v>No lo conoce</c:v>
                </c:pt>
                <c:pt idx="30">
                  <c:v>No sabe</c:v>
                </c:pt>
                <c:pt idx="31">
                  <c:v>No contestó</c:v>
                </c:pt>
              </c:strCache>
            </c:strRef>
          </c:cat>
          <c:val>
            <c:numRef>
              <c:f>Hoja1!$B$2:$B$33</c:f>
              <c:numCache>
                <c:formatCode>0.0%</c:formatCode>
                <c:ptCount val="32"/>
                <c:pt idx="0">
                  <c:v>8.6999999999999994E-2</c:v>
                </c:pt>
                <c:pt idx="1">
                  <c:v>7.2999999999999995E-2</c:v>
                </c:pt>
                <c:pt idx="2">
                  <c:v>4.4999999999999998E-2</c:v>
                </c:pt>
                <c:pt idx="3">
                  <c:v>3.7999999999999999E-2</c:v>
                </c:pt>
                <c:pt idx="4">
                  <c:v>1.4999999999999999E-2</c:v>
                </c:pt>
                <c:pt idx="5">
                  <c:v>1.4999999999999999E-2</c:v>
                </c:pt>
                <c:pt idx="6">
                  <c:v>1.2999999999999999E-2</c:v>
                </c:pt>
                <c:pt idx="7">
                  <c:v>0.01</c:v>
                </c:pt>
                <c:pt idx="8">
                  <c:v>8.0000000000000002E-3</c:v>
                </c:pt>
                <c:pt idx="9">
                  <c:v>5.0000000000000001E-3</c:v>
                </c:pt>
                <c:pt idx="10">
                  <c:v>0.112</c:v>
                </c:pt>
                <c:pt idx="11">
                  <c:v>3.2000000000000001E-2</c:v>
                </c:pt>
                <c:pt idx="12">
                  <c:v>0.03</c:v>
                </c:pt>
                <c:pt idx="13">
                  <c:v>2.5000000000000001E-2</c:v>
                </c:pt>
                <c:pt idx="14">
                  <c:v>0.02</c:v>
                </c:pt>
                <c:pt idx="15">
                  <c:v>1.7000000000000001E-2</c:v>
                </c:pt>
                <c:pt idx="16">
                  <c:v>1.4E-2</c:v>
                </c:pt>
                <c:pt idx="17">
                  <c:v>1.0999999999999999E-2</c:v>
                </c:pt>
                <c:pt idx="18">
                  <c:v>8.0000000000000002E-3</c:v>
                </c:pt>
                <c:pt idx="19">
                  <c:v>8.0000000000000002E-3</c:v>
                </c:pt>
                <c:pt idx="20">
                  <c:v>8.0000000000000002E-3</c:v>
                </c:pt>
                <c:pt idx="21">
                  <c:v>0.10100000000000001</c:v>
                </c:pt>
                <c:pt idx="22">
                  <c:v>6.4000000000000001E-2</c:v>
                </c:pt>
                <c:pt idx="23">
                  <c:v>1.7999999999999999E-2</c:v>
                </c:pt>
                <c:pt idx="24">
                  <c:v>0.01</c:v>
                </c:pt>
                <c:pt idx="25">
                  <c:v>7.0000000000000001E-3</c:v>
                </c:pt>
                <c:pt idx="26">
                  <c:v>6.0000000000000001E-3</c:v>
                </c:pt>
                <c:pt idx="27">
                  <c:v>2.9000000000000001E-2</c:v>
                </c:pt>
                <c:pt idx="28">
                  <c:v>5.3999999999999999E-2</c:v>
                </c:pt>
                <c:pt idx="29">
                  <c:v>2.1999999999999999E-2</c:v>
                </c:pt>
                <c:pt idx="30">
                  <c:v>4.7E-2</c:v>
                </c:pt>
                <c:pt idx="31">
                  <c:v>4.7999999999999599E-2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92978408"/>
        <c:axId val="-2092975032"/>
      </c:barChart>
      <c:catAx>
        <c:axId val="-2092978408"/>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92975032"/>
        <c:crosses val="autoZero"/>
        <c:auto val="1"/>
        <c:lblAlgn val="ctr"/>
        <c:lblOffset val="100"/>
        <c:noMultiLvlLbl val="0"/>
      </c:catAx>
      <c:valAx>
        <c:axId val="-2092975032"/>
        <c:scaling>
          <c:orientation val="minMax"/>
          <c:max val="0.5"/>
          <c:min val="0"/>
        </c:scaling>
        <c:delete val="1"/>
        <c:axPos val="t"/>
        <c:numFmt formatCode="0.0%" sourceLinked="1"/>
        <c:majorTickMark val="out"/>
        <c:minorTickMark val="none"/>
        <c:tickLblPos val="none"/>
        <c:crossAx val="-209297840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50057709387970595"/>
          <c:h val="0.98174414653856801"/>
        </c:manualLayout>
      </c:layout>
      <c:barChart>
        <c:barDir val="bar"/>
        <c:grouping val="clustered"/>
        <c:varyColors val="0"/>
        <c:ser>
          <c:idx val="0"/>
          <c:order val="0"/>
          <c:tx>
            <c:strRef>
              <c:f>Hoja1!$B$1</c:f>
              <c:strCache>
                <c:ptCount val="1"/>
                <c:pt idx="0">
                  <c:v>Columna1</c:v>
                </c:pt>
              </c:strCache>
            </c:strRef>
          </c:tx>
          <c:spPr>
            <a:solidFill>
              <a:srgbClr val="1D75B5"/>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10"/>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0-1DC8-4FD6-9D3E-51ACBFEFECDB}"/>
              </c:ext>
            </c:extLst>
          </c:dPt>
          <c:dPt>
            <c:idx val="11"/>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1-1DC8-4FD6-9D3E-51ACBFEFECDB}"/>
              </c:ext>
            </c:extLst>
          </c:dPt>
          <c:dPt>
            <c:idx val="12"/>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2-1DC8-4FD6-9D3E-51ACBFEFECDB}"/>
              </c:ext>
            </c:extLst>
          </c:dPt>
          <c:dPt>
            <c:idx val="13"/>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1DC8-4FD6-9D3E-51ACBFEFECDB}"/>
              </c:ext>
            </c:extLst>
          </c:dPt>
          <c:dPt>
            <c:idx val="17"/>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1DC8-4FD6-9D3E-51ACBFEFECDB}"/>
              </c:ext>
            </c:extLst>
          </c:dPt>
          <c:dPt>
            <c:idx val="18"/>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1DC8-4FD6-9D3E-51ACBFEFECDB}"/>
              </c:ext>
            </c:extLst>
          </c:dPt>
          <c:dPt>
            <c:idx val="19"/>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1DC8-4FD6-9D3E-51ACBFEFECDB}"/>
              </c:ext>
            </c:extLst>
          </c:dPt>
          <c:dPt>
            <c:idx val="20"/>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1DC8-4FD6-9D3E-51ACBFEFECDB}"/>
              </c:ext>
            </c:extLst>
          </c:dPt>
          <c:dPt>
            <c:idx val="21"/>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1DC8-4FD6-9D3E-51ACBFEFECDB}"/>
              </c:ext>
            </c:extLst>
          </c:dPt>
          <c:dPt>
            <c:idx val="22"/>
            <c:invertIfNegative val="0"/>
            <c:bubble3D val="0"/>
            <c:spPr>
              <a:solidFill>
                <a:srgbClr val="72244B"/>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1DC8-4FD6-9D3E-51ACBFEFECDB}"/>
              </c:ext>
            </c:extLst>
          </c:dPt>
          <c:dPt>
            <c:idx val="2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1DC8-4FD6-9D3E-51ACBFEFECDB}"/>
              </c:ext>
            </c:extLst>
          </c:dPt>
          <c:dPt>
            <c:idx val="24"/>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1DC8-4FD6-9D3E-51ACBFEFECDB}"/>
              </c:ext>
            </c:extLst>
          </c:dPt>
          <c:dPt>
            <c:idx val="25"/>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1DC8-4FD6-9D3E-51ACBFEFECDB}"/>
              </c:ext>
            </c:extLst>
          </c:dPt>
          <c:dPt>
            <c:idx val="2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1DC8-4FD6-9D3E-51ACBFEFECDB}"/>
              </c:ext>
            </c:extLst>
          </c:dPt>
          <c:dPt>
            <c:idx val="2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1DC8-4FD6-9D3E-51ACBFEFECDB}"/>
              </c:ext>
            </c:extLst>
          </c:dPt>
          <c:dPt>
            <c:idx val="28"/>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1DC8-4FD6-9D3E-51ACBFEFECDB}"/>
              </c:ext>
            </c:extLst>
          </c:dPt>
          <c:dPt>
            <c:idx val="29"/>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1DC8-4FD6-9D3E-51ACBFEFECDB}"/>
              </c:ext>
            </c:extLst>
          </c:dPt>
          <c:dPt>
            <c:idx val="30"/>
            <c:invertIfNegative val="0"/>
            <c:bubble3D val="0"/>
            <c:spPr>
              <a:solidFill>
                <a:sysClr val="windowText" lastClr="000000">
                  <a:lumMod val="75000"/>
                  <a:lumOff val="2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1DC8-4FD6-9D3E-51ACBFEFECDB}"/>
              </c:ext>
            </c:extLst>
          </c:dPt>
          <c:dPt>
            <c:idx val="31"/>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1DC8-4FD6-9D3E-51ACBFEFECDB}"/>
              </c:ext>
            </c:extLst>
          </c:dPt>
          <c:dPt>
            <c:idx val="32"/>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1DC8-4FD6-9D3E-51ACBFEFECDB}"/>
              </c:ext>
            </c:extLst>
          </c:dPt>
          <c:dLbls>
            <c:dLbl>
              <c:idx val="10"/>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0-1DC8-4FD6-9D3E-51ACBFEFECDB}"/>
                </c:ext>
              </c:extLst>
            </c:dLbl>
            <c:dLbl>
              <c:idx val="11"/>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1-1DC8-4FD6-9D3E-51ACBFEFECDB}"/>
                </c:ext>
              </c:extLst>
            </c:dLbl>
            <c:dLbl>
              <c:idx val="12"/>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2-1DC8-4FD6-9D3E-51ACBFEFECDB}"/>
                </c:ext>
              </c:extLst>
            </c:dLbl>
            <c:dLbl>
              <c:idx val="13"/>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1DC8-4FD6-9D3E-51ACBFEFECDB}"/>
                </c:ext>
              </c:extLst>
            </c:dLbl>
            <c:dLbl>
              <c:idx val="17"/>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1DC8-4FD6-9D3E-51ACBFEFECDB}"/>
                </c:ext>
              </c:extLst>
            </c:dLbl>
            <c:dLbl>
              <c:idx val="18"/>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1DC8-4FD6-9D3E-51ACBFEFECDB}"/>
                </c:ext>
              </c:extLst>
            </c:dLbl>
            <c:dLbl>
              <c:idx val="19"/>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1DC8-4FD6-9D3E-51ACBFEFECDB}"/>
                </c:ext>
              </c:extLst>
            </c:dLbl>
            <c:dLbl>
              <c:idx val="20"/>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1DC8-4FD6-9D3E-51ACBFEFECDB}"/>
                </c:ext>
              </c:extLst>
            </c:dLbl>
            <c:dLbl>
              <c:idx val="21"/>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1DC8-4FD6-9D3E-51ACBFEFECDB}"/>
                </c:ext>
              </c:extLst>
            </c:dLbl>
            <c:dLbl>
              <c:idx val="22"/>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1DC8-4FD6-9D3E-51ACBFEFECDB}"/>
                </c:ext>
              </c:extLst>
            </c:dLbl>
            <c:dLbl>
              <c:idx val="23"/>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1DC8-4FD6-9D3E-51ACBFEFECDB}"/>
                </c:ext>
              </c:extLst>
            </c:dLbl>
            <c:dLbl>
              <c:idx val="24"/>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1DC8-4FD6-9D3E-51ACBFEFECDB}"/>
                </c:ext>
              </c:extLst>
            </c:dLbl>
            <c:dLbl>
              <c:idx val="25"/>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1DC8-4FD6-9D3E-51ACBFEFECDB}"/>
                </c:ext>
              </c:extLst>
            </c:dLbl>
            <c:dLbl>
              <c:idx val="26"/>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1DC8-4FD6-9D3E-51ACBFEFECDB}"/>
                </c:ext>
              </c:extLst>
            </c:dLbl>
            <c:dLbl>
              <c:idx val="27"/>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1DC8-4FD6-9D3E-51ACBFEFECDB}"/>
                </c:ext>
              </c:extLst>
            </c:dLbl>
            <c:dLbl>
              <c:idx val="28"/>
              <c:spPr>
                <a:noFill/>
                <a:ln>
                  <a:noFill/>
                </a:ln>
                <a:effectLst/>
              </c:spPr>
              <c:txPr>
                <a:bodyPr/>
                <a:lstStyle/>
                <a:p>
                  <a:pPr>
                    <a:defRPr lang="en-US" sz="105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1DC8-4FD6-9D3E-51ACBFEFECDB}"/>
                </c:ext>
              </c:extLst>
            </c:dLbl>
            <c:dLbl>
              <c:idx val="29"/>
              <c:spPr>
                <a:noFill/>
                <a:ln>
                  <a:noFill/>
                </a:ln>
                <a:effectLst/>
              </c:spPr>
              <c:txPr>
                <a:bodyPr/>
                <a:lstStyle/>
                <a:p>
                  <a:pPr>
                    <a:defRPr lang="en-US" sz="105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1DC8-4FD6-9D3E-51ACBFEFECDB}"/>
                </c:ext>
              </c:extLst>
            </c:dLbl>
            <c:dLbl>
              <c:idx val="30"/>
              <c:spPr>
                <a:noFill/>
                <a:ln>
                  <a:noFill/>
                </a:ln>
                <a:effectLst/>
              </c:spPr>
              <c:txPr>
                <a:bodyPr/>
                <a:lstStyle/>
                <a:p>
                  <a:pPr>
                    <a:defRPr lang="en-US" sz="1050" b="1">
                      <a:solidFill>
                        <a:schemeClr val="tx1">
                          <a:lumMod val="75000"/>
                          <a:lumOff val="2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1DC8-4FD6-9D3E-51ACBFEFECDB}"/>
                </c:ext>
              </c:extLst>
            </c:dLbl>
            <c:dLbl>
              <c:idx val="31"/>
              <c:spPr>
                <a:noFill/>
                <a:ln>
                  <a:noFill/>
                </a:ln>
                <a:effectLst/>
              </c:spPr>
              <c:txPr>
                <a:bodyPr/>
                <a:lstStyle/>
                <a:p>
                  <a:pPr>
                    <a:defRPr lang="en-US" sz="105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1DC8-4FD6-9D3E-51ACBFEFECDB}"/>
                </c:ext>
              </c:extLst>
            </c:dLbl>
            <c:dLbl>
              <c:idx val="32"/>
              <c:spPr>
                <a:noFill/>
                <a:ln>
                  <a:noFill/>
                </a:ln>
                <a:effectLst/>
              </c:spPr>
              <c:txPr>
                <a:bodyPr/>
                <a:lstStyle/>
                <a:p>
                  <a:pPr>
                    <a:defRPr lang="en-US" sz="105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1DC8-4FD6-9D3E-51ACBFEFECDB}"/>
                </c:ext>
              </c:extLst>
            </c:dLbl>
            <c:spPr>
              <a:noFill/>
              <a:ln>
                <a:noFill/>
              </a:ln>
              <a:effectLst/>
            </c:spPr>
            <c:txPr>
              <a:bodyPr/>
              <a:lstStyle/>
              <a:p>
                <a:pPr>
                  <a:defRPr lang="en-US" sz="105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Hoja1!$A$2:$A$34</c:f>
              <c:strCache>
                <c:ptCount val="33"/>
                <c:pt idx="0">
                  <c:v>Perseverancia para ser Presidente</c:v>
                </c:pt>
                <c:pt idx="1">
                  <c:v>Programas de apoyo (adultos mayores)</c:v>
                </c:pt>
                <c:pt idx="2">
                  <c:v>Persona honesta</c:v>
                </c:pt>
                <c:pt idx="3">
                  <c:v>Buen trabajo</c:v>
                </c:pt>
                <c:pt idx="4">
                  <c:v>Promesas (empleos)</c:v>
                </c:pt>
                <c:pt idx="5">
                  <c:v>Quiere un cambio para México</c:v>
                </c:pt>
                <c:pt idx="6">
                  <c:v>Cercano a la gente</c:v>
                </c:pt>
                <c:pt idx="7">
                  <c:v>Luchador social</c:v>
                </c:pt>
                <c:pt idx="8">
                  <c:v>Fundó Morena</c:v>
                </c:pt>
                <c:pt idx="9">
                  <c:v>Postura frente al alza de la gasolina</c:v>
                </c:pt>
                <c:pt idx="10">
                  <c:v>Terquedad/Soberbia</c:v>
                </c:pt>
                <c:pt idx="11">
                  <c:v>Salida de otros partidos (PRD, PRI)</c:v>
                </c:pt>
                <c:pt idx="12">
                  <c:v>Está en contra del Gobierno</c:v>
                </c:pt>
                <c:pt idx="13">
                  <c:v>Mentiroso</c:v>
                </c:pt>
                <c:pt idx="14">
                  <c:v>Populismo</c:v>
                </c:pt>
                <c:pt idx="15">
                  <c:v>Corrupción</c:v>
                </c:pt>
                <c:pt idx="16">
                  <c:v>Contradicción en sus discursos</c:v>
                </c:pt>
                <c:pt idx="17">
                  <c:v>Bloqueos y manifestaciones</c:v>
                </c:pt>
                <c:pt idx="18">
                  <c:v>Desconfianza</c:v>
                </c:pt>
                <c:pt idx="19">
                  <c:v>Ambicioso</c:v>
                </c:pt>
                <c:pt idx="20">
                  <c:v>No ayuda</c:v>
                </c:pt>
                <c:pt idx="21">
                  <c:v>Dictador</c:v>
                </c:pt>
                <c:pt idx="22">
                  <c:v>Apoyado por la delincuencia organizada</c:v>
                </c:pt>
                <c:pt idx="23">
                  <c:v>Trabajo como Jefe de Gobierno en la CDMX</c:v>
                </c:pt>
                <c:pt idx="24">
                  <c:v>El segundo piso</c:v>
                </c:pt>
                <c:pt idx="25">
                  <c:v>Trayectoria política</c:v>
                </c:pt>
                <c:pt idx="26">
                  <c:v>"Voto por voto" 2006</c:v>
                </c:pt>
                <c:pt idx="27">
                  <c:v>Político</c:v>
                </c:pt>
                <c:pt idx="28">
                  <c:v>Otro</c:v>
                </c:pt>
                <c:pt idx="29">
                  <c:v>Ninguno</c:v>
                </c:pt>
                <c:pt idx="30">
                  <c:v>No recuerda algo de Andrés Manuel López Obrador</c:v>
                </c:pt>
                <c:pt idx="31">
                  <c:v>No sabe</c:v>
                </c:pt>
                <c:pt idx="32">
                  <c:v>No contestó</c:v>
                </c:pt>
              </c:strCache>
            </c:strRef>
          </c:cat>
          <c:val>
            <c:numRef>
              <c:f>Hoja1!$B$2:$B$34</c:f>
              <c:numCache>
                <c:formatCode>###0.0%</c:formatCode>
                <c:ptCount val="33"/>
                <c:pt idx="0">
                  <c:v>9.4E-2</c:v>
                </c:pt>
                <c:pt idx="1">
                  <c:v>8.2000000000000003E-2</c:v>
                </c:pt>
                <c:pt idx="2">
                  <c:v>5.8999999999999997E-2</c:v>
                </c:pt>
                <c:pt idx="3">
                  <c:v>4.1000000000000002E-2</c:v>
                </c:pt>
                <c:pt idx="4">
                  <c:v>3.5000000000000003E-2</c:v>
                </c:pt>
                <c:pt idx="5">
                  <c:v>3.5000000000000003E-2</c:v>
                </c:pt>
                <c:pt idx="6">
                  <c:v>3.3000000000000002E-2</c:v>
                </c:pt>
                <c:pt idx="7">
                  <c:v>3.2000000000000001E-2</c:v>
                </c:pt>
                <c:pt idx="8">
                  <c:v>1.2999999999999999E-2</c:v>
                </c:pt>
                <c:pt idx="9">
                  <c:v>6.0000000000000001E-3</c:v>
                </c:pt>
                <c:pt idx="10">
                  <c:v>3.1E-2</c:v>
                </c:pt>
                <c:pt idx="11">
                  <c:v>2.1000000000000001E-2</c:v>
                </c:pt>
                <c:pt idx="12">
                  <c:v>2.1000000000000001E-2</c:v>
                </c:pt>
                <c:pt idx="13">
                  <c:v>1.9E-2</c:v>
                </c:pt>
                <c:pt idx="14">
                  <c:v>1.7999999999999999E-2</c:v>
                </c:pt>
                <c:pt idx="15">
                  <c:v>1.7999999999999999E-2</c:v>
                </c:pt>
                <c:pt idx="16">
                  <c:v>1.4E-2</c:v>
                </c:pt>
                <c:pt idx="17">
                  <c:v>1.0999999999999999E-2</c:v>
                </c:pt>
                <c:pt idx="18">
                  <c:v>8.0000000000000002E-3</c:v>
                </c:pt>
                <c:pt idx="19">
                  <c:v>7.0000000000000001E-3</c:v>
                </c:pt>
                <c:pt idx="20">
                  <c:v>7.0000000000000001E-3</c:v>
                </c:pt>
                <c:pt idx="21">
                  <c:v>6.0000000000000001E-3</c:v>
                </c:pt>
                <c:pt idx="22">
                  <c:v>5.0000000000000001E-3</c:v>
                </c:pt>
                <c:pt idx="23">
                  <c:v>3.4000000000000002E-2</c:v>
                </c:pt>
                <c:pt idx="24">
                  <c:v>1.7999999999999999E-2</c:v>
                </c:pt>
                <c:pt idx="25">
                  <c:v>1.2E-2</c:v>
                </c:pt>
                <c:pt idx="26">
                  <c:v>0.01</c:v>
                </c:pt>
                <c:pt idx="27">
                  <c:v>3.0000000000000001E-3</c:v>
                </c:pt>
                <c:pt idx="28" formatCode="0.0%">
                  <c:v>2.8000000000000001E-2</c:v>
                </c:pt>
                <c:pt idx="29">
                  <c:v>3.7999999999999999E-2</c:v>
                </c:pt>
                <c:pt idx="30">
                  <c:v>5.1999999999999998E-2</c:v>
                </c:pt>
                <c:pt idx="31">
                  <c:v>0.13300000000000001</c:v>
                </c:pt>
                <c:pt idx="32">
                  <c:v>5.6000000000000001E-2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03328728"/>
        <c:axId val="2103332104"/>
      </c:barChart>
      <c:catAx>
        <c:axId val="2103328728"/>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03332104"/>
        <c:crosses val="autoZero"/>
        <c:auto val="1"/>
        <c:lblAlgn val="ctr"/>
        <c:lblOffset val="100"/>
        <c:noMultiLvlLbl val="0"/>
      </c:catAx>
      <c:valAx>
        <c:axId val="2103332104"/>
        <c:scaling>
          <c:orientation val="minMax"/>
          <c:max val="0.2"/>
          <c:min val="0"/>
        </c:scaling>
        <c:delete val="1"/>
        <c:axPos val="t"/>
        <c:numFmt formatCode="###0.0%" sourceLinked="1"/>
        <c:majorTickMark val="out"/>
        <c:minorTickMark val="none"/>
        <c:tickLblPos val="nextTo"/>
        <c:crossAx val="210332872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8215924132804"/>
          <c:y val="0.11965337184757199"/>
          <c:w val="0.77953362708299301"/>
          <c:h val="0.83792833934631095"/>
        </c:manualLayout>
      </c:layout>
      <c:doughnutChart>
        <c:varyColors val="1"/>
        <c:ser>
          <c:idx val="0"/>
          <c:order val="0"/>
          <c:tx>
            <c:strRef>
              <c:f>Hoja1!$B$1</c:f>
              <c:strCache>
                <c:ptCount val="1"/>
                <c:pt idx="0">
                  <c:v>1</c:v>
                </c:pt>
              </c:strCache>
            </c:strRef>
          </c:tx>
          <c:spPr>
            <a:gradFill>
              <a:gsLst>
                <a:gs pos="0">
                  <a:srgbClr val="046334"/>
                </a:gs>
                <a:gs pos="100000">
                  <a:srgbClr val="16B169"/>
                </a:gs>
              </a:gsLst>
              <a:lin ang="0" scaled="1"/>
            </a:gradFill>
            <a:ln>
              <a:solidFill>
                <a:schemeClr val="bg1"/>
              </a:solidFill>
            </a:ln>
            <a:scene3d>
              <a:camera prst="orthographicFront"/>
              <a:lightRig rig="contrasting" dir="t">
                <a:rot lat="0" lon="0" rev="1500000"/>
              </a:lightRig>
            </a:scene3d>
            <a:sp3d prstMaterial="metal"/>
          </c:spPr>
          <c:dPt>
            <c:idx val="0"/>
            <c:bubble3D val="0"/>
            <c:spPr>
              <a:solidFill>
                <a:srgbClr val="8F2D5D"/>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1-E1C6-466B-9B08-9221BFC38645}"/>
              </c:ext>
            </c:extLst>
          </c:dPt>
          <c:dPt>
            <c:idx val="1"/>
            <c:bubble3D val="0"/>
            <c:spPr>
              <a:solidFill>
                <a:srgbClr val="1D75B5"/>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3-E1C6-466B-9B08-9221BFC38645}"/>
              </c:ext>
            </c:extLst>
          </c:dPt>
          <c:dPt>
            <c:idx val="2"/>
            <c:bubble3D val="0"/>
            <c:spPr>
              <a:solidFill>
                <a:sysClr val="window" lastClr="FFFFFF">
                  <a:lumMod val="50000"/>
                </a:sysClr>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5-E1C6-466B-9B08-9221BFC38645}"/>
              </c:ext>
            </c:extLst>
          </c:dPt>
          <c:dPt>
            <c:idx val="3"/>
            <c:bubble3D val="0"/>
            <c:spPr>
              <a:solidFill>
                <a:sysClr val="windowText" lastClr="000000">
                  <a:lumMod val="65000"/>
                  <a:lumOff val="35000"/>
                </a:sysClr>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7-E1C6-466B-9B08-9221BFC38645}"/>
              </c:ext>
            </c:extLst>
          </c:dPt>
          <c:dLbls>
            <c:dLbl>
              <c:idx val="0"/>
              <c:layout>
                <c:manualLayout>
                  <c:x val="0"/>
                  <c:y val="-3.0672920400148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1C6-466B-9B08-9221BFC38645}"/>
                </c:ext>
              </c:extLst>
            </c:dLbl>
            <c:dLbl>
              <c:idx val="1"/>
              <c:layout>
                <c:manualLayout>
                  <c:x val="3.1250734051768798E-3"/>
                  <c:y val="-7.434513001547789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1C6-466B-9B08-9221BFC38645}"/>
                </c:ext>
              </c:extLst>
            </c:dLbl>
            <c:dLbl>
              <c:idx val="2"/>
              <c:layout>
                <c:manualLayout>
                  <c:x val="-5.2959003637413399E-4"/>
                  <c:y val="1.9621306673539798E-2"/>
                </c:manualLayout>
              </c:layout>
              <c:spPr/>
              <c:txPr>
                <a:bodyPr anchor="ctr" anchorCtr="1"/>
                <a:lstStyle/>
                <a:p>
                  <a:pPr>
                    <a:defRPr lang="es-MX" sz="1400" b="1">
                      <a:solidFill>
                        <a:schemeClr val="bg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1C6-466B-9B08-9221BFC38645}"/>
                </c:ext>
              </c:extLst>
            </c:dLbl>
            <c:dLbl>
              <c:idx val="3"/>
              <c:layout>
                <c:manualLayout>
                  <c:x val="1.24675793851029E-2"/>
                  <c:y val="-4.7032194462940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1C6-466B-9B08-9221BFC38645}"/>
                </c:ext>
              </c:extLst>
            </c:dLbl>
            <c:spPr>
              <a:noFill/>
              <a:ln>
                <a:noFill/>
              </a:ln>
              <a:effectLst/>
            </c:spPr>
            <c:txPr>
              <a:bodyPr anchor="ctr" anchorCtr="1"/>
              <a:lstStyle/>
              <a:p>
                <a:pPr>
                  <a:defRPr lang="es-MX" sz="1400" b="1">
                    <a:solidFill>
                      <a:schemeClr val="bg1">
                        <a:lumMod val="9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1"/>
            <c:extLst>
              <c:ext xmlns:c15="http://schemas.microsoft.com/office/drawing/2012/chart" uri="{CE6537A1-D6FC-4f65-9D91-7224C49458BB}"/>
            </c:extLst>
          </c:dLbls>
          <c:cat>
            <c:strRef>
              <c:f>Hoja1!$A$2:$A$5</c:f>
              <c:strCache>
                <c:ptCount val="4"/>
                <c:pt idx="0">
                  <c:v>IGUAL A TODOS LOS DEMAS</c:v>
                </c:pt>
                <c:pt idx="1">
                  <c:v>DIFERENTE</c:v>
                </c:pt>
                <c:pt idx="2">
                  <c:v>NO SABE</c:v>
                </c:pt>
                <c:pt idx="3">
                  <c:v>NO CONTESTO</c:v>
                </c:pt>
              </c:strCache>
            </c:strRef>
          </c:cat>
          <c:val>
            <c:numRef>
              <c:f>Hoja1!$B$2:$B$5</c:f>
              <c:numCache>
                <c:formatCode>0.0%</c:formatCode>
                <c:ptCount val="4"/>
                <c:pt idx="0">
                  <c:v>0.56699999999999995</c:v>
                </c:pt>
                <c:pt idx="1">
                  <c:v>0.40100000000000002</c:v>
                </c:pt>
                <c:pt idx="2">
                  <c:v>2.1000000000000001E-2</c:v>
                </c:pt>
                <c:pt idx="3">
                  <c:v>1.0999999999999999E-2</c:v>
                </c:pt>
              </c:numCache>
            </c:numRef>
          </c:val>
          <c:extLst>
            <c:ext xmlns:c16="http://schemas.microsoft.com/office/drawing/2014/chart" uri="{C3380CC4-5D6E-409C-BE32-E72D297353CC}">
              <c16:uniqueId val="{00000008-E1C6-466B-9B08-9221BFC38645}"/>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spPr>
    <a:scene3d>
      <a:camera prst="orthographicFront"/>
      <a:lightRig rig="threePt" dir="t"/>
    </a:scene3d>
    <a:sp3d>
      <a:bevelT/>
    </a:sp3d>
  </c:spPr>
  <c:txPr>
    <a:bodyPr/>
    <a:lstStyle/>
    <a:p>
      <a:pPr>
        <a:defRPr sz="1800"/>
      </a:pPr>
      <a:endParaRPr lang="es-MX"/>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7146257137326403"/>
          <c:y val="1.7636929230085498E-2"/>
          <c:w val="0.52853742862673603"/>
          <c:h val="0.98174414653856801"/>
        </c:manualLayout>
      </c:layout>
      <c:barChart>
        <c:barDir val="bar"/>
        <c:grouping val="clustered"/>
        <c:varyColors val="0"/>
        <c:ser>
          <c:idx val="0"/>
          <c:order val="0"/>
          <c:tx>
            <c:strRef>
              <c:f>Hoja1!$B$1</c:f>
              <c:strCache>
                <c:ptCount val="1"/>
                <c:pt idx="0">
                  <c:v>Columna1</c:v>
                </c:pt>
              </c:strCache>
            </c:strRef>
          </c:tx>
          <c:spPr>
            <a:solidFill>
              <a:srgbClr val="1D75B5"/>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13AD-4320-9117-44F8DFC8DBBA}"/>
              </c:ext>
            </c:extLst>
          </c:dPt>
          <c:dPt>
            <c:idx val="1"/>
            <c:invertIfNegative val="0"/>
            <c:bubble3D val="0"/>
            <c:extLst>
              <c:ext xmlns:c16="http://schemas.microsoft.com/office/drawing/2014/chart" uri="{C3380CC4-5D6E-409C-BE32-E72D297353CC}">
                <c16:uniqueId val="{00000001-13AD-4320-9117-44F8DFC8DBBA}"/>
              </c:ext>
            </c:extLst>
          </c:dPt>
          <c:dPt>
            <c:idx val="2"/>
            <c:invertIfNegative val="0"/>
            <c:bubble3D val="0"/>
            <c:extLst>
              <c:ext xmlns:c16="http://schemas.microsoft.com/office/drawing/2014/chart" uri="{C3380CC4-5D6E-409C-BE32-E72D297353CC}">
                <c16:uniqueId val="{00000002-13AD-4320-9117-44F8DFC8DBBA}"/>
              </c:ext>
            </c:extLst>
          </c:dPt>
          <c:dPt>
            <c:idx val="3"/>
            <c:invertIfNegative val="0"/>
            <c:bubble3D val="0"/>
            <c:extLst>
              <c:ext xmlns:c16="http://schemas.microsoft.com/office/drawing/2014/chart" uri="{C3380CC4-5D6E-409C-BE32-E72D297353CC}">
                <c16:uniqueId val="{00000003-13AD-4320-9117-44F8DFC8DBBA}"/>
              </c:ext>
            </c:extLst>
          </c:dPt>
          <c:dPt>
            <c:idx val="4"/>
            <c:invertIfNegative val="0"/>
            <c:bubble3D val="0"/>
            <c:extLst>
              <c:ext xmlns:c16="http://schemas.microsoft.com/office/drawing/2014/chart" uri="{C3380CC4-5D6E-409C-BE32-E72D297353CC}">
                <c16:uniqueId val="{00000004-13AD-4320-9117-44F8DFC8DBBA}"/>
              </c:ext>
            </c:extLst>
          </c:dPt>
          <c:dPt>
            <c:idx val="8"/>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0360-4C2D-82E8-E7ADADCA7F8B}"/>
              </c:ext>
            </c:extLst>
          </c:dPt>
          <c:dPt>
            <c:idx val="9"/>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0360-4C2D-82E8-E7ADADCA7F8B}"/>
              </c:ext>
            </c:extLst>
          </c:dPt>
          <c:dPt>
            <c:idx val="10"/>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0360-4C2D-82E8-E7ADADCA7F8B}"/>
              </c:ext>
            </c:extLst>
          </c:dPt>
          <c:dPt>
            <c:idx val="11"/>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0360-4C2D-82E8-E7ADADCA7F8B}"/>
              </c:ext>
            </c:extLst>
          </c:dPt>
          <c:dPt>
            <c:idx val="12"/>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0360-4C2D-82E8-E7ADADCA7F8B}"/>
              </c:ext>
            </c:extLst>
          </c:dPt>
          <c:dPt>
            <c:idx val="13"/>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13AD-4320-9117-44F8DFC8DBBA}"/>
              </c:ext>
            </c:extLst>
          </c:dPt>
          <c:dPt>
            <c:idx val="1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13AD-4320-9117-44F8DFC8DBBA}"/>
              </c:ext>
            </c:extLst>
          </c:dPt>
          <c:dPt>
            <c:idx val="1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13AD-4320-9117-44F8DFC8DBBA}"/>
              </c:ext>
            </c:extLst>
          </c:dPt>
          <c:dPt>
            <c:idx val="16"/>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0360-4C2D-82E8-E7ADADCA7F8B}"/>
              </c:ext>
            </c:extLst>
          </c:dPt>
          <c:dPt>
            <c:idx val="17"/>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0360-4C2D-82E8-E7ADADCA7F8B}"/>
              </c:ext>
            </c:extLst>
          </c:dPt>
          <c:dPt>
            <c:idx val="18"/>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0360-4C2D-82E8-E7ADADCA7F8B}"/>
              </c:ext>
            </c:extLst>
          </c:dPt>
          <c:dLbls>
            <c:dLbl>
              <c:idx val="8"/>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0360-4C2D-82E8-E7ADADCA7F8B}"/>
                </c:ext>
              </c:extLst>
            </c:dLbl>
            <c:dLbl>
              <c:idx val="9"/>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0360-4C2D-82E8-E7ADADCA7F8B}"/>
                </c:ext>
              </c:extLst>
            </c:dLbl>
            <c:dLbl>
              <c:idx val="10"/>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0360-4C2D-82E8-E7ADADCA7F8B}"/>
                </c:ext>
              </c:extLst>
            </c:dLbl>
            <c:dLbl>
              <c:idx val="11"/>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0360-4C2D-82E8-E7ADADCA7F8B}"/>
                </c:ext>
              </c:extLst>
            </c:dLbl>
            <c:dLbl>
              <c:idx val="12"/>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0360-4C2D-82E8-E7ADADCA7F8B}"/>
                </c:ext>
              </c:extLst>
            </c:dLbl>
            <c:dLbl>
              <c:idx val="13"/>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13AD-4320-9117-44F8DFC8DBBA}"/>
                </c:ext>
              </c:extLst>
            </c:dLbl>
            <c:dLbl>
              <c:idx val="1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13AD-4320-9117-44F8DFC8DBBA}"/>
                </c:ext>
              </c:extLst>
            </c:dLbl>
            <c:dLbl>
              <c:idx val="15"/>
              <c:spPr>
                <a:noFill/>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13AD-4320-9117-44F8DFC8DBBA}"/>
                </c:ext>
              </c:extLst>
            </c:dLbl>
            <c:dLbl>
              <c:idx val="16"/>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0360-4C2D-82E8-E7ADADCA7F8B}"/>
                </c:ext>
              </c:extLst>
            </c:dLbl>
            <c:dLbl>
              <c:idx val="17"/>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0360-4C2D-82E8-E7ADADCA7F8B}"/>
                </c:ext>
              </c:extLst>
            </c:dLbl>
            <c:dLbl>
              <c:idx val="18"/>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0360-4C2D-82E8-E7ADADCA7F8B}"/>
                </c:ext>
              </c:extLst>
            </c:dLbl>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Hoja1!$A$2:$A$20</c:f>
              <c:strCache>
                <c:ptCount val="19"/>
                <c:pt idx="0">
                  <c:v>Por sus propuestas/ideales</c:v>
                </c:pt>
                <c:pt idx="1">
                  <c:v>Porque promete un cambio/Porque tiene la intención de mejorar el país</c:v>
                </c:pt>
                <c:pt idx="2">
                  <c:v>Porque no es corrupto</c:v>
                </c:pt>
                <c:pt idx="3">
                  <c:v>Porque se preocupa por la población/apoya a la población</c:v>
                </c:pt>
                <c:pt idx="4">
                  <c:v>Porque es un partido honesto</c:v>
                </c:pt>
                <c:pt idx="5">
                  <c:v>Porque es un Partido perseverante</c:v>
                </c:pt>
                <c:pt idx="6">
                  <c:v>Por sus valores/principios</c:v>
                </c:pt>
                <c:pt idx="7">
                  <c:v>Porque tiene gente que lo apoya</c:v>
                </c:pt>
                <c:pt idx="8">
                  <c:v>Por su dirigente (AMLO)</c:v>
                </c:pt>
                <c:pt idx="9">
                  <c:v>Porque es un partido nuevo</c:v>
                </c:pt>
                <c:pt idx="10">
                  <c:v>Por la manera de trabajar</c:v>
                </c:pt>
                <c:pt idx="11">
                  <c:v>Por sus integrantes</c:v>
                </c:pt>
                <c:pt idx="12">
                  <c:v>Porque nunca ha estado en el poder </c:v>
                </c:pt>
                <c:pt idx="13">
                  <c:v>Por lo que sabe o ha escuchado del Partido</c:v>
                </c:pt>
                <c:pt idx="14">
                  <c:v>Porque no ha sobresalido como otros Partidos</c:v>
                </c:pt>
                <c:pt idx="15">
                  <c:v>Porque es peor que otros Partidos</c:v>
                </c:pt>
                <c:pt idx="16">
                  <c:v>Otra</c:v>
                </c:pt>
                <c:pt idx="17">
                  <c:v>No sabe</c:v>
                </c:pt>
                <c:pt idx="18">
                  <c:v>No contestó</c:v>
                </c:pt>
              </c:strCache>
            </c:strRef>
          </c:cat>
          <c:val>
            <c:numRef>
              <c:f>Hoja1!$B$2:$B$20</c:f>
              <c:numCache>
                <c:formatCode>0.0%</c:formatCode>
                <c:ptCount val="19"/>
                <c:pt idx="0">
                  <c:v>0.26300000000000001</c:v>
                </c:pt>
                <c:pt idx="1">
                  <c:v>0.11</c:v>
                </c:pt>
                <c:pt idx="2">
                  <c:v>6.3E-2</c:v>
                </c:pt>
                <c:pt idx="3">
                  <c:v>5.1999999999999998E-2</c:v>
                </c:pt>
                <c:pt idx="4">
                  <c:v>3.5000000000000003E-2</c:v>
                </c:pt>
                <c:pt idx="5">
                  <c:v>1.6E-2</c:v>
                </c:pt>
                <c:pt idx="6">
                  <c:v>1.4E-2</c:v>
                </c:pt>
                <c:pt idx="7">
                  <c:v>1.4E-2</c:v>
                </c:pt>
                <c:pt idx="8">
                  <c:v>7.6999999999999999E-2</c:v>
                </c:pt>
                <c:pt idx="9">
                  <c:v>6.7000000000000004E-2</c:v>
                </c:pt>
                <c:pt idx="10">
                  <c:v>3.1E-2</c:v>
                </c:pt>
                <c:pt idx="11">
                  <c:v>2.8000000000000001E-2</c:v>
                </c:pt>
                <c:pt idx="12">
                  <c:v>2.5000000000000001E-2</c:v>
                </c:pt>
                <c:pt idx="13">
                  <c:v>1.7000000000000001E-2</c:v>
                </c:pt>
                <c:pt idx="14">
                  <c:v>3.4000000000000002E-2</c:v>
                </c:pt>
                <c:pt idx="15">
                  <c:v>8.9999999999999993E-3</c:v>
                </c:pt>
                <c:pt idx="16">
                  <c:v>2.5999999999999999E-2</c:v>
                </c:pt>
                <c:pt idx="17">
                  <c:v>2.4E-2</c:v>
                </c:pt>
                <c:pt idx="18">
                  <c:v>9.4999999999999807E-2</c:v>
                </c:pt>
              </c:numCache>
            </c:numRef>
          </c:val>
          <c:extLst>
            <c:ext xmlns:c16="http://schemas.microsoft.com/office/drawing/2014/chart" uri="{C3380CC4-5D6E-409C-BE32-E72D297353CC}">
              <c16:uniqueId val="{00000008-13AD-4320-9117-44F8DFC8DBBA}"/>
            </c:ext>
          </c:extLst>
        </c:ser>
        <c:dLbls>
          <c:showLegendKey val="0"/>
          <c:showVal val="0"/>
          <c:showCatName val="0"/>
          <c:showSerName val="0"/>
          <c:showPercent val="0"/>
          <c:showBubbleSize val="0"/>
        </c:dLbls>
        <c:gapWidth val="50"/>
        <c:axId val="-2089538504"/>
        <c:axId val="-2089542712"/>
      </c:barChart>
      <c:catAx>
        <c:axId val="-2089538504"/>
        <c:scaling>
          <c:orientation val="maxMin"/>
        </c:scaling>
        <c:delete val="0"/>
        <c:axPos val="l"/>
        <c:numFmt formatCode="General" sourceLinked="1"/>
        <c:majorTickMark val="out"/>
        <c:minorTickMark val="none"/>
        <c:tickLblPos val="nextTo"/>
        <c:spPr>
          <a:ln>
            <a:noFill/>
          </a:ln>
        </c:spPr>
        <c:txPr>
          <a:bodyPr/>
          <a:lstStyle/>
          <a:p>
            <a:pPr algn="r">
              <a:defRPr lang="es-MX" sz="8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89542712"/>
        <c:crosses val="autoZero"/>
        <c:auto val="1"/>
        <c:lblAlgn val="ctr"/>
        <c:lblOffset val="100"/>
        <c:noMultiLvlLbl val="0"/>
      </c:catAx>
      <c:valAx>
        <c:axId val="-2089542712"/>
        <c:scaling>
          <c:orientation val="minMax"/>
          <c:max val="0.5"/>
          <c:min val="0"/>
        </c:scaling>
        <c:delete val="1"/>
        <c:axPos val="t"/>
        <c:numFmt formatCode="0.0%" sourceLinked="1"/>
        <c:majorTickMark val="out"/>
        <c:minorTickMark val="none"/>
        <c:tickLblPos val="none"/>
        <c:crossAx val="-2089538504"/>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7146257137326403"/>
          <c:y val="1.7636929230085498E-2"/>
          <c:w val="0.52853742862673603"/>
          <c:h val="0.98174414653856801"/>
        </c:manualLayout>
      </c:layout>
      <c:barChart>
        <c:barDir val="bar"/>
        <c:grouping val="clustered"/>
        <c:varyColors val="0"/>
        <c:ser>
          <c:idx val="0"/>
          <c:order val="0"/>
          <c:tx>
            <c:strRef>
              <c:f>Hoja1!$B$1</c:f>
              <c:strCache>
                <c:ptCount val="1"/>
                <c:pt idx="0">
                  <c:v>Columna1</c:v>
                </c:pt>
              </c:strCache>
            </c:strRef>
          </c:tx>
          <c:spPr>
            <a:solidFill>
              <a:srgbClr val="8F2D5D"/>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56EC-49A1-B4B6-8B0307ED2BF5}"/>
              </c:ext>
            </c:extLst>
          </c:dPt>
          <c:dPt>
            <c:idx val="1"/>
            <c:invertIfNegative val="0"/>
            <c:bubble3D val="0"/>
            <c:extLst>
              <c:ext xmlns:c16="http://schemas.microsoft.com/office/drawing/2014/chart" uri="{C3380CC4-5D6E-409C-BE32-E72D297353CC}">
                <c16:uniqueId val="{00000001-56EC-49A1-B4B6-8B0307ED2BF5}"/>
              </c:ext>
            </c:extLst>
          </c:dPt>
          <c:dPt>
            <c:idx val="2"/>
            <c:invertIfNegative val="0"/>
            <c:bubble3D val="0"/>
            <c:extLst>
              <c:ext xmlns:c16="http://schemas.microsoft.com/office/drawing/2014/chart" uri="{C3380CC4-5D6E-409C-BE32-E72D297353CC}">
                <c16:uniqueId val="{00000002-56EC-49A1-B4B6-8B0307ED2BF5}"/>
              </c:ext>
            </c:extLst>
          </c:dPt>
          <c:dPt>
            <c:idx val="3"/>
            <c:invertIfNegative val="0"/>
            <c:bubble3D val="0"/>
            <c:extLst>
              <c:ext xmlns:c16="http://schemas.microsoft.com/office/drawing/2014/chart" uri="{C3380CC4-5D6E-409C-BE32-E72D297353CC}">
                <c16:uniqueId val="{00000003-56EC-49A1-B4B6-8B0307ED2BF5}"/>
              </c:ext>
            </c:extLst>
          </c:dPt>
          <c:dPt>
            <c:idx val="4"/>
            <c:invertIfNegative val="0"/>
            <c:bubble3D val="0"/>
            <c:extLst>
              <c:ext xmlns:c16="http://schemas.microsoft.com/office/drawing/2014/chart" uri="{C3380CC4-5D6E-409C-BE32-E72D297353CC}">
                <c16:uniqueId val="{00000004-56EC-49A1-B4B6-8B0307ED2BF5}"/>
              </c:ext>
            </c:extLst>
          </c:dPt>
          <c:dPt>
            <c:idx val="13"/>
            <c:invertIfNegative val="0"/>
            <c:bubble3D val="0"/>
            <c:extLst>
              <c:ext xmlns:c16="http://schemas.microsoft.com/office/drawing/2014/chart" uri="{C3380CC4-5D6E-409C-BE32-E72D297353CC}">
                <c16:uniqueId val="{00000005-56EC-49A1-B4B6-8B0307ED2BF5}"/>
              </c:ext>
            </c:extLst>
          </c:dPt>
          <c:dPt>
            <c:idx val="14"/>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56EC-49A1-B4B6-8B0307ED2BF5}"/>
              </c:ext>
            </c:extLst>
          </c:dPt>
          <c:dPt>
            <c:idx val="15"/>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56EC-49A1-B4B6-8B0307ED2BF5}"/>
              </c:ext>
            </c:extLst>
          </c:dPt>
          <c:dPt>
            <c:idx val="16"/>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56EC-49A1-B4B6-8B0307ED2BF5}"/>
              </c:ext>
            </c:extLst>
          </c:dPt>
          <c:dLbls>
            <c:dLbl>
              <c:idx val="14"/>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56EC-49A1-B4B6-8B0307ED2BF5}"/>
                </c:ext>
              </c:extLst>
            </c:dLbl>
            <c:dLbl>
              <c:idx val="15"/>
              <c:spPr>
                <a:noFill/>
              </c:spPr>
              <c:txPr>
                <a:bodyPr/>
                <a:lstStyle/>
                <a:p>
                  <a:pPr>
                    <a:defRPr lang="en-US" sz="12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56EC-49A1-B4B6-8B0307ED2BF5}"/>
                </c:ext>
              </c:extLst>
            </c:dLbl>
            <c:dLbl>
              <c:idx val="16"/>
              <c:spPr>
                <a:noFill/>
                <a:ln>
                  <a:noFill/>
                </a:ln>
                <a:effectLst/>
              </c:spPr>
              <c:txPr>
                <a:bodyPr/>
                <a:lstStyle/>
                <a:p>
                  <a:pPr>
                    <a:defRPr lang="en-US" sz="12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56EC-49A1-B4B6-8B0307ED2BF5}"/>
                </c:ext>
              </c:extLst>
            </c:dLbl>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Hoja1!$A$2:$A$18</c:f>
              <c:strCache>
                <c:ptCount val="17"/>
                <c:pt idx="0">
                  <c:v>Porque prometen y no cumplen </c:v>
                </c:pt>
                <c:pt idx="1">
                  <c:v>Porque solo buscan su propio beneficio/el poder </c:v>
                </c:pt>
                <c:pt idx="2">
                  <c:v>Por ser un partido político/Al final todos son iguales </c:v>
                </c:pt>
                <c:pt idx="3">
                  <c:v>Porque tienen los mismos objetivos/buscan lo mismo </c:v>
                </c:pt>
                <c:pt idx="4">
                  <c:v>Porque está conformado por personas de otros partidos/está influido por otros partidos </c:v>
                </c:pt>
                <c:pt idx="5">
                  <c:v>Por las propuestas/no tiene propuestas </c:v>
                </c:pt>
                <c:pt idx="6">
                  <c:v>Porque son corruptos </c:v>
                </c:pt>
                <c:pt idx="7">
                  <c:v>Porque no hacen nada/no trabajan bien </c:v>
                </c:pt>
                <c:pt idx="8">
                  <c:v>Porque de igual forma roban </c:v>
                </c:pt>
                <c:pt idx="9">
                  <c:v>Por las acciones que llevan a cabo (compra de votos, malos manejos) </c:v>
                </c:pt>
                <c:pt idx="10">
                  <c:v>Porque mienten/son mentirosos </c:v>
                </c:pt>
                <c:pt idx="11">
                  <c:v>Porque no hay confianza/no se les cree ya </c:v>
                </c:pt>
                <c:pt idx="12">
                  <c:v>Por la gente que lo conforma/Por AMLO </c:v>
                </c:pt>
                <c:pt idx="13">
                  <c:v>Porque vive del pueblo y del gobierno </c:v>
                </c:pt>
                <c:pt idx="14">
                  <c:v>Otra</c:v>
                </c:pt>
                <c:pt idx="15">
                  <c:v>No sabe</c:v>
                </c:pt>
                <c:pt idx="16">
                  <c:v>No contestó</c:v>
                </c:pt>
              </c:strCache>
            </c:strRef>
          </c:cat>
          <c:val>
            <c:numRef>
              <c:f>Hoja1!$B$2:$B$18</c:f>
              <c:numCache>
                <c:formatCode>0.0%</c:formatCode>
                <c:ptCount val="17"/>
                <c:pt idx="0">
                  <c:v>0.185</c:v>
                </c:pt>
                <c:pt idx="1">
                  <c:v>0.16400000000000001</c:v>
                </c:pt>
                <c:pt idx="2">
                  <c:v>0.125</c:v>
                </c:pt>
                <c:pt idx="3">
                  <c:v>0.121</c:v>
                </c:pt>
                <c:pt idx="4">
                  <c:v>5.3999999999999999E-2</c:v>
                </c:pt>
                <c:pt idx="5">
                  <c:v>0.05</c:v>
                </c:pt>
                <c:pt idx="6">
                  <c:v>0.04</c:v>
                </c:pt>
                <c:pt idx="7">
                  <c:v>3.7999999999999999E-2</c:v>
                </c:pt>
                <c:pt idx="8">
                  <c:v>3.5000000000000003E-2</c:v>
                </c:pt>
                <c:pt idx="9">
                  <c:v>3.5000000000000003E-2</c:v>
                </c:pt>
                <c:pt idx="10">
                  <c:v>2.5000000000000001E-2</c:v>
                </c:pt>
                <c:pt idx="11">
                  <c:v>2.3E-2</c:v>
                </c:pt>
                <c:pt idx="12">
                  <c:v>1.4E-2</c:v>
                </c:pt>
                <c:pt idx="13">
                  <c:v>1.4E-2</c:v>
                </c:pt>
                <c:pt idx="14">
                  <c:v>1.7000000000000001E-2</c:v>
                </c:pt>
                <c:pt idx="15">
                  <c:v>2.8000000000000001E-2</c:v>
                </c:pt>
                <c:pt idx="16">
                  <c:v>3.1999999999999702E-2</c:v>
                </c:pt>
              </c:numCache>
            </c:numRef>
          </c:val>
          <c:extLst>
            <c:ext xmlns:c16="http://schemas.microsoft.com/office/drawing/2014/chart" uri="{C3380CC4-5D6E-409C-BE32-E72D297353CC}">
              <c16:uniqueId val="{0000000C-56EC-49A1-B4B6-8B0307ED2BF5}"/>
            </c:ext>
          </c:extLst>
        </c:ser>
        <c:dLbls>
          <c:showLegendKey val="0"/>
          <c:showVal val="0"/>
          <c:showCatName val="0"/>
          <c:showSerName val="0"/>
          <c:showPercent val="0"/>
          <c:showBubbleSize val="0"/>
        </c:dLbls>
        <c:gapWidth val="50"/>
        <c:axId val="-2089639048"/>
        <c:axId val="-2089643192"/>
      </c:barChart>
      <c:catAx>
        <c:axId val="-2089639048"/>
        <c:scaling>
          <c:orientation val="maxMin"/>
        </c:scaling>
        <c:delete val="0"/>
        <c:axPos val="l"/>
        <c:numFmt formatCode="General" sourceLinked="1"/>
        <c:majorTickMark val="out"/>
        <c:minorTickMark val="none"/>
        <c:tickLblPos val="nextTo"/>
        <c:spPr>
          <a:ln>
            <a:noFill/>
          </a:ln>
        </c:spPr>
        <c:txPr>
          <a:bodyPr/>
          <a:lstStyle/>
          <a:p>
            <a:pPr algn="r">
              <a:defRPr lang="es-MX" sz="8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89643192"/>
        <c:crosses val="autoZero"/>
        <c:auto val="1"/>
        <c:lblAlgn val="ctr"/>
        <c:lblOffset val="100"/>
        <c:noMultiLvlLbl val="0"/>
      </c:catAx>
      <c:valAx>
        <c:axId val="-2089643192"/>
        <c:scaling>
          <c:orientation val="minMax"/>
          <c:max val="0.27"/>
          <c:min val="0"/>
        </c:scaling>
        <c:delete val="1"/>
        <c:axPos val="t"/>
        <c:numFmt formatCode="0.0%" sourceLinked="1"/>
        <c:majorTickMark val="out"/>
        <c:minorTickMark val="none"/>
        <c:tickLblPos val="nextTo"/>
        <c:crossAx val="-208963904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0-4C9F-4FAE-B83A-AF91FBA51EF3}"/>
              </c:ext>
            </c:extLst>
          </c:dPt>
          <c:dPt>
            <c:idx val="1"/>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1-4C9F-4FAE-B83A-AF91FBA51EF3}"/>
              </c:ext>
            </c:extLst>
          </c:dPt>
          <c:dPt>
            <c:idx val="2"/>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2-4C9F-4FAE-B83A-AF91FBA51EF3}"/>
              </c:ext>
            </c:extLst>
          </c:dPt>
          <c:dPt>
            <c:idx val="3"/>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4C9F-4FAE-B83A-AF91FBA51EF3}"/>
              </c:ext>
            </c:extLst>
          </c:dPt>
          <c:dPt>
            <c:idx val="4"/>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4C9F-4FAE-B83A-AF91FBA51EF3}"/>
              </c:ext>
            </c:extLst>
          </c:dPt>
          <c:dPt>
            <c:idx val="5"/>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3852-4A31-AB8C-206D2D3DE08A}"/>
              </c:ext>
            </c:extLst>
          </c:dPt>
          <c:dPt>
            <c:idx val="6"/>
            <c:invertIfNegative val="0"/>
            <c:bubble3D val="0"/>
            <c:spPr>
              <a:solidFill>
                <a:srgbClr val="53429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3852-4A31-AB8C-206D2D3DE08A}"/>
              </c:ext>
            </c:extLst>
          </c:dPt>
          <c:dPt>
            <c:idx val="7"/>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3852-4A31-AB8C-206D2D3DE08A}"/>
              </c:ext>
            </c:extLst>
          </c:dPt>
          <c:dPt>
            <c:idx val="8"/>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3852-4A31-AB8C-206D2D3DE08A}"/>
              </c:ext>
            </c:extLst>
          </c:dPt>
          <c:dPt>
            <c:idx val="9"/>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3852-4A31-AB8C-206D2D3DE08A}"/>
              </c:ext>
            </c:extLst>
          </c:dPt>
          <c:dPt>
            <c:idx val="1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3852-4A31-AB8C-206D2D3DE08A}"/>
              </c:ext>
            </c:extLst>
          </c:dPt>
          <c:dPt>
            <c:idx val="1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3852-4A31-AB8C-206D2D3DE08A}"/>
              </c:ext>
            </c:extLst>
          </c:dPt>
          <c:dPt>
            <c:idx val="1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3852-4A31-AB8C-206D2D3DE08A}"/>
              </c:ext>
            </c:extLst>
          </c:dPt>
          <c:dPt>
            <c:idx val="1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3852-4A31-AB8C-206D2D3DE08A}"/>
              </c:ext>
            </c:extLst>
          </c:dPt>
          <c:dPt>
            <c:idx val="17"/>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3852-4A31-AB8C-206D2D3DE08A}"/>
              </c:ext>
            </c:extLst>
          </c:dPt>
          <c:dPt>
            <c:idx val="18"/>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3852-4A31-AB8C-206D2D3DE08A}"/>
              </c:ext>
            </c:extLst>
          </c:dPt>
          <c:dPt>
            <c:idx val="19"/>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3852-4A31-AB8C-206D2D3DE08A}"/>
              </c:ext>
            </c:extLst>
          </c:dPt>
          <c:dPt>
            <c:idx val="2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4-3852-4A31-AB8C-206D2D3DE08A}"/>
              </c:ext>
            </c:extLst>
          </c:dPt>
          <c:dPt>
            <c:idx val="2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3852-4A31-AB8C-206D2D3DE08A}"/>
              </c:ext>
            </c:extLst>
          </c:dPt>
          <c:dPt>
            <c:idx val="2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6-3852-4A31-AB8C-206D2D3DE08A}"/>
              </c:ext>
            </c:extLst>
          </c:dPt>
          <c:dPt>
            <c:idx val="2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7-3852-4A31-AB8C-206D2D3DE08A}"/>
              </c:ext>
            </c:extLst>
          </c:dPt>
          <c:dPt>
            <c:idx val="2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8-3852-4A31-AB8C-206D2D3DE08A}"/>
              </c:ext>
            </c:extLst>
          </c:dPt>
          <c:dPt>
            <c:idx val="2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9-3852-4A31-AB8C-206D2D3DE08A}"/>
              </c:ext>
            </c:extLst>
          </c:dPt>
          <c:dPt>
            <c:idx val="26"/>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A-3852-4A31-AB8C-206D2D3DE08A}"/>
              </c:ext>
            </c:extLst>
          </c:dPt>
          <c:dPt>
            <c:idx val="27"/>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B-3852-4A31-AB8C-206D2D3DE08A}"/>
              </c:ext>
            </c:extLst>
          </c:dPt>
          <c:dPt>
            <c:idx val="28"/>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C-3852-4A31-AB8C-206D2D3DE08A}"/>
              </c:ext>
            </c:extLst>
          </c:dPt>
          <c:dPt>
            <c:idx val="29"/>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D-3852-4A31-AB8C-206D2D3DE08A}"/>
              </c:ext>
            </c:extLst>
          </c:dPt>
          <c:dLbls>
            <c:dLbl>
              <c:idx val="0"/>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0-4C9F-4FAE-B83A-AF91FBA51EF3}"/>
                </c:ext>
              </c:extLst>
            </c:dLbl>
            <c:dLbl>
              <c:idx val="1"/>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1-4C9F-4FAE-B83A-AF91FBA51EF3}"/>
                </c:ext>
              </c:extLst>
            </c:dLbl>
            <c:dLbl>
              <c:idx val="2"/>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2-4C9F-4FAE-B83A-AF91FBA51EF3}"/>
                </c:ext>
              </c:extLst>
            </c:dLbl>
            <c:dLbl>
              <c:idx val="3"/>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4C9F-4FAE-B83A-AF91FBA51EF3}"/>
                </c:ext>
              </c:extLst>
            </c:dLbl>
            <c:dLbl>
              <c:idx val="4"/>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4C9F-4FAE-B83A-AF91FBA51EF3}"/>
                </c:ext>
              </c:extLst>
            </c:dLbl>
            <c:dLbl>
              <c:idx val="5"/>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3852-4A31-AB8C-206D2D3DE08A}"/>
                </c:ext>
              </c:extLst>
            </c:dLbl>
            <c:dLbl>
              <c:idx val="6"/>
              <c:spPr>
                <a:noFill/>
                <a:ln>
                  <a:noFill/>
                </a:ln>
                <a:effectLst/>
              </c:spPr>
              <c:txPr>
                <a:bodyPr/>
                <a:lstStyle/>
                <a:p>
                  <a:pPr>
                    <a:defRPr lang="en-US" sz="1200" b="1">
                      <a:solidFill>
                        <a:srgbClr val="534290"/>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3852-4A31-AB8C-206D2D3DE08A}"/>
                </c:ext>
              </c:extLst>
            </c:dLbl>
            <c:dLbl>
              <c:idx val="7"/>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3852-4A31-AB8C-206D2D3DE08A}"/>
                </c:ext>
              </c:extLst>
            </c:dLbl>
            <c:dLbl>
              <c:idx val="8"/>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3852-4A31-AB8C-206D2D3DE08A}"/>
                </c:ext>
              </c:extLst>
            </c:dLbl>
            <c:dLbl>
              <c:idx val="9"/>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3852-4A31-AB8C-206D2D3DE08A}"/>
                </c:ext>
              </c:extLst>
            </c:dLbl>
            <c:dLbl>
              <c:idx val="1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3852-4A31-AB8C-206D2D3DE08A}"/>
                </c:ext>
              </c:extLst>
            </c:dLbl>
            <c:dLbl>
              <c:idx val="1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3852-4A31-AB8C-206D2D3DE08A}"/>
                </c:ext>
              </c:extLst>
            </c:dLbl>
            <c:dLbl>
              <c:idx val="1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3852-4A31-AB8C-206D2D3DE08A}"/>
                </c:ext>
              </c:extLst>
            </c:dLbl>
            <c:dLbl>
              <c:idx val="1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3852-4A31-AB8C-206D2D3DE08A}"/>
                </c:ext>
              </c:extLst>
            </c:dLbl>
            <c:dLbl>
              <c:idx val="17"/>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3852-4A31-AB8C-206D2D3DE08A}"/>
                </c:ext>
              </c:extLst>
            </c:dLbl>
            <c:dLbl>
              <c:idx val="18"/>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3852-4A31-AB8C-206D2D3DE08A}"/>
                </c:ext>
              </c:extLst>
            </c:dLbl>
            <c:dLbl>
              <c:idx val="19"/>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3852-4A31-AB8C-206D2D3DE08A}"/>
                </c:ext>
              </c:extLst>
            </c:dLbl>
            <c:dLbl>
              <c:idx val="2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4-3852-4A31-AB8C-206D2D3DE08A}"/>
                </c:ext>
              </c:extLst>
            </c:dLbl>
            <c:dLbl>
              <c:idx val="2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3852-4A31-AB8C-206D2D3DE08A}"/>
                </c:ext>
              </c:extLst>
            </c:dLbl>
            <c:dLbl>
              <c:idx val="2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6-3852-4A31-AB8C-206D2D3DE08A}"/>
                </c:ext>
              </c:extLst>
            </c:dLbl>
            <c:dLbl>
              <c:idx val="2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7-3852-4A31-AB8C-206D2D3DE08A}"/>
                </c:ext>
              </c:extLst>
            </c:dLbl>
            <c:dLbl>
              <c:idx val="2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8-3852-4A31-AB8C-206D2D3DE08A}"/>
                </c:ext>
              </c:extLst>
            </c:dLbl>
            <c:dLbl>
              <c:idx val="25"/>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9-3852-4A31-AB8C-206D2D3DE08A}"/>
                </c:ext>
              </c:extLst>
            </c:dLbl>
            <c:dLbl>
              <c:idx val="26"/>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A-3852-4A31-AB8C-206D2D3DE08A}"/>
                </c:ext>
              </c:extLst>
            </c:dLbl>
            <c:dLbl>
              <c:idx val="27"/>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B-3852-4A31-AB8C-206D2D3DE08A}"/>
                </c:ext>
              </c:extLst>
            </c:dLbl>
            <c:dLbl>
              <c:idx val="28"/>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C-3852-4A31-AB8C-206D2D3DE08A}"/>
                </c:ext>
              </c:extLst>
            </c:dLbl>
            <c:dLbl>
              <c:idx val="29"/>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D-3852-4A31-AB8C-206D2D3DE08A}"/>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Hoja1!$A$2:$A$31</c:f>
              <c:strCache>
                <c:ptCount val="30"/>
                <c:pt idx="0">
                  <c:v>Que hagan bien su trabajo/ saquen al país adelante </c:v>
                </c:pt>
                <c:pt idx="1">
                  <c:v>Poder/ Un cargo en el poder</c:v>
                </c:pt>
                <c:pt idx="2">
                  <c:v>Actores políticos (gobernadores, candidatos)</c:v>
                </c:pt>
                <c:pt idx="3">
                  <c:v>Gobierno</c:v>
                </c:pt>
                <c:pt idx="4">
                  <c:v>Partidos políticos</c:v>
                </c:pt>
                <c:pt idx="5">
                  <c:v>Instituciones/ Organizaciones</c:v>
                </c:pt>
                <c:pt idx="6">
                  <c:v>Política</c:v>
                </c:pt>
                <c:pt idx="7">
                  <c:v>Corrupción</c:v>
                </c:pt>
                <c:pt idx="8">
                  <c:v>Rateros</c:v>
                </c:pt>
                <c:pt idx="9">
                  <c:v>Repudio/Rechazo </c:v>
                </c:pt>
                <c:pt idx="10">
                  <c:v>Deshonestidad </c:v>
                </c:pt>
                <c:pt idx="11">
                  <c:v>Mentiras/Engaños </c:v>
                </c:pt>
                <c:pt idx="12">
                  <c:v>Falta de credibilidad</c:v>
                </c:pt>
                <c:pt idx="13">
                  <c:v>Fraude</c:v>
                </c:pt>
                <c:pt idx="14">
                  <c:v>Problemas</c:v>
                </c:pt>
                <c:pt idx="15">
                  <c:v>Elecciones</c:v>
                </c:pt>
                <c:pt idx="16">
                  <c:v>Basura</c:v>
                </c:pt>
                <c:pt idx="17">
                  <c:v>Trabajan mal</c:v>
                </c:pt>
                <c:pt idx="18">
                  <c:v>Decepción/ desagrado</c:v>
                </c:pt>
                <c:pt idx="19">
                  <c:v>Dinero (gastos Innecesarios)</c:v>
                </c:pt>
                <c:pt idx="20">
                  <c:v>Campañas</c:v>
                </c:pt>
                <c:pt idx="21">
                  <c:v>Votos</c:v>
                </c:pt>
                <c:pt idx="22">
                  <c:v>Más de lo mismo/ todos son iguales</c:v>
                </c:pt>
                <c:pt idx="23">
                  <c:v>Desconfianza</c:v>
                </c:pt>
                <c:pt idx="24">
                  <c:v>PRI</c:v>
                </c:pt>
                <c:pt idx="25">
                  <c:v>PAN</c:v>
                </c:pt>
                <c:pt idx="26">
                  <c:v>Otro</c:v>
                </c:pt>
                <c:pt idx="27">
                  <c:v>Nada/ Ninguna</c:v>
                </c:pt>
                <c:pt idx="28">
                  <c:v>No sabe</c:v>
                </c:pt>
                <c:pt idx="29">
                  <c:v>No contestó</c:v>
                </c:pt>
              </c:strCache>
            </c:strRef>
          </c:cat>
          <c:val>
            <c:numRef>
              <c:f>Hoja1!$B$2:$B$31</c:f>
              <c:numCache>
                <c:formatCode>0.0%</c:formatCode>
                <c:ptCount val="30"/>
                <c:pt idx="0">
                  <c:v>1.9E-2</c:v>
                </c:pt>
                <c:pt idx="1">
                  <c:v>3.5000000000000003E-2</c:v>
                </c:pt>
                <c:pt idx="2">
                  <c:v>2.5000000000000001E-2</c:v>
                </c:pt>
                <c:pt idx="3">
                  <c:v>2.1999999999999999E-2</c:v>
                </c:pt>
                <c:pt idx="4">
                  <c:v>2.1999999999999999E-2</c:v>
                </c:pt>
                <c:pt idx="5">
                  <c:v>1.7999999999999999E-2</c:v>
                </c:pt>
                <c:pt idx="6">
                  <c:v>7.0000000000000001E-3</c:v>
                </c:pt>
                <c:pt idx="7">
                  <c:v>0.254</c:v>
                </c:pt>
                <c:pt idx="8">
                  <c:v>7.8E-2</c:v>
                </c:pt>
                <c:pt idx="9">
                  <c:v>6.0999999999999999E-2</c:v>
                </c:pt>
                <c:pt idx="10">
                  <c:v>4.8000000000000001E-2</c:v>
                </c:pt>
                <c:pt idx="11">
                  <c:v>3.7999999999999999E-2</c:v>
                </c:pt>
                <c:pt idx="12">
                  <c:v>2.7E-2</c:v>
                </c:pt>
                <c:pt idx="13">
                  <c:v>2.5000000000000001E-2</c:v>
                </c:pt>
                <c:pt idx="14">
                  <c:v>2.3E-2</c:v>
                </c:pt>
                <c:pt idx="15">
                  <c:v>0.02</c:v>
                </c:pt>
                <c:pt idx="16">
                  <c:v>0.02</c:v>
                </c:pt>
                <c:pt idx="17">
                  <c:v>1.9E-2</c:v>
                </c:pt>
                <c:pt idx="18">
                  <c:v>1.9E-2</c:v>
                </c:pt>
                <c:pt idx="19">
                  <c:v>1.9E-2</c:v>
                </c:pt>
                <c:pt idx="20">
                  <c:v>1.7999999999999999E-2</c:v>
                </c:pt>
                <c:pt idx="21">
                  <c:v>1.7000000000000001E-2</c:v>
                </c:pt>
                <c:pt idx="22">
                  <c:v>1.4999999999999999E-2</c:v>
                </c:pt>
                <c:pt idx="23">
                  <c:v>1.4E-2</c:v>
                </c:pt>
                <c:pt idx="24">
                  <c:v>8.9999999999999993E-3</c:v>
                </c:pt>
                <c:pt idx="25">
                  <c:v>5.0000000000000001E-3</c:v>
                </c:pt>
                <c:pt idx="26">
                  <c:v>2.8000000000000001E-2</c:v>
                </c:pt>
                <c:pt idx="27">
                  <c:v>1.7999999999999999E-2</c:v>
                </c:pt>
                <c:pt idx="28">
                  <c:v>4.8000000000000001E-2</c:v>
                </c:pt>
                <c:pt idx="29">
                  <c:v>2.8999999999999599E-2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76369176"/>
        <c:axId val="-2076365800"/>
      </c:barChart>
      <c:catAx>
        <c:axId val="-2076369176"/>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76365800"/>
        <c:crosses val="autoZero"/>
        <c:auto val="1"/>
        <c:lblAlgn val="ctr"/>
        <c:lblOffset val="100"/>
        <c:noMultiLvlLbl val="0"/>
      </c:catAx>
      <c:valAx>
        <c:axId val="-2076365800"/>
        <c:scaling>
          <c:orientation val="minMax"/>
          <c:max val="0.5"/>
          <c:min val="0"/>
        </c:scaling>
        <c:delete val="1"/>
        <c:axPos val="t"/>
        <c:numFmt formatCode="0.0%" sourceLinked="1"/>
        <c:majorTickMark val="out"/>
        <c:minorTickMark val="none"/>
        <c:tickLblPos val="none"/>
        <c:crossAx val="-2076369176"/>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90185476601"/>
          <c:y val="1.134500315346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0-4C9F-4FAE-B83A-AF91FBA51EF3}"/>
              </c:ext>
            </c:extLst>
          </c:dPt>
          <c:dPt>
            <c:idx val="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1-4C9F-4FAE-B83A-AF91FBA51EF3}"/>
              </c:ext>
            </c:extLst>
          </c:dPt>
          <c:dPt>
            <c:idx val="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2-4C9F-4FAE-B83A-AF91FBA51EF3}"/>
              </c:ext>
            </c:extLst>
          </c:dPt>
          <c:dPt>
            <c:idx val="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4C9F-4FAE-B83A-AF91FBA51EF3}"/>
              </c:ext>
            </c:extLst>
          </c:dPt>
          <c:dPt>
            <c:idx val="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4C9F-4FAE-B83A-AF91FBA51EF3}"/>
              </c:ext>
            </c:extLst>
          </c:dPt>
          <c:dPt>
            <c:idx val="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FD99-450E-98F8-D37BEA36E08B}"/>
              </c:ext>
            </c:extLst>
          </c:dPt>
          <c:dPt>
            <c:idx val="6"/>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FD99-450E-98F8-D37BEA36E08B}"/>
              </c:ext>
            </c:extLst>
          </c:dPt>
          <c:dPt>
            <c:idx val="7"/>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FD99-450E-98F8-D37BEA36E08B}"/>
              </c:ext>
            </c:extLst>
          </c:dPt>
          <c:dPt>
            <c:idx val="8"/>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FD99-450E-98F8-D37BEA36E08B}"/>
              </c:ext>
            </c:extLst>
          </c:dPt>
          <c:dPt>
            <c:idx val="9"/>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FD99-450E-98F8-D37BEA36E08B}"/>
              </c:ext>
            </c:extLst>
          </c:dPt>
          <c:dPt>
            <c:idx val="1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FD99-450E-98F8-D37BEA36E08B}"/>
              </c:ext>
            </c:extLst>
          </c:dPt>
          <c:dPt>
            <c:idx val="1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FD99-450E-98F8-D37BEA36E08B}"/>
              </c:ext>
            </c:extLst>
          </c:dPt>
          <c:dPt>
            <c:idx val="1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FD99-450E-98F8-D37BEA36E08B}"/>
              </c:ext>
            </c:extLst>
          </c:dPt>
          <c:dPt>
            <c:idx val="1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FD99-450E-98F8-D37BEA36E08B}"/>
              </c:ext>
            </c:extLst>
          </c:dPt>
          <c:dPt>
            <c:idx val="1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FD99-450E-98F8-D37BEA36E08B}"/>
              </c:ext>
            </c:extLst>
          </c:dPt>
          <c:dPt>
            <c:idx val="18"/>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FD99-450E-98F8-D37BEA36E08B}"/>
              </c:ext>
            </c:extLst>
          </c:dPt>
          <c:dPt>
            <c:idx val="19"/>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FD99-450E-98F8-D37BEA36E08B}"/>
              </c:ext>
            </c:extLst>
          </c:dPt>
          <c:dPt>
            <c:idx val="20"/>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4-FD99-450E-98F8-D37BEA36E08B}"/>
              </c:ext>
            </c:extLst>
          </c:dPt>
          <c:dPt>
            <c:idx val="21"/>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FD99-450E-98F8-D37BEA36E08B}"/>
              </c:ext>
            </c:extLst>
          </c:dPt>
          <c:dPt>
            <c:idx val="22"/>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6-FD99-450E-98F8-D37BEA36E08B}"/>
              </c:ext>
            </c:extLst>
          </c:dPt>
          <c:dPt>
            <c:idx val="2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7-FD99-450E-98F8-D37BEA36E08B}"/>
              </c:ext>
            </c:extLst>
          </c:dPt>
          <c:dPt>
            <c:idx val="24"/>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8-FD99-450E-98F8-D37BEA36E08B}"/>
              </c:ext>
            </c:extLst>
          </c:dPt>
          <c:dPt>
            <c:idx val="25"/>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9-FD99-450E-98F8-D37BEA36E08B}"/>
              </c:ext>
            </c:extLst>
          </c:dPt>
          <c:dPt>
            <c:idx val="26"/>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A-FD99-450E-98F8-D37BEA36E08B}"/>
              </c:ext>
            </c:extLst>
          </c:dPt>
          <c:dPt>
            <c:idx val="27"/>
            <c:invertIfNegative val="0"/>
            <c:bubble3D val="0"/>
            <c:spPr>
              <a:solidFill>
                <a:srgbClr val="8064A2"/>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B-FD99-450E-98F8-D37BEA36E08B}"/>
              </c:ext>
            </c:extLst>
          </c:dPt>
          <c:dPt>
            <c:idx val="28"/>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C-FD99-450E-98F8-D37BEA36E08B}"/>
              </c:ext>
            </c:extLst>
          </c:dPt>
          <c:dPt>
            <c:idx val="29"/>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D-FD99-450E-98F8-D37BEA36E08B}"/>
              </c:ext>
            </c:extLst>
          </c:dPt>
          <c:dPt>
            <c:idx val="30"/>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E-FD99-450E-98F8-D37BEA36E08B}"/>
              </c:ext>
            </c:extLst>
          </c:dPt>
          <c:dLbls>
            <c:dLbl>
              <c:idx val="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0-4C9F-4FAE-B83A-AF91FBA51EF3}"/>
                </c:ext>
              </c:extLst>
            </c:dLbl>
            <c:dLbl>
              <c:idx val="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1-4C9F-4FAE-B83A-AF91FBA51EF3}"/>
                </c:ext>
              </c:extLst>
            </c:dLbl>
            <c:dLbl>
              <c:idx val="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2-4C9F-4FAE-B83A-AF91FBA51EF3}"/>
                </c:ext>
              </c:extLst>
            </c:dLbl>
            <c:dLbl>
              <c:idx val="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4C9F-4FAE-B83A-AF91FBA51EF3}"/>
                </c:ext>
              </c:extLst>
            </c:dLbl>
            <c:dLbl>
              <c:idx val="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4C9F-4FAE-B83A-AF91FBA51EF3}"/>
                </c:ext>
              </c:extLst>
            </c:dLbl>
            <c:dLbl>
              <c:idx val="5"/>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FD99-450E-98F8-D37BEA36E08B}"/>
                </c:ext>
              </c:extLst>
            </c:dLbl>
            <c:dLbl>
              <c:idx val="6"/>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FD99-450E-98F8-D37BEA36E08B}"/>
                </c:ext>
              </c:extLst>
            </c:dLbl>
            <c:dLbl>
              <c:idx val="7"/>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FD99-450E-98F8-D37BEA36E08B}"/>
                </c:ext>
              </c:extLst>
            </c:dLbl>
            <c:dLbl>
              <c:idx val="8"/>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FD99-450E-98F8-D37BEA36E08B}"/>
                </c:ext>
              </c:extLst>
            </c:dLbl>
            <c:dLbl>
              <c:idx val="9"/>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FD99-450E-98F8-D37BEA36E08B}"/>
                </c:ext>
              </c:extLst>
            </c:dLbl>
            <c:dLbl>
              <c:idx val="1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FD99-450E-98F8-D37BEA36E08B}"/>
                </c:ext>
              </c:extLst>
            </c:dLbl>
            <c:dLbl>
              <c:idx val="1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FD99-450E-98F8-D37BEA36E08B}"/>
                </c:ext>
              </c:extLst>
            </c:dLbl>
            <c:dLbl>
              <c:idx val="1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FD99-450E-98F8-D37BEA36E08B}"/>
                </c:ext>
              </c:extLst>
            </c:dLbl>
            <c:dLbl>
              <c:idx val="1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FD99-450E-98F8-D37BEA36E08B}"/>
                </c:ext>
              </c:extLst>
            </c:dLbl>
            <c:dLbl>
              <c:idx val="17"/>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FD99-450E-98F8-D37BEA36E08B}"/>
                </c:ext>
              </c:extLst>
            </c:dLbl>
            <c:dLbl>
              <c:idx val="18"/>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FD99-450E-98F8-D37BEA36E08B}"/>
                </c:ext>
              </c:extLst>
            </c:dLbl>
            <c:dLbl>
              <c:idx val="19"/>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FD99-450E-98F8-D37BEA36E08B}"/>
                </c:ext>
              </c:extLst>
            </c:dLbl>
            <c:dLbl>
              <c:idx val="20"/>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4-FD99-450E-98F8-D37BEA36E08B}"/>
                </c:ext>
              </c:extLst>
            </c:dLbl>
            <c:dLbl>
              <c:idx val="21"/>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FD99-450E-98F8-D37BEA36E08B}"/>
                </c:ext>
              </c:extLst>
            </c:dLbl>
            <c:dLbl>
              <c:idx val="22"/>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6-FD99-450E-98F8-D37BEA36E08B}"/>
                </c:ext>
              </c:extLst>
            </c:dLbl>
            <c:dLbl>
              <c:idx val="23"/>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7-FD99-450E-98F8-D37BEA36E08B}"/>
                </c:ext>
              </c:extLst>
            </c:dLbl>
            <c:dLbl>
              <c:idx val="24"/>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8-FD99-450E-98F8-D37BEA36E08B}"/>
                </c:ext>
              </c:extLst>
            </c:dLbl>
            <c:dLbl>
              <c:idx val="25"/>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9-FD99-450E-98F8-D37BEA36E08B}"/>
                </c:ext>
              </c:extLst>
            </c:dLbl>
            <c:dLbl>
              <c:idx val="26"/>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A-FD99-450E-98F8-D37BEA36E08B}"/>
                </c:ext>
              </c:extLst>
            </c:dLbl>
            <c:dLbl>
              <c:idx val="27"/>
              <c:spPr>
                <a:noFill/>
                <a:ln>
                  <a:noFill/>
                </a:ln>
                <a:effectLst/>
              </c:spPr>
              <c:txPr>
                <a:bodyPr/>
                <a:lstStyle/>
                <a:p>
                  <a:pPr>
                    <a:defRPr lang="en-US" sz="1200" b="1">
                      <a:solidFill>
                        <a:schemeClr val="accent4"/>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B-FD99-450E-98F8-D37BEA36E08B}"/>
                </c:ext>
              </c:extLst>
            </c:dLbl>
            <c:dLbl>
              <c:idx val="28"/>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C-FD99-450E-98F8-D37BEA36E08B}"/>
                </c:ext>
              </c:extLst>
            </c:dLbl>
            <c:dLbl>
              <c:idx val="29"/>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D-FD99-450E-98F8-D37BEA36E08B}"/>
                </c:ext>
              </c:extLst>
            </c:dLbl>
            <c:dLbl>
              <c:idx val="30"/>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E-FD99-450E-98F8-D37BEA36E08B}"/>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Hoja1!$A$2:$A$32</c:f>
              <c:strCache>
                <c:ptCount val="31"/>
                <c:pt idx="0">
                  <c:v>Corrupción/Fraude</c:v>
                </c:pt>
                <c:pt idx="1">
                  <c:v>Desconfianza/Poca credibilidad</c:v>
                </c:pt>
                <c:pt idx="2">
                  <c:v>Fracaso</c:v>
                </c:pt>
                <c:pt idx="3">
                  <c:v>Mentira/Deshonesto</c:v>
                </c:pt>
                <c:pt idx="4">
                  <c:v>Todos son iguales</c:v>
                </c:pt>
                <c:pt idx="5">
                  <c:v>Decadencia</c:v>
                </c:pt>
                <c:pt idx="6">
                  <c:v>Malo</c:v>
                </c:pt>
                <c:pt idx="7">
                  <c:v>Oportunista/Vividor</c:v>
                </c:pt>
                <c:pt idx="8">
                  <c:v>Conflicto/Problemas</c:v>
                </c:pt>
                <c:pt idx="9">
                  <c:v>Hipocresía/Falsedad</c:v>
                </c:pt>
                <c:pt idx="10">
                  <c:v>No me gusta</c:v>
                </c:pt>
                <c:pt idx="11">
                  <c:v>Expriismo</c:v>
                </c:pt>
                <c:pt idx="12">
                  <c:v>División/Desintegración</c:v>
                </c:pt>
                <c:pt idx="13">
                  <c:v>Traición</c:v>
                </c:pt>
                <c:pt idx="14">
                  <c:v>No trabaja</c:v>
                </c:pt>
                <c:pt idx="15">
                  <c:v>Populismo</c:v>
                </c:pt>
                <c:pt idx="16">
                  <c:v>Partido político</c:v>
                </c:pt>
                <c:pt idx="17">
                  <c:v>Izquierda</c:v>
                </c:pt>
                <c:pt idx="18">
                  <c:v>Lucha por el poder</c:v>
                </c:pt>
                <c:pt idx="19">
                  <c:v>Antiguo</c:v>
                </c:pt>
                <c:pt idx="20">
                  <c:v>Trabajo</c:v>
                </c:pt>
                <c:pt idx="21">
                  <c:v>Andrés Manuel López Obrador</c:v>
                </c:pt>
                <c:pt idx="22">
                  <c:v>Cuauhtémoc Cárdenas</c:v>
                </c:pt>
                <c:pt idx="23">
                  <c:v>Política</c:v>
                </c:pt>
                <c:pt idx="24">
                  <c:v>Buena opción</c:v>
                </c:pt>
                <c:pt idx="25">
                  <c:v>Cambio</c:v>
                </c:pt>
                <c:pt idx="26">
                  <c:v>Confianza</c:v>
                </c:pt>
                <c:pt idx="27">
                  <c:v>Otro</c:v>
                </c:pt>
                <c:pt idx="28">
                  <c:v>Nada</c:v>
                </c:pt>
                <c:pt idx="29">
                  <c:v>No sabe</c:v>
                </c:pt>
                <c:pt idx="30">
                  <c:v>No contestó</c:v>
                </c:pt>
              </c:strCache>
            </c:strRef>
          </c:cat>
          <c:val>
            <c:numRef>
              <c:f>Hoja1!$B$2:$B$32</c:f>
              <c:numCache>
                <c:formatCode>0.0%</c:formatCode>
                <c:ptCount val="31"/>
                <c:pt idx="0">
                  <c:v>7.8E-2</c:v>
                </c:pt>
                <c:pt idx="1">
                  <c:v>7.0000000000000007E-2</c:v>
                </c:pt>
                <c:pt idx="2">
                  <c:v>6.5000000000000002E-2</c:v>
                </c:pt>
                <c:pt idx="3">
                  <c:v>5.3999999999999999E-2</c:v>
                </c:pt>
                <c:pt idx="4">
                  <c:v>5.3999999999999999E-2</c:v>
                </c:pt>
                <c:pt idx="5">
                  <c:v>4.1000000000000002E-2</c:v>
                </c:pt>
                <c:pt idx="6">
                  <c:v>2.8000000000000001E-2</c:v>
                </c:pt>
                <c:pt idx="7">
                  <c:v>2.5999999999999999E-2</c:v>
                </c:pt>
                <c:pt idx="8">
                  <c:v>2.4E-2</c:v>
                </c:pt>
                <c:pt idx="9">
                  <c:v>1.7999999999999999E-2</c:v>
                </c:pt>
                <c:pt idx="10">
                  <c:v>1.7000000000000001E-2</c:v>
                </c:pt>
                <c:pt idx="11">
                  <c:v>1.4E-2</c:v>
                </c:pt>
                <c:pt idx="12">
                  <c:v>1.2999999999999999E-2</c:v>
                </c:pt>
                <c:pt idx="13">
                  <c:v>1.0999999999999999E-2</c:v>
                </c:pt>
                <c:pt idx="14">
                  <c:v>1.0999999999999999E-2</c:v>
                </c:pt>
                <c:pt idx="15">
                  <c:v>7.0000000000000001E-3</c:v>
                </c:pt>
                <c:pt idx="16">
                  <c:v>7.4999999999999997E-2</c:v>
                </c:pt>
                <c:pt idx="17">
                  <c:v>4.7E-2</c:v>
                </c:pt>
                <c:pt idx="18">
                  <c:v>2.5000000000000001E-2</c:v>
                </c:pt>
                <c:pt idx="19">
                  <c:v>1.4E-2</c:v>
                </c:pt>
                <c:pt idx="20">
                  <c:v>1.2999999999999999E-2</c:v>
                </c:pt>
                <c:pt idx="21">
                  <c:v>1.2E-2</c:v>
                </c:pt>
                <c:pt idx="22">
                  <c:v>8.0000000000000002E-3</c:v>
                </c:pt>
                <c:pt idx="23">
                  <c:v>6.0000000000000001E-3</c:v>
                </c:pt>
                <c:pt idx="24">
                  <c:v>3.3000000000000002E-2</c:v>
                </c:pt>
                <c:pt idx="25">
                  <c:v>1.4E-2</c:v>
                </c:pt>
                <c:pt idx="26">
                  <c:v>1.0999999999999999E-2</c:v>
                </c:pt>
                <c:pt idx="27">
                  <c:v>3.9E-2</c:v>
                </c:pt>
                <c:pt idx="28">
                  <c:v>5.6000000000000001E-2</c:v>
                </c:pt>
                <c:pt idx="29">
                  <c:v>7.0000000000000007E-2</c:v>
                </c:pt>
                <c:pt idx="30">
                  <c:v>4.5999999999999597E-2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73785192"/>
        <c:axId val="-2073789272"/>
      </c:barChart>
      <c:catAx>
        <c:axId val="-2073785192"/>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73789272"/>
        <c:crosses val="autoZero"/>
        <c:auto val="1"/>
        <c:lblAlgn val="ctr"/>
        <c:lblOffset val="100"/>
        <c:noMultiLvlLbl val="0"/>
      </c:catAx>
      <c:valAx>
        <c:axId val="-2073789272"/>
        <c:scaling>
          <c:orientation val="minMax"/>
          <c:max val="0.2"/>
          <c:min val="0"/>
        </c:scaling>
        <c:delete val="1"/>
        <c:axPos val="t"/>
        <c:numFmt formatCode="0.0%" sourceLinked="1"/>
        <c:majorTickMark val="out"/>
        <c:minorTickMark val="none"/>
        <c:tickLblPos val="nextTo"/>
        <c:crossAx val="-2073785192"/>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userShapes r:id="rId3"/>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49514541846800703"/>
          <c:h val="0.98174414653856801"/>
        </c:manualLayout>
      </c:layout>
      <c:barChart>
        <c:barDir val="bar"/>
        <c:grouping val="clustered"/>
        <c:varyColors val="0"/>
        <c:ser>
          <c:idx val="0"/>
          <c:order val="0"/>
          <c:tx>
            <c:strRef>
              <c:f>Hoja1!$B$1</c:f>
              <c:strCache>
                <c:ptCount val="1"/>
                <c:pt idx="0">
                  <c:v>Columna1</c:v>
                </c:pt>
              </c:strCache>
            </c:strRef>
          </c:tx>
          <c:spPr>
            <a:solidFill>
              <a:srgbClr val="72244B"/>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13"/>
            <c:invertIfNegative val="0"/>
            <c:bubble3D val="0"/>
            <c:extLst>
              <c:ext xmlns:c16="http://schemas.microsoft.com/office/drawing/2014/chart" uri="{C3380CC4-5D6E-409C-BE32-E72D297353CC}">
                <c16:uniqueId val="{00000005-4C9F-4FAE-B83A-AF91FBA51EF3}"/>
              </c:ext>
            </c:extLst>
          </c:dPt>
          <c:dPt>
            <c:idx val="14"/>
            <c:invertIfNegative val="0"/>
            <c:bubble3D val="0"/>
            <c:extLst>
              <c:ext xmlns:c16="http://schemas.microsoft.com/office/drawing/2014/chart" uri="{C3380CC4-5D6E-409C-BE32-E72D297353CC}">
                <c16:uniqueId val="{00000006-4C9F-4FAE-B83A-AF91FBA51EF3}"/>
              </c:ext>
            </c:extLst>
          </c:dPt>
          <c:dPt>
            <c:idx val="15"/>
            <c:invertIfNegative val="0"/>
            <c:bubble3D val="0"/>
            <c:extLst>
              <c:ext xmlns:c16="http://schemas.microsoft.com/office/drawing/2014/chart" uri="{C3380CC4-5D6E-409C-BE32-E72D297353CC}">
                <c16:uniqueId val="{00000007-4C9F-4FAE-B83A-AF91FBA51EF3}"/>
              </c:ext>
            </c:extLst>
          </c:dPt>
          <c:dPt>
            <c:idx val="1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5A07-4FF4-B7D7-871A687008CF}"/>
              </c:ext>
            </c:extLst>
          </c:dPt>
          <c:dPt>
            <c:idx val="18"/>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5A07-4FF4-B7D7-871A687008CF}"/>
              </c:ext>
            </c:extLst>
          </c:dPt>
          <c:dPt>
            <c:idx val="19"/>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5A07-4FF4-B7D7-871A687008CF}"/>
              </c:ext>
            </c:extLst>
          </c:dPt>
          <c:dPt>
            <c:idx val="20"/>
            <c:invertIfNegative val="0"/>
            <c:bubble3D val="0"/>
            <c:spPr>
              <a:solidFill>
                <a:srgbClr val="175D91"/>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5A07-4FF4-B7D7-871A687008CF}"/>
              </c:ext>
            </c:extLst>
          </c:dPt>
          <c:dPt>
            <c:idx val="21"/>
            <c:invertIfNegative val="0"/>
            <c:bubble3D val="0"/>
            <c:spPr>
              <a:solidFill>
                <a:srgbClr val="175D91"/>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5A07-4FF4-B7D7-871A687008CF}"/>
              </c:ext>
            </c:extLst>
          </c:dPt>
          <c:dPt>
            <c:idx val="22"/>
            <c:invertIfNegative val="0"/>
            <c:bubble3D val="0"/>
            <c:spPr>
              <a:solidFill>
                <a:srgbClr val="175D91"/>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5A07-4FF4-B7D7-871A687008CF}"/>
              </c:ext>
            </c:extLst>
          </c:dPt>
          <c:dPt>
            <c:idx val="23"/>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5A07-4FF4-B7D7-871A687008CF}"/>
              </c:ext>
            </c:extLst>
          </c:dPt>
          <c:dPt>
            <c:idx val="24"/>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5A07-4FF4-B7D7-871A687008CF}"/>
              </c:ext>
            </c:extLst>
          </c:dPt>
          <c:dPt>
            <c:idx val="25"/>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5A07-4FF4-B7D7-871A687008CF}"/>
              </c:ext>
            </c:extLst>
          </c:dPt>
          <c:dPt>
            <c:idx val="26"/>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5A07-4FF4-B7D7-871A687008CF}"/>
              </c:ext>
            </c:extLst>
          </c:dPt>
          <c:dLbls>
            <c:dLbl>
              <c:idx val="15"/>
              <c:spPr>
                <a:noFill/>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7"/>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5A07-4FF4-B7D7-871A687008CF}"/>
                </c:ext>
              </c:extLst>
            </c:dLbl>
            <c:dLbl>
              <c:idx val="18"/>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5A07-4FF4-B7D7-871A687008CF}"/>
                </c:ext>
              </c:extLst>
            </c:dLbl>
            <c:dLbl>
              <c:idx val="19"/>
              <c:spPr>
                <a:noFill/>
                <a:ln>
                  <a:noFill/>
                </a:ln>
                <a:effectLst/>
              </c:spPr>
              <c:txPr>
                <a:bodyPr/>
                <a:lstStyle/>
                <a:p>
                  <a:pPr>
                    <a:defRPr lang="en-US" sz="105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5A07-4FF4-B7D7-871A687008CF}"/>
                </c:ext>
              </c:extLst>
            </c:dLbl>
            <c:dLbl>
              <c:idx val="20"/>
              <c:spPr>
                <a:noFill/>
                <a:ln>
                  <a:noFill/>
                </a:ln>
                <a:effectLst/>
              </c:spPr>
              <c:txPr>
                <a:bodyPr/>
                <a:lstStyle/>
                <a:p>
                  <a:pPr>
                    <a:defRPr lang="en-US" sz="105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5A07-4FF4-B7D7-871A687008CF}"/>
                </c:ext>
              </c:extLst>
            </c:dLbl>
            <c:dLbl>
              <c:idx val="21"/>
              <c:spPr>
                <a:noFill/>
                <a:ln>
                  <a:noFill/>
                </a:ln>
                <a:effectLst/>
              </c:spPr>
              <c:txPr>
                <a:bodyPr/>
                <a:lstStyle/>
                <a:p>
                  <a:pPr>
                    <a:defRPr lang="en-US" sz="105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5A07-4FF4-B7D7-871A687008CF}"/>
                </c:ext>
              </c:extLst>
            </c:dLbl>
            <c:dLbl>
              <c:idx val="22"/>
              <c:spPr>
                <a:noFill/>
                <a:ln>
                  <a:noFill/>
                </a:ln>
                <a:effectLst/>
              </c:spPr>
              <c:txPr>
                <a:bodyPr/>
                <a:lstStyle/>
                <a:p>
                  <a:pPr>
                    <a:defRPr lang="en-US" sz="105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5A07-4FF4-B7D7-871A687008CF}"/>
                </c:ext>
              </c:extLst>
            </c:dLbl>
            <c:dLbl>
              <c:idx val="23"/>
              <c:spPr>
                <a:noFill/>
                <a:ln>
                  <a:noFill/>
                </a:ln>
                <a:effectLst/>
              </c:spPr>
              <c:txPr>
                <a:bodyPr/>
                <a:lstStyle/>
                <a:p>
                  <a:pPr>
                    <a:defRPr lang="en-US" sz="105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5A07-4FF4-B7D7-871A687008CF}"/>
                </c:ext>
              </c:extLst>
            </c:dLbl>
            <c:dLbl>
              <c:idx val="24"/>
              <c:spPr>
                <a:noFill/>
                <a:ln>
                  <a:noFill/>
                </a:ln>
                <a:effectLst/>
              </c:spPr>
              <c:txPr>
                <a:bodyPr/>
                <a:lstStyle/>
                <a:p>
                  <a:pPr>
                    <a:defRPr lang="en-US" sz="105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5A07-4FF4-B7D7-871A687008CF}"/>
                </c:ext>
              </c:extLst>
            </c:dLbl>
            <c:dLbl>
              <c:idx val="25"/>
              <c:spPr>
                <a:noFill/>
                <a:ln>
                  <a:noFill/>
                </a:ln>
                <a:effectLst/>
              </c:spPr>
              <c:txPr>
                <a:bodyPr/>
                <a:lstStyle/>
                <a:p>
                  <a:pPr>
                    <a:defRPr lang="en-US" sz="105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5A07-4FF4-B7D7-871A687008CF}"/>
                </c:ext>
              </c:extLst>
            </c:dLbl>
            <c:dLbl>
              <c:idx val="26"/>
              <c:spPr>
                <a:noFill/>
                <a:ln>
                  <a:noFill/>
                </a:ln>
                <a:effectLst/>
              </c:spPr>
              <c:txPr>
                <a:bodyPr/>
                <a:lstStyle/>
                <a:p>
                  <a:pPr>
                    <a:defRPr lang="en-US" sz="105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5A07-4FF4-B7D7-871A687008CF}"/>
                </c:ext>
              </c:extLst>
            </c:dLbl>
            <c:spPr>
              <a:noFill/>
              <a:ln>
                <a:noFill/>
              </a:ln>
              <a:effectLst/>
            </c:spPr>
            <c:txPr>
              <a:bodyPr/>
              <a:lstStyle/>
              <a:p>
                <a:pPr>
                  <a:defRPr lang="en-US" sz="105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Hoja1!$A$2:$A$28</c:f>
              <c:strCache>
                <c:ptCount val="27"/>
                <c:pt idx="0">
                  <c:v>Corrupción </c:v>
                </c:pt>
                <c:pt idx="1">
                  <c:v>Rateros </c:v>
                </c:pt>
                <c:pt idx="2">
                  <c:v>Mal gobierno </c:v>
                </c:pt>
                <c:pt idx="3">
                  <c:v>Es lo peor de México </c:v>
                </c:pt>
                <c:pt idx="4">
                  <c:v>Desconfianza </c:v>
                </c:pt>
                <c:pt idx="5">
                  <c:v>Mentiras/Deshonestidad </c:v>
                </c:pt>
                <c:pt idx="6">
                  <c:v>Mal partido político </c:v>
                </c:pt>
                <c:pt idx="7">
                  <c:v>Repudio </c:v>
                </c:pt>
                <c:pt idx="8">
                  <c:v>México no avanza/Estamos estancados desde hace años</c:v>
                </c:pt>
                <c:pt idx="9">
                  <c:v>Siempre es lo mismo </c:v>
                </c:pt>
                <c:pt idx="10">
                  <c:v>Ya no debe estar en el poder/Darle oportunidad a otros partidos </c:v>
                </c:pt>
                <c:pt idx="11">
                  <c:v>Inseguridad/Delincuencia </c:v>
                </c:pt>
                <c:pt idx="12">
                  <c:v>No cumplen </c:v>
                </c:pt>
                <c:pt idx="13">
                  <c:v>Problemas/El mal estado del país </c:v>
                </c:pt>
                <c:pt idx="14">
                  <c:v>Fraude </c:v>
                </c:pt>
                <c:pt idx="15">
                  <c:v>Fracaso </c:v>
                </c:pt>
                <c:pt idx="16">
                  <c:v>Frustración/Coraje </c:v>
                </c:pt>
                <c:pt idx="17">
                  <c:v>Siempre ha gobernado </c:v>
                </c:pt>
                <c:pt idx="18">
                  <c:v>Partido político/Política </c:v>
                </c:pt>
                <c:pt idx="19">
                  <c:v>Enrique Peña Nieto/Presidente </c:v>
                </c:pt>
                <c:pt idx="20">
                  <c:v>Ha trabajado/Gobierna bien </c:v>
                </c:pt>
                <c:pt idx="21">
                  <c:v>Confianza </c:v>
                </c:pt>
                <c:pt idx="22">
                  <c:v>Buen partido </c:v>
                </c:pt>
                <c:pt idx="23">
                  <c:v>Otro</c:v>
                </c:pt>
                <c:pt idx="24">
                  <c:v>Nada </c:v>
                </c:pt>
                <c:pt idx="25">
                  <c:v>No sabe</c:v>
                </c:pt>
                <c:pt idx="26">
                  <c:v>No contestó</c:v>
                </c:pt>
              </c:strCache>
            </c:strRef>
          </c:cat>
          <c:val>
            <c:numRef>
              <c:f>Hoja1!$B$2:$B$28</c:f>
              <c:numCache>
                <c:formatCode>0.0%</c:formatCode>
                <c:ptCount val="27"/>
                <c:pt idx="0">
                  <c:v>0.20100000000000001</c:v>
                </c:pt>
                <c:pt idx="1">
                  <c:v>0.13600000000000001</c:v>
                </c:pt>
                <c:pt idx="2">
                  <c:v>5.1999999999999998E-2</c:v>
                </c:pt>
                <c:pt idx="3">
                  <c:v>4.1000000000000002E-2</c:v>
                </c:pt>
                <c:pt idx="4">
                  <c:v>3.4000000000000002E-2</c:v>
                </c:pt>
                <c:pt idx="5">
                  <c:v>3.3000000000000002E-2</c:v>
                </c:pt>
                <c:pt idx="6">
                  <c:v>2.8000000000000001E-2</c:v>
                </c:pt>
                <c:pt idx="7">
                  <c:v>2.7E-2</c:v>
                </c:pt>
                <c:pt idx="8">
                  <c:v>2.4E-2</c:v>
                </c:pt>
                <c:pt idx="9">
                  <c:v>2.4E-2</c:v>
                </c:pt>
                <c:pt idx="10">
                  <c:v>2.1999999999999999E-2</c:v>
                </c:pt>
                <c:pt idx="11">
                  <c:v>0.02</c:v>
                </c:pt>
                <c:pt idx="12">
                  <c:v>1.6E-2</c:v>
                </c:pt>
                <c:pt idx="13">
                  <c:v>1.4999999999999999E-2</c:v>
                </c:pt>
                <c:pt idx="14">
                  <c:v>1.4E-2</c:v>
                </c:pt>
                <c:pt idx="15">
                  <c:v>0.01</c:v>
                </c:pt>
                <c:pt idx="16">
                  <c:v>7.0000000000000001E-3</c:v>
                </c:pt>
                <c:pt idx="17">
                  <c:v>0.06</c:v>
                </c:pt>
                <c:pt idx="18">
                  <c:v>3.4000000000000002E-2</c:v>
                </c:pt>
                <c:pt idx="19">
                  <c:v>1.9E-2</c:v>
                </c:pt>
                <c:pt idx="20">
                  <c:v>4.9000000000000002E-2</c:v>
                </c:pt>
                <c:pt idx="21">
                  <c:v>2.1000000000000001E-2</c:v>
                </c:pt>
                <c:pt idx="22">
                  <c:v>1.7999999999999999E-2</c:v>
                </c:pt>
                <c:pt idx="23">
                  <c:v>3.2000000000000001E-2</c:v>
                </c:pt>
                <c:pt idx="24">
                  <c:v>2.3E-2</c:v>
                </c:pt>
                <c:pt idx="25">
                  <c:v>1.4999999999999999E-2</c:v>
                </c:pt>
                <c:pt idx="26">
                  <c:v>2.49999999999997E-2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70964968"/>
        <c:axId val="-2070961448"/>
      </c:barChart>
      <c:catAx>
        <c:axId val="-2070964968"/>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70961448"/>
        <c:crosses val="autoZero"/>
        <c:auto val="1"/>
        <c:lblAlgn val="ctr"/>
        <c:lblOffset val="100"/>
        <c:noMultiLvlLbl val="0"/>
      </c:catAx>
      <c:valAx>
        <c:axId val="-2070961448"/>
        <c:scaling>
          <c:orientation val="minMax"/>
          <c:max val="0.3"/>
          <c:min val="0"/>
        </c:scaling>
        <c:delete val="1"/>
        <c:axPos val="t"/>
        <c:numFmt formatCode="0.0%" sourceLinked="1"/>
        <c:majorTickMark val="out"/>
        <c:minorTickMark val="none"/>
        <c:tickLblPos val="nextTo"/>
        <c:crossAx val="-207096496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0-4C9F-4FAE-B83A-AF91FBA51EF3}"/>
              </c:ext>
            </c:extLst>
          </c:dPt>
          <c:dPt>
            <c:idx val="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1-4C9F-4FAE-B83A-AF91FBA51EF3}"/>
              </c:ext>
            </c:extLst>
          </c:dPt>
          <c:dPt>
            <c:idx val="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2-4C9F-4FAE-B83A-AF91FBA51EF3}"/>
              </c:ext>
            </c:extLst>
          </c:dPt>
          <c:dPt>
            <c:idx val="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4C9F-4FAE-B83A-AF91FBA51EF3}"/>
              </c:ext>
            </c:extLst>
          </c:dPt>
          <c:dPt>
            <c:idx val="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4C9F-4FAE-B83A-AF91FBA51EF3}"/>
              </c:ext>
            </c:extLst>
          </c:dPt>
          <c:dPt>
            <c:idx val="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155B-4C3F-B7DA-55026B4ED2A1}"/>
              </c:ext>
            </c:extLst>
          </c:dPt>
          <c:dPt>
            <c:idx val="6"/>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155B-4C3F-B7DA-55026B4ED2A1}"/>
              </c:ext>
            </c:extLst>
          </c:dPt>
          <c:dPt>
            <c:idx val="7"/>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155B-4C3F-B7DA-55026B4ED2A1}"/>
              </c:ext>
            </c:extLst>
          </c:dPt>
          <c:dPt>
            <c:idx val="8"/>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155B-4C3F-B7DA-55026B4ED2A1}"/>
              </c:ext>
            </c:extLst>
          </c:dPt>
          <c:dPt>
            <c:idx val="9"/>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155B-4C3F-B7DA-55026B4ED2A1}"/>
              </c:ext>
            </c:extLst>
          </c:dPt>
          <c:dPt>
            <c:idx val="10"/>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155B-4C3F-B7DA-55026B4ED2A1}"/>
              </c:ext>
            </c:extLst>
          </c:dPt>
          <c:dPt>
            <c:idx val="11"/>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155B-4C3F-B7DA-55026B4ED2A1}"/>
              </c:ext>
            </c:extLst>
          </c:dPt>
          <c:dPt>
            <c:idx val="12"/>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155B-4C3F-B7DA-55026B4ED2A1}"/>
              </c:ext>
            </c:extLst>
          </c:dPt>
          <c:dPt>
            <c:idx val="13"/>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4C9F-4FAE-B83A-AF91FBA51EF3}"/>
              </c:ext>
            </c:extLst>
          </c:dPt>
          <c:dPt>
            <c:idx val="14"/>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rgbClr val="8F2D5D"/>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0-155B-4C3F-B7DA-55026B4ED2A1}"/>
              </c:ext>
            </c:extLst>
          </c:dPt>
          <c:dPt>
            <c:idx val="17"/>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1-155B-4C3F-B7DA-55026B4ED2A1}"/>
              </c:ext>
            </c:extLst>
          </c:dPt>
          <c:dPt>
            <c:idx val="18"/>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2-155B-4C3F-B7DA-55026B4ED2A1}"/>
              </c:ext>
            </c:extLst>
          </c:dPt>
          <c:dPt>
            <c:idx val="19"/>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3-155B-4C3F-B7DA-55026B4ED2A1}"/>
              </c:ext>
            </c:extLst>
          </c:dPt>
          <c:dPt>
            <c:idx val="20"/>
            <c:invertIfNegative val="0"/>
            <c:bubble3D val="0"/>
            <c:spPr>
              <a:solidFill>
                <a:srgbClr val="1D75B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4-155B-4C3F-B7DA-55026B4ED2A1}"/>
              </c:ext>
            </c:extLst>
          </c:dPt>
          <c:dPt>
            <c:idx val="21"/>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5-155B-4C3F-B7DA-55026B4ED2A1}"/>
              </c:ext>
            </c:extLst>
          </c:dPt>
          <c:dPt>
            <c:idx val="22"/>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6-155B-4C3F-B7DA-55026B4ED2A1}"/>
              </c:ext>
            </c:extLst>
          </c:dPt>
          <c:dPt>
            <c:idx val="2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7-155B-4C3F-B7DA-55026B4ED2A1}"/>
              </c:ext>
            </c:extLst>
          </c:dPt>
          <c:dPt>
            <c:idx val="24"/>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8-155B-4C3F-B7DA-55026B4ED2A1}"/>
              </c:ext>
            </c:extLst>
          </c:dPt>
          <c:dPt>
            <c:idx val="25"/>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9-155B-4C3F-B7DA-55026B4ED2A1}"/>
              </c:ext>
            </c:extLst>
          </c:dPt>
          <c:dPt>
            <c:idx val="2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A-155B-4C3F-B7DA-55026B4ED2A1}"/>
              </c:ext>
            </c:extLst>
          </c:dPt>
          <c:dPt>
            <c:idx val="2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B-155B-4C3F-B7DA-55026B4ED2A1}"/>
              </c:ext>
            </c:extLst>
          </c:dPt>
          <c:dPt>
            <c:idx val="28"/>
            <c:invertIfNegative val="0"/>
            <c:bubble3D val="0"/>
            <c:spPr>
              <a:solidFill>
                <a:srgbClr val="8064A2"/>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C-155B-4C3F-B7DA-55026B4ED2A1}"/>
              </c:ext>
            </c:extLst>
          </c:dPt>
          <c:dPt>
            <c:idx val="29"/>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D-155B-4C3F-B7DA-55026B4ED2A1}"/>
              </c:ext>
            </c:extLst>
          </c:dPt>
          <c:dPt>
            <c:idx val="30"/>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E-155B-4C3F-B7DA-55026B4ED2A1}"/>
              </c:ext>
            </c:extLst>
          </c:dPt>
          <c:dPt>
            <c:idx val="31"/>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1F-155B-4C3F-B7DA-55026B4ED2A1}"/>
              </c:ext>
            </c:extLst>
          </c:dPt>
          <c:dLbls>
            <c:dLbl>
              <c:idx val="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0-4C9F-4FAE-B83A-AF91FBA51EF3}"/>
                </c:ext>
              </c:extLst>
            </c:dLbl>
            <c:dLbl>
              <c:idx val="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1-4C9F-4FAE-B83A-AF91FBA51EF3}"/>
                </c:ext>
              </c:extLst>
            </c:dLbl>
            <c:dLbl>
              <c:idx val="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2-4C9F-4FAE-B83A-AF91FBA51EF3}"/>
                </c:ext>
              </c:extLst>
            </c:dLbl>
            <c:dLbl>
              <c:idx val="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4C9F-4FAE-B83A-AF91FBA51EF3}"/>
                </c:ext>
              </c:extLst>
            </c:dLbl>
            <c:dLbl>
              <c:idx val="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4C9F-4FAE-B83A-AF91FBA51EF3}"/>
                </c:ext>
              </c:extLst>
            </c:dLbl>
            <c:dLbl>
              <c:idx val="5"/>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155B-4C3F-B7DA-55026B4ED2A1}"/>
                </c:ext>
              </c:extLst>
            </c:dLbl>
            <c:dLbl>
              <c:idx val="6"/>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155B-4C3F-B7DA-55026B4ED2A1}"/>
                </c:ext>
              </c:extLst>
            </c:dLbl>
            <c:dLbl>
              <c:idx val="7"/>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155B-4C3F-B7DA-55026B4ED2A1}"/>
                </c:ext>
              </c:extLst>
            </c:dLbl>
            <c:dLbl>
              <c:idx val="8"/>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155B-4C3F-B7DA-55026B4ED2A1}"/>
                </c:ext>
              </c:extLst>
            </c:dLbl>
            <c:dLbl>
              <c:idx val="9"/>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155B-4C3F-B7DA-55026B4ED2A1}"/>
                </c:ext>
              </c:extLst>
            </c:dLbl>
            <c:dLbl>
              <c:idx val="10"/>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155B-4C3F-B7DA-55026B4ED2A1}"/>
                </c:ext>
              </c:extLst>
            </c:dLbl>
            <c:dLbl>
              <c:idx val="11"/>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155B-4C3F-B7DA-55026B4ED2A1}"/>
                </c:ext>
              </c:extLst>
            </c:dLbl>
            <c:dLbl>
              <c:idx val="12"/>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155B-4C3F-B7DA-55026B4ED2A1}"/>
                </c:ext>
              </c:extLst>
            </c:dLbl>
            <c:dLbl>
              <c:idx val="13"/>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4C9F-4FAE-B83A-AF91FBA51EF3}"/>
                </c:ext>
              </c:extLst>
            </c:dLbl>
            <c:dLbl>
              <c:idx val="14"/>
              <c:spPr>
                <a:noFill/>
                <a:ln>
                  <a:noFill/>
                </a:ln>
                <a:effectLst/>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0-155B-4C3F-B7DA-55026B4ED2A1}"/>
                </c:ext>
              </c:extLst>
            </c:dLbl>
            <c:dLbl>
              <c:idx val="17"/>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1-155B-4C3F-B7DA-55026B4ED2A1}"/>
                </c:ext>
              </c:extLst>
            </c:dLbl>
            <c:dLbl>
              <c:idx val="18"/>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2-155B-4C3F-B7DA-55026B4ED2A1}"/>
                </c:ext>
              </c:extLst>
            </c:dLbl>
            <c:dLbl>
              <c:idx val="19"/>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3-155B-4C3F-B7DA-55026B4ED2A1}"/>
                </c:ext>
              </c:extLst>
            </c:dLbl>
            <c:dLbl>
              <c:idx val="20"/>
              <c:spPr>
                <a:noFill/>
                <a:ln>
                  <a:noFill/>
                </a:ln>
                <a:effectLst/>
              </c:spPr>
              <c:txPr>
                <a:bodyPr/>
                <a:lstStyle/>
                <a:p>
                  <a:pPr>
                    <a:defRPr lang="en-US"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4-155B-4C3F-B7DA-55026B4ED2A1}"/>
                </c:ext>
              </c:extLst>
            </c:dLbl>
            <c:dLbl>
              <c:idx val="21"/>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5-155B-4C3F-B7DA-55026B4ED2A1}"/>
                </c:ext>
              </c:extLst>
            </c:dLbl>
            <c:dLbl>
              <c:idx val="22"/>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6-155B-4C3F-B7DA-55026B4ED2A1}"/>
                </c:ext>
              </c:extLst>
            </c:dLbl>
            <c:dLbl>
              <c:idx val="23"/>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7-155B-4C3F-B7DA-55026B4ED2A1}"/>
                </c:ext>
              </c:extLst>
            </c:dLbl>
            <c:dLbl>
              <c:idx val="24"/>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8-155B-4C3F-B7DA-55026B4ED2A1}"/>
                </c:ext>
              </c:extLst>
            </c:dLbl>
            <c:dLbl>
              <c:idx val="25"/>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9-155B-4C3F-B7DA-55026B4ED2A1}"/>
                </c:ext>
              </c:extLst>
            </c:dLbl>
            <c:dLbl>
              <c:idx val="26"/>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A-155B-4C3F-B7DA-55026B4ED2A1}"/>
                </c:ext>
              </c:extLst>
            </c:dLbl>
            <c:dLbl>
              <c:idx val="27"/>
              <c:spPr>
                <a:noFill/>
                <a:ln>
                  <a:noFill/>
                </a:ln>
                <a:effectLst/>
              </c:spPr>
              <c:txPr>
                <a:bodyPr/>
                <a:lstStyle/>
                <a:p>
                  <a:pPr>
                    <a:defRPr lang="en-US"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B-155B-4C3F-B7DA-55026B4ED2A1}"/>
                </c:ext>
              </c:extLst>
            </c:dLbl>
            <c:dLbl>
              <c:idx val="28"/>
              <c:spPr>
                <a:noFill/>
                <a:ln>
                  <a:noFill/>
                </a:ln>
                <a:effectLst/>
              </c:spPr>
              <c:txPr>
                <a:bodyPr/>
                <a:lstStyle/>
                <a:p>
                  <a:pPr>
                    <a:defRPr lang="en-US" sz="1200" b="1">
                      <a:solidFill>
                        <a:schemeClr val="accent4"/>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C-155B-4C3F-B7DA-55026B4ED2A1}"/>
                </c:ext>
              </c:extLst>
            </c:dLbl>
            <c:dLbl>
              <c:idx val="29"/>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D-155B-4C3F-B7DA-55026B4ED2A1}"/>
                </c:ext>
              </c:extLst>
            </c:dLbl>
            <c:dLbl>
              <c:idx val="30"/>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E-155B-4C3F-B7DA-55026B4ED2A1}"/>
                </c:ext>
              </c:extLst>
            </c:dLbl>
            <c:dLbl>
              <c:idx val="31"/>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1F-155B-4C3F-B7DA-55026B4ED2A1}"/>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Hoja1!$A$2:$A$33</c:f>
              <c:strCache>
                <c:ptCount val="32"/>
                <c:pt idx="0">
                  <c:v>Corrupción</c:v>
                </c:pt>
                <c:pt idx="1">
                  <c:v>No trabajan/No trabajan bien</c:v>
                </c:pt>
                <c:pt idx="2">
                  <c:v>Todos los partidos son lo mismo/Es lo mismo</c:v>
                </c:pt>
                <c:pt idx="3">
                  <c:v>Mentiras/Deshonestidad/No cumple lo que promete</c:v>
                </c:pt>
                <c:pt idx="4">
                  <c:v>Ve por su propio beneficio/Busca el poder/Oportunista</c:v>
                </c:pt>
                <c:pt idx="5">
                  <c:v>Desconfianza</c:v>
                </c:pt>
                <c:pt idx="6">
                  <c:v>Mal partido (Sin experiencia, fracaso)</c:v>
                </c:pt>
                <c:pt idx="7">
                  <c:v>Es como el PRI/Lo mismo que el PRI</c:v>
                </c:pt>
                <c:pt idx="8">
                  <c:v>Delincuentes/Ladrones</c:v>
                </c:pt>
                <c:pt idx="9">
                  <c:v>Decepción/Desilusión</c:v>
                </c:pt>
                <c:pt idx="10">
                  <c:v>Conflictos/Problemas internos/Divisiones </c:v>
                </c:pt>
                <c:pt idx="11">
                  <c:v>Le disgusta/Rechazo al partido</c:v>
                </c:pt>
                <c:pt idx="12">
                  <c:v>Partido elitista</c:v>
                </c:pt>
                <c:pt idx="13">
                  <c:v>Fraude</c:v>
                </c:pt>
                <c:pt idx="14">
                  <c:v>Incertidumbre/Dudas</c:v>
                </c:pt>
                <c:pt idx="15">
                  <c:v>Violencia</c:v>
                </c:pt>
                <c:pt idx="16">
                  <c:v>Buen partido (Honesto, responsable, menos peor)</c:v>
                </c:pt>
                <c:pt idx="17">
                  <c:v>Trabajan/Trabajan bien</c:v>
                </c:pt>
                <c:pt idx="18">
                  <c:v>Cambio/Esperanza</c:v>
                </c:pt>
                <c:pt idx="19">
                  <c:v>Confianza/Es confiable</c:v>
                </c:pt>
                <c:pt idx="20">
                  <c:v>Le gusta/Simpatiza con el partido</c:v>
                </c:pt>
                <c:pt idx="21">
                  <c:v>Partido político/Partido Acción Nacional</c:v>
                </c:pt>
                <c:pt idx="22">
                  <c:v>Personajes del PAN (Fox, Calderón, Anaya)</c:v>
                </c:pt>
                <c:pt idx="23">
                  <c:v>Regular/Más o menos</c:v>
                </c:pt>
                <c:pt idx="24">
                  <c:v>Su ideología (Partido de derecha/Partido conservador)</c:v>
                </c:pt>
                <c:pt idx="25">
                  <c:v>Competencia/Partido de oposición</c:v>
                </c:pt>
                <c:pt idx="26">
                  <c:v>Ya ha gobernado</c:v>
                </c:pt>
                <c:pt idx="27">
                  <c:v>Empresarios</c:v>
                </c:pt>
                <c:pt idx="28">
                  <c:v>Otra</c:v>
                </c:pt>
                <c:pt idx="29">
                  <c:v>Nada</c:v>
                </c:pt>
                <c:pt idx="30">
                  <c:v>No sabe</c:v>
                </c:pt>
                <c:pt idx="31">
                  <c:v>No contestó</c:v>
                </c:pt>
              </c:strCache>
            </c:strRef>
          </c:cat>
          <c:val>
            <c:numRef>
              <c:f>Hoja1!$B$2:$B$33</c:f>
              <c:numCache>
                <c:formatCode>0.0%</c:formatCode>
                <c:ptCount val="32"/>
                <c:pt idx="0">
                  <c:v>8.1000000000000003E-2</c:v>
                </c:pt>
                <c:pt idx="1">
                  <c:v>6.9000000000000006E-2</c:v>
                </c:pt>
                <c:pt idx="2">
                  <c:v>6.5000000000000002E-2</c:v>
                </c:pt>
                <c:pt idx="3">
                  <c:v>6.0999999999999999E-2</c:v>
                </c:pt>
                <c:pt idx="4">
                  <c:v>4.2999999999999997E-2</c:v>
                </c:pt>
                <c:pt idx="5">
                  <c:v>0.04</c:v>
                </c:pt>
                <c:pt idx="6">
                  <c:v>0.04</c:v>
                </c:pt>
                <c:pt idx="7">
                  <c:v>3.4000000000000002E-2</c:v>
                </c:pt>
                <c:pt idx="8">
                  <c:v>3.1E-2</c:v>
                </c:pt>
                <c:pt idx="9">
                  <c:v>2.4E-2</c:v>
                </c:pt>
                <c:pt idx="10">
                  <c:v>2.4E-2</c:v>
                </c:pt>
                <c:pt idx="11">
                  <c:v>1.9E-2</c:v>
                </c:pt>
                <c:pt idx="12">
                  <c:v>1.4999999999999999E-2</c:v>
                </c:pt>
                <c:pt idx="13">
                  <c:v>1.4E-2</c:v>
                </c:pt>
                <c:pt idx="14">
                  <c:v>1.2999999999999999E-2</c:v>
                </c:pt>
                <c:pt idx="15">
                  <c:v>8.0000000000000002E-3</c:v>
                </c:pt>
                <c:pt idx="16">
                  <c:v>3.6999999999999998E-2</c:v>
                </c:pt>
                <c:pt idx="17">
                  <c:v>3.3000000000000002E-2</c:v>
                </c:pt>
                <c:pt idx="18">
                  <c:v>2.1999999999999999E-2</c:v>
                </c:pt>
                <c:pt idx="19">
                  <c:v>1.9E-2</c:v>
                </c:pt>
                <c:pt idx="20">
                  <c:v>1.4E-2</c:v>
                </c:pt>
                <c:pt idx="21">
                  <c:v>3.5999999999999997E-2</c:v>
                </c:pt>
                <c:pt idx="22">
                  <c:v>2.3E-2</c:v>
                </c:pt>
                <c:pt idx="23">
                  <c:v>1.7000000000000001E-2</c:v>
                </c:pt>
                <c:pt idx="24">
                  <c:v>1.7000000000000001E-2</c:v>
                </c:pt>
                <c:pt idx="25">
                  <c:v>1.4E-2</c:v>
                </c:pt>
                <c:pt idx="26">
                  <c:v>8.9999999999999993E-3</c:v>
                </c:pt>
                <c:pt idx="27">
                  <c:v>5.0000000000000001E-3</c:v>
                </c:pt>
                <c:pt idx="28">
                  <c:v>2.5999999999999999E-2</c:v>
                </c:pt>
                <c:pt idx="29">
                  <c:v>4.1000000000000002E-2</c:v>
                </c:pt>
                <c:pt idx="30">
                  <c:v>4.3999999999999997E-2</c:v>
                </c:pt>
                <c:pt idx="31">
                  <c:v>6.1999999999999597E-2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67412392"/>
        <c:axId val="-2067409016"/>
      </c:barChart>
      <c:catAx>
        <c:axId val="-2067412392"/>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67409016"/>
        <c:crosses val="autoZero"/>
        <c:auto val="1"/>
        <c:lblAlgn val="ctr"/>
        <c:lblOffset val="100"/>
        <c:noMultiLvlLbl val="0"/>
      </c:catAx>
      <c:valAx>
        <c:axId val="-2067409016"/>
        <c:scaling>
          <c:orientation val="minMax"/>
          <c:max val="0.2"/>
          <c:min val="0"/>
        </c:scaling>
        <c:delete val="1"/>
        <c:axPos val="t"/>
        <c:numFmt formatCode="0.0%" sourceLinked="1"/>
        <c:majorTickMark val="out"/>
        <c:minorTickMark val="none"/>
        <c:tickLblPos val="nextTo"/>
        <c:crossAx val="-2067412392"/>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870885168134E-2"/>
          <c:y val="2.0455843447950199E-2"/>
          <c:w val="0.95605523891071598"/>
          <c:h val="0.81751584079666195"/>
        </c:manualLayout>
      </c:layout>
      <c:barChart>
        <c:barDir val="col"/>
        <c:grouping val="stacked"/>
        <c:varyColors val="0"/>
        <c:ser>
          <c:idx val="0"/>
          <c:order val="0"/>
          <c:tx>
            <c:strRef>
              <c:f>Hoja1!$B$1</c:f>
              <c:strCache>
                <c:ptCount val="1"/>
                <c:pt idx="0">
                  <c:v>mucho</c:v>
                </c:pt>
              </c:strCache>
            </c:strRef>
          </c:tx>
          <c:spPr>
            <a:ln>
              <a:noFill/>
            </a:ln>
            <a:effectLst/>
            <a:scene3d>
              <a:camera prst="orthographicFront"/>
              <a:lightRig rig="contrasting" dir="t">
                <a:rot lat="0" lon="0" rev="1500000"/>
              </a:lightRig>
            </a:scene3d>
            <a:sp3d prstMaterial="metal"/>
          </c:spPr>
          <c:invertIfNegative val="0"/>
          <c:dPt>
            <c:idx val="0"/>
            <c:invertIfNegative val="0"/>
            <c:bubble3D val="0"/>
            <c:spPr>
              <a:solidFill>
                <a:srgbClr val="17375E"/>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1-C986-488D-A504-2A46D228F374}"/>
              </c:ext>
            </c:extLst>
          </c:dPt>
          <c:dPt>
            <c:idx val="1"/>
            <c:invertIfNegative val="0"/>
            <c:bubble3D val="0"/>
            <c:spPr>
              <a:solidFill>
                <a:srgbClr val="18721C"/>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3-C986-488D-A504-2A46D228F374}"/>
              </c:ext>
            </c:extLst>
          </c:dPt>
          <c:dPt>
            <c:idx val="2"/>
            <c:invertIfNegative val="0"/>
            <c:bubble3D val="0"/>
            <c:spPr>
              <a:solidFill>
                <a:srgbClr val="FFC000"/>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5-C986-488D-A504-2A46D228F374}"/>
              </c:ext>
            </c:extLst>
          </c:dPt>
          <c:dPt>
            <c:idx val="3"/>
            <c:invertIfNegative val="0"/>
            <c:bubble3D val="0"/>
            <c:spPr>
              <a:solidFill>
                <a:srgbClr val="FF0000"/>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7-C986-488D-A504-2A46D228F374}"/>
              </c:ext>
            </c:extLst>
          </c:dPt>
          <c:dPt>
            <c:idx val="4"/>
            <c:invertIfNegative val="0"/>
            <c:bubble3D val="0"/>
            <c:spPr>
              <a:solidFill>
                <a:srgbClr val="92D050"/>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9-C986-488D-A504-2A46D228F374}"/>
              </c:ext>
            </c:extLst>
          </c:dPt>
          <c:dPt>
            <c:idx val="5"/>
            <c:invertIfNegative val="0"/>
            <c:bubble3D val="0"/>
            <c:spPr>
              <a:solidFill>
                <a:srgbClr val="F79646"/>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B-C986-488D-A504-2A46D228F374}"/>
              </c:ext>
            </c:extLst>
          </c:dPt>
          <c:dPt>
            <c:idx val="6"/>
            <c:invertIfNegative val="0"/>
            <c:bubble3D val="0"/>
            <c:spPr>
              <a:solidFill>
                <a:srgbClr val="4BACC6"/>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D-C986-488D-A504-2A46D228F374}"/>
              </c:ext>
            </c:extLst>
          </c:dPt>
          <c:dPt>
            <c:idx val="7"/>
            <c:invertIfNegative val="0"/>
            <c:bubble3D val="0"/>
            <c:spPr>
              <a:solidFill>
                <a:srgbClr val="984807"/>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F-C986-488D-A504-2A46D228F374}"/>
              </c:ext>
            </c:extLst>
          </c:dPt>
          <c:dPt>
            <c:idx val="8"/>
            <c:invertIfNegative val="0"/>
            <c:bubble3D val="0"/>
            <c:spPr>
              <a:solidFill>
                <a:srgbClr val="C0504D"/>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11-C986-488D-A504-2A46D228F374}"/>
              </c:ext>
            </c:extLst>
          </c:dPt>
          <c:dLbls>
            <c:dLbl>
              <c:idx val="0"/>
              <c:layout>
                <c:manualLayout>
                  <c:x val="-1.45759745703187E-3"/>
                  <c:y val="-0.16206907941159701"/>
                </c:manualLayout>
              </c:layout>
              <c:spPr/>
              <c:txPr>
                <a:bodyPr anchorCtr="0"/>
                <a:lstStyle/>
                <a:p>
                  <a:pPr algn="ctr" rtl="0">
                    <a:defRPr lang="en-US" sz="1600" b="1" i="0" u="none" strike="noStrike" kern="1200" baseline="0">
                      <a:solidFill>
                        <a:srgbClr val="17375E"/>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986-488D-A504-2A46D228F374}"/>
                </c:ext>
              </c:extLst>
            </c:dLbl>
            <c:dLbl>
              <c:idx val="1"/>
              <c:layout>
                <c:manualLayout>
                  <c:x val="4.3727923710955904E-3"/>
                  <c:y val="-0.16683581704135"/>
                </c:manualLayout>
              </c:layout>
              <c:spPr/>
              <c:txPr>
                <a:bodyPr anchorCtr="0"/>
                <a:lstStyle/>
                <a:p>
                  <a:pPr algn="ctr" rtl="0">
                    <a:defRPr lang="en-US" sz="1600" b="1" i="0" u="none" strike="noStrike" kern="1200" baseline="0">
                      <a:solidFill>
                        <a:srgbClr val="18721C"/>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986-488D-A504-2A46D228F374}"/>
                </c:ext>
              </c:extLst>
            </c:dLbl>
            <c:dLbl>
              <c:idx val="2"/>
              <c:layout>
                <c:manualLayout>
                  <c:x val="1.45759745703186E-3"/>
                  <c:y val="-0.12930620321465799"/>
                </c:manualLayout>
              </c:layout>
              <c:spPr>
                <a:noFill/>
                <a:ln>
                  <a:noFill/>
                </a:ln>
                <a:effectLst/>
              </c:spPr>
              <c:txPr>
                <a:bodyPr anchorCtr="0"/>
                <a:lstStyle/>
                <a:p>
                  <a:pPr algn="ctr" rtl="0">
                    <a:defRPr lang="en-US" sz="1600" b="1" i="0" u="none" strike="noStrike" kern="1200" baseline="0">
                      <a:solidFill>
                        <a:srgbClr val="FFC000"/>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986-488D-A504-2A46D228F374}"/>
                </c:ext>
              </c:extLst>
            </c:dLbl>
            <c:dLbl>
              <c:idx val="3"/>
              <c:layout>
                <c:manualLayout>
                  <c:x val="2.9151949140636701E-3"/>
                  <c:y val="-0.14948188939967599"/>
                </c:manualLayout>
              </c:layout>
              <c:spPr/>
              <c:txPr>
                <a:bodyPr/>
                <a:lstStyle/>
                <a:p>
                  <a:pPr algn="ctr" rtl="0">
                    <a:defRPr lang="es-MX" sz="1600" b="1" i="0" u="none" strike="noStrike" kern="1200" baseline="0">
                      <a:solidFill>
                        <a:srgbClr val="FF0000"/>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986-488D-A504-2A46D228F374}"/>
                </c:ext>
              </c:extLst>
            </c:dLbl>
            <c:dLbl>
              <c:idx val="4"/>
              <c:layout>
                <c:manualLayout>
                  <c:x val="1.43383976619678E-3"/>
                  <c:y val="-0.164199848665464"/>
                </c:manualLayout>
              </c:layout>
              <c:spPr/>
              <c:txPr>
                <a:bodyPr anchorCtr="0"/>
                <a:lstStyle/>
                <a:p>
                  <a:pPr algn="ctr" rtl="0">
                    <a:defRPr lang="en-US" sz="1600" b="1" i="0" u="none" strike="noStrike" kern="1200" baseline="0">
                      <a:solidFill>
                        <a:srgbClr val="92D050"/>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986-488D-A504-2A46D228F374}"/>
                </c:ext>
              </c:extLst>
            </c:dLbl>
            <c:dLbl>
              <c:idx val="5"/>
              <c:layout>
                <c:manualLayout>
                  <c:x val="-1.4577122284851699E-3"/>
                  <c:y val="-0.17406023955296299"/>
                </c:manualLayout>
              </c:layout>
              <c:spPr/>
              <c:txPr>
                <a:bodyPr/>
                <a:lstStyle/>
                <a:p>
                  <a:pPr algn="ctr" rtl="0">
                    <a:defRPr lang="es-MX" sz="1600" b="1" i="0" u="none" strike="noStrike" kern="1200" baseline="0">
                      <a:solidFill>
                        <a:schemeClr val="accent6"/>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986-488D-A504-2A46D228F374}"/>
                </c:ext>
              </c:extLst>
            </c:dLbl>
            <c:dLbl>
              <c:idx val="6"/>
              <c:layout>
                <c:manualLayout>
                  <c:x val="2.3642919381776701E-5"/>
                  <c:y val="-0.167309488134952"/>
                </c:manualLayout>
              </c:layout>
              <c:spPr/>
              <c:txPr>
                <a:bodyPr/>
                <a:lstStyle/>
                <a:p>
                  <a:pPr algn="ctr" rtl="0">
                    <a:defRPr lang="es-MX" sz="1600" b="1" i="0" u="none" strike="noStrike" kern="1200" baseline="0">
                      <a:solidFill>
                        <a:schemeClr val="accent5"/>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C986-488D-A504-2A46D228F374}"/>
                </c:ext>
              </c:extLst>
            </c:dLbl>
            <c:dLbl>
              <c:idx val="7"/>
              <c:layout>
                <c:manualLayout>
                  <c:x val="7.26422959432412E-3"/>
                  <c:y val="-0.191861564931224"/>
                </c:manualLayout>
              </c:layout>
              <c:spPr/>
              <c:txPr>
                <a:bodyPr anchorCtr="0"/>
                <a:lstStyle/>
                <a:p>
                  <a:pPr algn="ctr" rtl="0">
                    <a:defRPr lang="en-US" sz="1600" b="1" i="0" u="none" strike="noStrike" kern="1200" baseline="0">
                      <a:solidFill>
                        <a:srgbClr val="984807"/>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C986-488D-A504-2A46D228F374}"/>
                </c:ext>
              </c:extLst>
            </c:dLbl>
            <c:dLbl>
              <c:idx val="8"/>
              <c:layout>
                <c:manualLayout>
                  <c:x val="1.24664752584883E-3"/>
                  <c:y val="-0.16854883991868799"/>
                </c:manualLayout>
              </c:layout>
              <c:spPr/>
              <c:txPr>
                <a:bodyPr/>
                <a:lstStyle/>
                <a:p>
                  <a:pPr algn="ctr" rtl="0">
                    <a:defRPr lang="es-MX" sz="1600" b="1" i="0" u="none" strike="noStrike" kern="1200" baseline="0">
                      <a:solidFill>
                        <a:schemeClr val="accent2"/>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C986-488D-A504-2A46D228F374}"/>
                </c:ext>
              </c:extLst>
            </c:dLbl>
            <c:dLbl>
              <c:idx val="9"/>
              <c:layout>
                <c:manualLayout>
                  <c:x val="-7.5599956295030598E-4"/>
                  <c:y val="-0.18463939442164101"/>
                </c:manualLayout>
              </c:layout>
              <c:spPr/>
              <c:txPr>
                <a:bodyPr/>
                <a:lstStyle/>
                <a:p>
                  <a:pPr algn="ctr" rtl="0">
                    <a:defRPr lang="es-MX" sz="1600" b="1" i="0" u="none" strike="noStrike" kern="1200" baseline="0">
                      <a:solidFill>
                        <a:schemeClr val="accent4">
                          <a:lumMod val="60000"/>
                          <a:lumOff val="40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C986-488D-A504-2A46D228F374}"/>
                </c:ext>
              </c:extLst>
            </c:dLbl>
            <c:dLbl>
              <c:idx val="10"/>
              <c:layout>
                <c:manualLayout>
                  <c:x val="4.3015771508677098E-3"/>
                  <c:y val="-5.7089142873014101E-2"/>
                </c:manualLayout>
              </c:layout>
              <c:spPr/>
              <c:txPr>
                <a:bodyPr/>
                <a:lstStyle/>
                <a:p>
                  <a:pPr algn="ctr" rtl="0">
                    <a:defRPr lang="es-MX" sz="1600" b="1" i="0" u="none" strike="noStrike" kern="1200" baseline="0">
                      <a:solidFill>
                        <a:schemeClr val="accent4"/>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C986-488D-A504-2A46D228F374}"/>
                </c:ext>
              </c:extLst>
            </c:dLbl>
            <c:dLbl>
              <c:idx val="11"/>
              <c:layout>
                <c:manualLayout>
                  <c:x val="7.1694834268640397E-3"/>
                  <c:y val="-6.0626944228419098E-2"/>
                </c:manualLayout>
              </c:layout>
              <c:spPr/>
              <c:txPr>
                <a:bodyPr/>
                <a:lstStyle/>
                <a:p>
                  <a:pPr algn="ctr" rtl="0">
                    <a:defRPr lang="es-MX" sz="1600" b="1" i="0" u="none" strike="noStrike" kern="1200" baseline="0">
                      <a:solidFill>
                        <a:schemeClr val="bg1">
                          <a:lumMod val="65000"/>
                        </a:scheme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C986-488D-A504-2A46D228F374}"/>
                </c:ext>
              </c:extLst>
            </c:dLbl>
            <c:dLbl>
              <c:idx val="12"/>
              <c:layout>
                <c:manualLayout>
                  <c:x val="4.3015771508677098E-3"/>
                  <c:y val="-6.0626944228419098E-2"/>
                </c:manualLayout>
              </c:layout>
              <c:spPr/>
              <c:txPr>
                <a:bodyPr/>
                <a:lstStyle/>
                <a:p>
                  <a:pPr algn="ctr" rtl="0">
                    <a:defRPr lang="es-MX" sz="1600" b="1" i="0" u="none" strike="noStrike" kern="1200" baseline="0">
                      <a:solidFill>
                        <a:schemeClr val="bg1">
                          <a:lumMod val="50000"/>
                        </a:scheme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C986-488D-A504-2A46D228F374}"/>
                </c:ext>
              </c:extLst>
            </c:dLbl>
            <c:dLbl>
              <c:idx val="13"/>
              <c:layout>
                <c:manualLayout>
                  <c:x val="-5.7355867414912399E-3"/>
                  <c:y val="-5.7871174036218199E-2"/>
                </c:manualLayout>
              </c:layout>
              <c:spPr/>
              <c:txPr>
                <a:bodyPr/>
                <a:lstStyle/>
                <a:p>
                  <a:pPr algn="ctr" rtl="0">
                    <a:defRPr lang="es-MX" sz="1600" b="1" i="0" u="none" strike="noStrike" kern="1200" baseline="0">
                      <a:solidFill>
                        <a:schemeClr val="bg1">
                          <a:lumMod val="50000"/>
                        </a:scheme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C986-488D-A504-2A46D228F374}"/>
                </c:ext>
              </c:extLst>
            </c:dLbl>
            <c:spPr>
              <a:noFill/>
              <a:ln>
                <a:noFill/>
              </a:ln>
              <a:effectLst/>
            </c:spPr>
            <c:txPr>
              <a:bodyPr/>
              <a:lstStyle/>
              <a:p>
                <a:pPr algn="ctr" rtl="0">
                  <a:defRPr lang="es-MX" sz="1000" b="1" i="0" u="none" strike="noStrike" kern="1200" baseline="0">
                    <a:solidFill>
                      <a:prstClr val="black">
                        <a:lumMod val="75000"/>
                        <a:lumOff val="25000"/>
                      </a:prst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PAN</c:v>
                </c:pt>
                <c:pt idx="1">
                  <c:v>PRI</c:v>
                </c:pt>
                <c:pt idx="2">
                  <c:v>PRD</c:v>
                </c:pt>
                <c:pt idx="3">
                  <c:v>PT</c:v>
                </c:pt>
                <c:pt idx="4">
                  <c:v>PVEM</c:v>
                </c:pt>
                <c:pt idx="5">
                  <c:v>MC</c:v>
                </c:pt>
                <c:pt idx="6">
                  <c:v>NA</c:v>
                </c:pt>
                <c:pt idx="7">
                  <c:v>MORENA</c:v>
                </c:pt>
                <c:pt idx="8">
                  <c:v>PES</c:v>
                </c:pt>
              </c:strCache>
            </c:strRef>
          </c:cat>
          <c:val>
            <c:numRef>
              <c:f>Hoja1!$B$2:$B$10</c:f>
              <c:numCache>
                <c:formatCode>0.0%</c:formatCode>
                <c:ptCount val="9"/>
                <c:pt idx="0">
                  <c:v>0.108</c:v>
                </c:pt>
                <c:pt idx="1">
                  <c:v>7.2999999999999995E-2</c:v>
                </c:pt>
                <c:pt idx="2">
                  <c:v>1.4E-2</c:v>
                </c:pt>
                <c:pt idx="3">
                  <c:v>2E-3</c:v>
                </c:pt>
                <c:pt idx="4">
                  <c:v>5.0000000000000001E-3</c:v>
                </c:pt>
                <c:pt idx="5">
                  <c:v>5.0000000000000001E-3</c:v>
                </c:pt>
                <c:pt idx="6">
                  <c:v>0</c:v>
                </c:pt>
                <c:pt idx="7">
                  <c:v>0.19</c:v>
                </c:pt>
                <c:pt idx="8">
                  <c:v>2E-3</c:v>
                </c:pt>
              </c:numCache>
            </c:numRef>
          </c:val>
          <c:extLst>
            <c:ext xmlns:c16="http://schemas.microsoft.com/office/drawing/2014/chart" uri="{C3380CC4-5D6E-409C-BE32-E72D297353CC}">
              <c16:uniqueId val="{00000018-C986-488D-A504-2A46D228F374}"/>
            </c:ext>
          </c:extLst>
        </c:ser>
        <c:dLbls>
          <c:showLegendKey val="0"/>
          <c:showVal val="0"/>
          <c:showCatName val="0"/>
          <c:showSerName val="0"/>
          <c:showPercent val="0"/>
          <c:showBubbleSize val="0"/>
        </c:dLbls>
        <c:gapWidth val="50"/>
        <c:overlap val="100"/>
        <c:axId val="-2063654488"/>
        <c:axId val="-2063651448"/>
      </c:barChart>
      <c:catAx>
        <c:axId val="-2063654488"/>
        <c:scaling>
          <c:orientation val="minMax"/>
        </c:scaling>
        <c:delete val="1"/>
        <c:axPos val="b"/>
        <c:numFmt formatCode="General" sourceLinked="0"/>
        <c:majorTickMark val="out"/>
        <c:minorTickMark val="none"/>
        <c:tickLblPos val="nextTo"/>
        <c:crossAx val="-2063651448"/>
        <c:crosses val="autoZero"/>
        <c:auto val="1"/>
        <c:lblAlgn val="ctr"/>
        <c:lblOffset val="100"/>
        <c:noMultiLvlLbl val="0"/>
      </c:catAx>
      <c:valAx>
        <c:axId val="-2063651448"/>
        <c:scaling>
          <c:orientation val="minMax"/>
          <c:max val="0.5"/>
          <c:min val="0"/>
        </c:scaling>
        <c:delete val="1"/>
        <c:axPos val="l"/>
        <c:numFmt formatCode="0.0%" sourceLinked="1"/>
        <c:majorTickMark val="out"/>
        <c:minorTickMark val="none"/>
        <c:tickLblPos val="nextTo"/>
        <c:crossAx val="-2063654488"/>
        <c:crosses val="autoZero"/>
        <c:crossBetween val="between"/>
      </c:valAx>
      <c:spPr>
        <a:noFill/>
        <a:ln w="25400">
          <a:noFill/>
        </a:ln>
      </c:spPr>
    </c:plotArea>
    <c:plotVisOnly val="1"/>
    <c:dispBlanksAs val="gap"/>
    <c:showDLblsOverMax val="0"/>
  </c:chart>
  <c:txPr>
    <a:bodyPr/>
    <a:lstStyle/>
    <a:p>
      <a:pPr>
        <a:defRPr sz="1800"/>
      </a:pPr>
      <a:endParaRPr lang="es-MX"/>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13"/>
            <c:invertIfNegative val="0"/>
            <c:bubble3D val="0"/>
            <c:extLst>
              <c:ext xmlns:c16="http://schemas.microsoft.com/office/drawing/2014/chart" uri="{C3380CC4-5D6E-409C-BE32-E72D297353CC}">
                <c16:uniqueId val="{00000005-4C9F-4FAE-B83A-AF91FBA51EF3}"/>
              </c:ext>
            </c:extLst>
          </c:dPt>
          <c:dPt>
            <c:idx val="14"/>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4C9F-4FAE-B83A-AF91FBA51EF3}"/>
              </c:ext>
            </c:extLst>
          </c:dPt>
          <c:dPt>
            <c:idx val="15"/>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4C9F-4FAE-B83A-AF91FBA51EF3}"/>
              </c:ext>
            </c:extLst>
          </c:dPt>
          <c:dPt>
            <c:idx val="16"/>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0F06-450B-8ADA-357BC71070E5}"/>
              </c:ext>
            </c:extLst>
          </c:dPt>
          <c:dPt>
            <c:idx val="17"/>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0F06-450B-8ADA-357BC71070E5}"/>
              </c:ext>
            </c:extLst>
          </c:dPt>
          <c:dLbls>
            <c:dLbl>
              <c:idx val="14"/>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4C9F-4FAE-B83A-AF91FBA51EF3}"/>
                </c:ext>
              </c:extLst>
            </c:dLbl>
            <c:dLbl>
              <c:idx val="15"/>
              <c:spPr>
                <a:noFill/>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4C9F-4FAE-B83A-AF91FBA51EF3}"/>
                </c:ext>
              </c:extLst>
            </c:dLbl>
            <c:dLbl>
              <c:idx val="16"/>
              <c:spPr>
                <a:noFill/>
                <a:ln>
                  <a:noFill/>
                </a:ln>
                <a:effectLst/>
              </c:spPr>
              <c:txPr>
                <a:bodyPr/>
                <a:lstStyle/>
                <a:p>
                  <a:pPr>
                    <a:defRPr lang="en-US" sz="12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0F06-450B-8ADA-357BC71070E5}"/>
                </c:ext>
              </c:extLst>
            </c:dLbl>
            <c:dLbl>
              <c:idx val="17"/>
              <c:spPr>
                <a:noFill/>
                <a:ln>
                  <a:noFill/>
                </a:ln>
                <a:effectLst/>
              </c:spPr>
              <c:txPr>
                <a:bodyPr/>
                <a:lstStyle/>
                <a:p>
                  <a:pPr>
                    <a:defRPr lang="en-US" sz="12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0F06-450B-8ADA-357BC71070E5}"/>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Hoja1!$A$2:$A$19</c:f>
              <c:strCache>
                <c:ptCount val="18"/>
                <c:pt idx="0">
                  <c:v>Andrés Manuel López Obrador</c:v>
                </c:pt>
                <c:pt idx="1">
                  <c:v>José Antonio Meade</c:v>
                </c:pt>
                <c:pt idx="2">
                  <c:v>Margarita Zavala</c:v>
                </c:pt>
                <c:pt idx="3">
                  <c:v>Ricardo Anaya</c:v>
                </c:pt>
                <c:pt idx="4">
                  <c:v>Miguel Ángel Osorio Chong</c:v>
                </c:pt>
                <c:pt idx="5">
                  <c:v>Rafael Moreno Valle</c:v>
                </c:pt>
                <c:pt idx="6">
                  <c:v>Aurelio Nuño</c:v>
                </c:pt>
                <c:pt idx="7">
                  <c:v>Jaime Rodríguez "El Bronco"</c:v>
                </c:pt>
                <c:pt idx="8">
                  <c:v>Pedro Ferriz de Con</c:v>
                </c:pt>
                <c:pt idx="9">
                  <c:v>Armando Ríos Piter</c:v>
                </c:pt>
                <c:pt idx="10">
                  <c:v>Alguien del PRI</c:v>
                </c:pt>
                <c:pt idx="11">
                  <c:v>Alguien del PAN</c:v>
                </c:pt>
                <c:pt idx="12">
                  <c:v>Alguien independiente</c:v>
                </c:pt>
                <c:pt idx="13">
                  <c:v>Alguien que tenga los suficientes recursos para su campaña</c:v>
                </c:pt>
                <c:pt idx="14">
                  <c:v>Otro</c:v>
                </c:pt>
                <c:pt idx="15">
                  <c:v>Ninguno</c:v>
                </c:pt>
                <c:pt idx="16">
                  <c:v>No sabe</c:v>
                </c:pt>
                <c:pt idx="17">
                  <c:v>No contestó</c:v>
                </c:pt>
              </c:strCache>
            </c:strRef>
          </c:cat>
          <c:val>
            <c:numRef>
              <c:f>Hoja1!$B$2:$B$19</c:f>
              <c:numCache>
                <c:formatCode>0.0%</c:formatCode>
                <c:ptCount val="18"/>
                <c:pt idx="0">
                  <c:v>0.34499999999999997</c:v>
                </c:pt>
                <c:pt idx="1">
                  <c:v>4.9000000000000002E-2</c:v>
                </c:pt>
                <c:pt idx="2">
                  <c:v>4.2000000000000003E-2</c:v>
                </c:pt>
                <c:pt idx="3">
                  <c:v>2.5999999999999999E-2</c:v>
                </c:pt>
                <c:pt idx="4">
                  <c:v>1.7000000000000001E-2</c:v>
                </c:pt>
                <c:pt idx="5">
                  <c:v>1.6E-2</c:v>
                </c:pt>
                <c:pt idx="6">
                  <c:v>1.4999999999999999E-2</c:v>
                </c:pt>
                <c:pt idx="7">
                  <c:v>7.0000000000000001E-3</c:v>
                </c:pt>
                <c:pt idx="8">
                  <c:v>5.0000000000000001E-3</c:v>
                </c:pt>
                <c:pt idx="9">
                  <c:v>1E-3</c:v>
                </c:pt>
                <c:pt idx="10">
                  <c:v>5.1999999999999998E-2</c:v>
                </c:pt>
                <c:pt idx="11">
                  <c:v>1.4E-2</c:v>
                </c:pt>
                <c:pt idx="12">
                  <c:v>7.0000000000000001E-3</c:v>
                </c:pt>
                <c:pt idx="13">
                  <c:v>1.0999999999999999E-2</c:v>
                </c:pt>
                <c:pt idx="14">
                  <c:v>2.7E-2</c:v>
                </c:pt>
                <c:pt idx="15">
                  <c:v>1.7999999999999999E-2</c:v>
                </c:pt>
                <c:pt idx="16">
                  <c:v>0.27400000000000002</c:v>
                </c:pt>
                <c:pt idx="17">
                  <c:v>7.3999999999999802E-2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064503912"/>
        <c:axId val="-2064507992"/>
      </c:barChart>
      <c:catAx>
        <c:axId val="-2064503912"/>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64507992"/>
        <c:crosses val="autoZero"/>
        <c:auto val="1"/>
        <c:lblAlgn val="ctr"/>
        <c:lblOffset val="100"/>
        <c:noMultiLvlLbl val="0"/>
      </c:catAx>
      <c:valAx>
        <c:axId val="-2064507992"/>
        <c:scaling>
          <c:orientation val="minMax"/>
          <c:max val="0.5"/>
          <c:min val="0"/>
        </c:scaling>
        <c:delete val="1"/>
        <c:axPos val="t"/>
        <c:numFmt formatCode="0.0%" sourceLinked="1"/>
        <c:majorTickMark val="out"/>
        <c:minorTickMark val="none"/>
        <c:tickLblPos val="none"/>
        <c:crossAx val="-2064503912"/>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83029856229772"/>
          <c:y val="4.4370768465369997E-2"/>
          <c:w val="0.71697001580270903"/>
          <c:h val="0.95562923153462997"/>
        </c:manualLayout>
      </c:layout>
      <c:barChart>
        <c:barDir val="bar"/>
        <c:grouping val="percentStacked"/>
        <c:varyColors val="0"/>
        <c:ser>
          <c:idx val="0"/>
          <c:order val="0"/>
          <c:tx>
            <c:strRef>
              <c:f>Hoja1!$B$1</c:f>
              <c:strCache>
                <c:ptCount val="1"/>
                <c:pt idx="0">
                  <c:v>BUENA/MUY BUENA</c:v>
                </c:pt>
              </c:strCache>
            </c:strRef>
          </c:tx>
          <c:spPr>
            <a:solidFill>
              <a:srgbClr val="1D75B5"/>
            </a:solidFill>
            <a:ln>
              <a:noFill/>
            </a:ln>
            <a:effectLst/>
            <a:scene3d>
              <a:camera prst="orthographicFront"/>
              <a:lightRig rig="contrasting" dir="t">
                <a:rot lat="0" lon="0" rev="1500000"/>
              </a:lightRig>
            </a:scene3d>
            <a:sp3d prstMaterial="metal"/>
          </c:spPr>
          <c:invertIfNegative val="0"/>
          <c:dLbls>
            <c:dLbl>
              <c:idx val="0"/>
              <c:layout>
                <c:manualLayout>
                  <c:x val="-1.73944080676086E-3"/>
                  <c:y val="3.8488406848719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3F-4A6E-A80B-2ED894E2D7D5}"/>
                </c:ext>
              </c:extLst>
            </c:dLbl>
            <c:dLbl>
              <c:idx val="1"/>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3F-4A6E-A80B-2ED894E2D7D5}"/>
                </c:ext>
              </c:extLst>
            </c:dLbl>
            <c:dLbl>
              <c:idx val="2"/>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3F-4A6E-A80B-2ED894E2D7D5}"/>
                </c:ext>
              </c:extLst>
            </c:dLbl>
            <c:dLbl>
              <c:idx val="3"/>
              <c:layout>
                <c:manualLayout>
                  <c:x val="-3.1889379735113302E-17"/>
                  <c:y val="4.05824204132278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3F-4A6E-A80B-2ED894E2D7D5}"/>
                </c:ext>
              </c:extLst>
            </c:dLbl>
            <c:dLbl>
              <c:idx val="4"/>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53F-4A6E-A80B-2ED894E2D7D5}"/>
                </c:ext>
              </c:extLst>
            </c:dLbl>
            <c:dLbl>
              <c:idx val="5"/>
              <c:layout>
                <c:manualLayout>
                  <c:x val="-3.1889379735113302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53F-4A6E-A80B-2ED894E2D7D5}"/>
                </c:ext>
              </c:extLst>
            </c:dLbl>
            <c:dLbl>
              <c:idx val="6"/>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53F-4A6E-A80B-2ED894E2D7D5}"/>
                </c:ext>
              </c:extLst>
            </c:dLbl>
            <c:dLbl>
              <c:idx val="7"/>
              <c:layout>
                <c:manualLayout>
                  <c:x val="-8.69720403380435E-3"/>
                  <c:y val="4.68261155126609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53F-4A6E-A80B-2ED894E2D7D5}"/>
                </c:ext>
              </c:extLst>
            </c:dLbl>
            <c:dLbl>
              <c:idx val="8"/>
              <c:layout>
                <c:manualLayout>
                  <c:x val="-5.2183224202826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53F-4A6E-A80B-2ED894E2D7D5}"/>
                </c:ext>
              </c:extLst>
            </c:dLbl>
            <c:dLbl>
              <c:idx val="9"/>
              <c:layout>
                <c:manualLayout>
                  <c:x val="-3.1889379735113302E-17"/>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53F-4A6E-A80B-2ED894E2D7D5}"/>
                </c:ext>
              </c:extLst>
            </c:dLbl>
            <c:dLbl>
              <c:idx val="10"/>
              <c:layout>
                <c:manualLayout>
                  <c:x val="-3.1889379735113302E-17"/>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53F-4A6E-A80B-2ED894E2D7D5}"/>
                </c:ext>
              </c:extLst>
            </c:dLbl>
            <c:dLbl>
              <c:idx val="11"/>
              <c:layout>
                <c:manualLayout>
                  <c:x val="-3.1889379735113302E-17"/>
                  <c:y val="2.8095521824542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53F-4A6E-A80B-2ED894E2D7D5}"/>
                </c:ext>
              </c:extLst>
            </c:dLbl>
            <c:numFmt formatCode="0.0%" sourceLinked="0"/>
            <c:spPr>
              <a:noFill/>
              <a:ln>
                <a:noFill/>
              </a:ln>
              <a:effectLst/>
            </c:spPr>
            <c:txPr>
              <a:bodyPr/>
              <a:lstStyle/>
              <a:p>
                <a:pPr>
                  <a:defRPr sz="10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Andrés Manuel López Obrador</c:v>
                </c:pt>
                <c:pt idx="1">
                  <c:v>María de Jesús Patricio "Marichuy" </c:v>
                </c:pt>
                <c:pt idx="2">
                  <c:v>Margarita Zavala</c:v>
                </c:pt>
                <c:pt idx="3">
                  <c:v>José Antonio Meade</c:v>
                </c:pt>
                <c:pt idx="4">
                  <c:v>Armando Ríos Piter</c:v>
                </c:pt>
                <c:pt idx="5">
                  <c:v>Jaime Rodríguez "El Bronco"</c:v>
                </c:pt>
                <c:pt idx="6">
                  <c:v>Aurelio Nuño</c:v>
                </c:pt>
                <c:pt idx="7">
                  <c:v>Miguel Ángel Osorio Chong</c:v>
                </c:pt>
                <c:pt idx="8">
                  <c:v>Ricardo Anaya </c:v>
                </c:pt>
              </c:strCache>
            </c:strRef>
          </c:cat>
          <c:val>
            <c:numRef>
              <c:f>Hoja1!$B$2:$B$10</c:f>
              <c:numCache>
                <c:formatCode>0.0%</c:formatCode>
                <c:ptCount val="9"/>
                <c:pt idx="0">
                  <c:v>0.51900000000000002</c:v>
                </c:pt>
                <c:pt idx="1">
                  <c:v>0.13300000000000001</c:v>
                </c:pt>
                <c:pt idx="2">
                  <c:v>0.35799999999999998</c:v>
                </c:pt>
                <c:pt idx="3">
                  <c:v>0.16500000000000001</c:v>
                </c:pt>
                <c:pt idx="4">
                  <c:v>8.3000000000000004E-2</c:v>
                </c:pt>
                <c:pt idx="5">
                  <c:v>0.17</c:v>
                </c:pt>
                <c:pt idx="6">
                  <c:v>0.17599999999999999</c:v>
                </c:pt>
                <c:pt idx="7">
                  <c:v>0.26300000000000001</c:v>
                </c:pt>
                <c:pt idx="8">
                  <c:v>0.23400000000000001</c:v>
                </c:pt>
              </c:numCache>
            </c:numRef>
          </c:val>
          <c:extLst>
            <c:ext xmlns:c16="http://schemas.microsoft.com/office/drawing/2014/chart" uri="{C3380CC4-5D6E-409C-BE32-E72D297353CC}">
              <c16:uniqueId val="{0000000C-E53F-4A6E-A80B-2ED894E2D7D5}"/>
            </c:ext>
          </c:extLst>
        </c:ser>
        <c:ser>
          <c:idx val="1"/>
          <c:order val="1"/>
          <c:tx>
            <c:strRef>
              <c:f>Hoja1!$C$1</c:f>
              <c:strCache>
                <c:ptCount val="1"/>
                <c:pt idx="0">
                  <c:v>REGULAR</c:v>
                </c:pt>
              </c:strCache>
            </c:strRef>
          </c:tx>
          <c:spPr>
            <a:solidFill>
              <a:srgbClr val="6455AF"/>
            </a:solidFill>
            <a:ln>
              <a:noFill/>
            </a:ln>
            <a:effectLst/>
            <a:scene3d>
              <a:camera prst="orthographicFront"/>
              <a:lightRig rig="contrasting" dir="t">
                <a:rot lat="0" lon="0" rev="1500000"/>
              </a:lightRig>
            </a:scene3d>
            <a:sp3d prstMaterial="metal"/>
          </c:spPr>
          <c:invertIfNegative val="0"/>
          <c:dLbls>
            <c:dLbl>
              <c:idx val="0"/>
              <c:layout>
                <c:manualLayout>
                  <c:x val="-6.3778759470226506E-17"/>
                  <c:y val="2.80955218245423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53F-4A6E-A80B-2ED894E2D7D5}"/>
                </c:ext>
              </c:extLst>
            </c:dLbl>
            <c:dLbl>
              <c:idx val="1"/>
              <c:layout>
                <c:manualLayout>
                  <c:x val="-1.7394408067609301E-3"/>
                  <c:y val="3.12172464717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53F-4A6E-A80B-2ED894E2D7D5}"/>
                </c:ext>
              </c:extLst>
            </c:dLbl>
            <c:dLbl>
              <c:idx val="2"/>
              <c:layout>
                <c:manualLayout>
                  <c:x val="1.8668171807992599E-4"/>
                  <c:y val="3.7747796111560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53F-4A6E-A80B-2ED894E2D7D5}"/>
                </c:ext>
              </c:extLst>
            </c:dLbl>
            <c:dLbl>
              <c:idx val="3"/>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53F-4A6E-A80B-2ED894E2D7D5}"/>
                </c:ext>
              </c:extLst>
            </c:dLbl>
            <c:dLbl>
              <c:idx val="4"/>
              <c:layout>
                <c:manualLayout>
                  <c:x val="-6.3778759470226506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53F-4A6E-A80B-2ED894E2D7D5}"/>
                </c:ext>
              </c:extLst>
            </c:dLbl>
            <c:dLbl>
              <c:idx val="5"/>
              <c:layout>
                <c:manualLayout>
                  <c:x val="-2.7288676089687802E-3"/>
                  <c:y val="2.85360045464111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53F-4A6E-A80B-2ED894E2D7D5}"/>
                </c:ext>
              </c:extLst>
            </c:dLbl>
            <c:dLbl>
              <c:idx val="6"/>
              <c:layout>
                <c:manualLayout>
                  <c:x val="-1.7394408067609301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53F-4A6E-A80B-2ED894E2D7D5}"/>
                </c:ext>
              </c:extLst>
            </c:dLbl>
            <c:dLbl>
              <c:idx val="7"/>
              <c:layout>
                <c:manualLayout>
                  <c:x val="-3.4788816135217899E-3"/>
                  <c:y val="4.0582420413228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53F-4A6E-A80B-2ED894E2D7D5}"/>
                </c:ext>
              </c:extLst>
            </c:dLbl>
            <c:dLbl>
              <c:idx val="8"/>
              <c:layout>
                <c:manualLayout>
                  <c:x val="-1.7394408067609301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E53F-4A6E-A80B-2ED894E2D7D5}"/>
                </c:ext>
              </c:extLst>
            </c:dLbl>
            <c:dLbl>
              <c:idx val="9"/>
              <c:layout>
                <c:manualLayout>
                  <c:x val="-6.1455676377448803E-4"/>
                  <c:y val="2.838950471257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53F-4A6E-A80B-2ED894E2D7D5}"/>
                </c:ext>
              </c:extLst>
            </c:dLbl>
            <c:dLbl>
              <c:idx val="10"/>
              <c:layout>
                <c:manualLayout>
                  <c:x val="8.4369727320048103E-4"/>
                  <c:y val="3.46327082018276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53F-4A6E-A80B-2ED894E2D7D5}"/>
                </c:ext>
              </c:extLst>
            </c:dLbl>
            <c:dLbl>
              <c:idx val="11"/>
              <c:layout>
                <c:manualLayout>
                  <c:x val="1.0312007743387801E-3"/>
                  <c:y val="3.1511229359746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53F-4A6E-A80B-2ED894E2D7D5}"/>
                </c:ext>
              </c:extLst>
            </c:dLbl>
            <c:numFmt formatCode="0.0%" sourceLinked="0"/>
            <c:spPr>
              <a:noFill/>
              <a:ln>
                <a:noFill/>
              </a:ln>
              <a:effectLst/>
            </c:spPr>
            <c:txPr>
              <a:bodyPr anchorCtr="0"/>
              <a:lstStyle/>
              <a:p>
                <a:pPr algn="ctr">
                  <a:defRPr lang="es-MX" sz="1000" b="1" i="0" u="none" strike="noStrike" kern="1200" baseline="0">
                    <a:solidFill>
                      <a:srgbClr val="6455AF"/>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Andrés Manuel López Obrador</c:v>
                </c:pt>
                <c:pt idx="1">
                  <c:v>María de Jesús Patricio "Marichuy" </c:v>
                </c:pt>
                <c:pt idx="2">
                  <c:v>Margarita Zavala</c:v>
                </c:pt>
                <c:pt idx="3">
                  <c:v>José Antonio Meade</c:v>
                </c:pt>
                <c:pt idx="4">
                  <c:v>Armando Ríos Piter</c:v>
                </c:pt>
                <c:pt idx="5">
                  <c:v>Jaime Rodríguez "El Bronco"</c:v>
                </c:pt>
                <c:pt idx="6">
                  <c:v>Aurelio Nuño</c:v>
                </c:pt>
                <c:pt idx="7">
                  <c:v>Miguel Ángel Osorio Chong</c:v>
                </c:pt>
                <c:pt idx="8">
                  <c:v>Ricardo Anaya </c:v>
                </c:pt>
              </c:strCache>
            </c:strRef>
          </c:cat>
          <c:val>
            <c:numRef>
              <c:f>Hoja1!$C$2:$C$10</c:f>
              <c:numCache>
                <c:formatCode>0.0%</c:formatCode>
                <c:ptCount val="9"/>
                <c:pt idx="0">
                  <c:v>7.9000000000000001E-2</c:v>
                </c:pt>
                <c:pt idx="1">
                  <c:v>3.1E-2</c:v>
                </c:pt>
                <c:pt idx="2">
                  <c:v>8.6999999999999994E-2</c:v>
                </c:pt>
                <c:pt idx="3">
                  <c:v>4.2999999999999997E-2</c:v>
                </c:pt>
                <c:pt idx="4">
                  <c:v>4.3999999999999997E-2</c:v>
                </c:pt>
                <c:pt idx="5">
                  <c:v>6.8000000000000005E-2</c:v>
                </c:pt>
                <c:pt idx="6">
                  <c:v>5.6000000000000001E-2</c:v>
                </c:pt>
                <c:pt idx="7">
                  <c:v>0.10199999999999999</c:v>
                </c:pt>
                <c:pt idx="8">
                  <c:v>7.8E-2</c:v>
                </c:pt>
              </c:numCache>
            </c:numRef>
          </c:val>
          <c:extLst>
            <c:ext xmlns:c16="http://schemas.microsoft.com/office/drawing/2014/chart" uri="{C3380CC4-5D6E-409C-BE32-E72D297353CC}">
              <c16:uniqueId val="{00000019-E53F-4A6E-A80B-2ED894E2D7D5}"/>
            </c:ext>
          </c:extLst>
        </c:ser>
        <c:ser>
          <c:idx val="2"/>
          <c:order val="2"/>
          <c:tx>
            <c:strRef>
              <c:f>Hoja1!$D$1</c:f>
              <c:strCache>
                <c:ptCount val="1"/>
                <c:pt idx="0">
                  <c:v>MALA/MALA</c:v>
                </c:pt>
              </c:strCache>
            </c:strRef>
          </c:tx>
          <c:spPr>
            <a:solidFill>
              <a:srgbClr val="8F2D5D"/>
            </a:solidFill>
            <a:ln>
              <a:noFill/>
            </a:ln>
            <a:effectLst/>
            <a:scene3d>
              <a:camera prst="orthographicFront"/>
              <a:lightRig rig="contrasting" dir="t">
                <a:rot lat="0" lon="0" rev="1500000"/>
              </a:lightRig>
            </a:scene3d>
            <a:sp3d prstMaterial="metal"/>
          </c:spPr>
          <c:invertIfNegative val="0"/>
          <c:dLbls>
            <c:dLbl>
              <c:idx val="0"/>
              <c:layout>
                <c:manualLayout>
                  <c:x val="-0.105235711398908"/>
                  <c:y val="3.003172852105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E53F-4A6E-A80B-2ED894E2D7D5}"/>
                </c:ext>
              </c:extLst>
            </c:dLbl>
            <c:dLbl>
              <c:idx val="1"/>
              <c:layout>
                <c:manualLayout>
                  <c:x val="-2.0929444856782301E-3"/>
                  <c:y val="4.00096945527625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E53F-4A6E-A80B-2ED894E2D7D5}"/>
                </c:ext>
              </c:extLst>
            </c:dLbl>
            <c:dLbl>
              <c:idx val="2"/>
              <c:layout>
                <c:manualLayout>
                  <c:x val="-0.104188535960484"/>
                  <c:y val="3.5666072801568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E53F-4A6E-A80B-2ED894E2D7D5}"/>
                </c:ext>
              </c:extLst>
            </c:dLbl>
            <c:dLbl>
              <c:idx val="3"/>
              <c:layout>
                <c:manualLayout>
                  <c:x val="-2.3150854096488802E-2"/>
                  <c:y val="3.49023563859178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E53F-4A6E-A80B-2ED894E2D7D5}"/>
                </c:ext>
              </c:extLst>
            </c:dLbl>
            <c:dLbl>
              <c:idx val="4"/>
              <c:layout>
                <c:manualLayout>
                  <c:x val="-4.5312560379018596E-3"/>
                  <c:y val="3.1791938772901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E53F-4A6E-A80B-2ED894E2D7D5}"/>
                </c:ext>
              </c:extLst>
            </c:dLbl>
            <c:dLbl>
              <c:idx val="5"/>
              <c:layout>
                <c:manualLayout>
                  <c:x val="-9.0243158702492096E-2"/>
                  <c:y val="2.765651393321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E53F-4A6E-A80B-2ED894E2D7D5}"/>
                </c:ext>
              </c:extLst>
            </c:dLbl>
            <c:dLbl>
              <c:idx val="6"/>
              <c:layout>
                <c:manualLayout>
                  <c:x val="-7.9483689327495693E-2"/>
                  <c:y val="3.74609415711468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E53F-4A6E-A80B-2ED894E2D7D5}"/>
                </c:ext>
              </c:extLst>
            </c:dLbl>
            <c:dLbl>
              <c:idx val="7"/>
              <c:layout>
                <c:manualLayout>
                  <c:x val="-0.130953937161567"/>
                  <c:y val="3.121773808189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E53F-4A6E-A80B-2ED894E2D7D5}"/>
                </c:ext>
              </c:extLst>
            </c:dLbl>
            <c:dLbl>
              <c:idx val="8"/>
              <c:layout>
                <c:manualLayout>
                  <c:x val="-0.11673614890169"/>
                  <c:y val="2.8095767629632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E53F-4A6E-A80B-2ED894E2D7D5}"/>
                </c:ext>
              </c:extLst>
            </c:dLbl>
            <c:dLbl>
              <c:idx val="9"/>
              <c:layout>
                <c:manualLayout>
                  <c:x val="-2.9684173704667902E-3"/>
                  <c:y val="2.78022763517805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E53F-4A6E-A80B-2ED894E2D7D5}"/>
                </c:ext>
              </c:extLst>
            </c:dLbl>
            <c:dLbl>
              <c:idx val="10"/>
              <c:layout>
                <c:manualLayout>
                  <c:x val="-8.3742432918876199E-3"/>
                  <c:y val="4.32641539487112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E53F-4A6E-A80B-2ED894E2D7D5}"/>
                </c:ext>
              </c:extLst>
            </c:dLbl>
            <c:dLbl>
              <c:idx val="11"/>
              <c:layout>
                <c:manualLayout>
                  <c:x val="-2.5934103681903098E-3"/>
                  <c:y val="3.375223436827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E53F-4A6E-A80B-2ED894E2D7D5}"/>
                </c:ext>
              </c:extLst>
            </c:dLbl>
            <c:numFmt formatCode="0.0%" sourceLinked="0"/>
            <c:spPr>
              <a:noFill/>
              <a:ln>
                <a:noFill/>
              </a:ln>
              <a:effectLst/>
            </c:spPr>
            <c:txPr>
              <a:bodyPr anchorCtr="0"/>
              <a:lstStyle/>
              <a:p>
                <a:pPr algn="ctr">
                  <a:defRPr lang="es-MX" sz="1000" b="1" i="0" u="none" strike="noStrike" kern="1200" baseline="0">
                    <a:solidFill>
                      <a:srgbClr val="8F2D5D"/>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Andrés Manuel López Obrador</c:v>
                </c:pt>
                <c:pt idx="1">
                  <c:v>María de Jesús Patricio "Marichuy" </c:v>
                </c:pt>
                <c:pt idx="2">
                  <c:v>Margarita Zavala</c:v>
                </c:pt>
                <c:pt idx="3">
                  <c:v>José Antonio Meade</c:v>
                </c:pt>
                <c:pt idx="4">
                  <c:v>Armando Ríos Piter</c:v>
                </c:pt>
                <c:pt idx="5">
                  <c:v>Jaime Rodríguez "El Bronco"</c:v>
                </c:pt>
                <c:pt idx="6">
                  <c:v>Aurelio Nuño</c:v>
                </c:pt>
                <c:pt idx="7">
                  <c:v>Miguel Ángel Osorio Chong</c:v>
                </c:pt>
                <c:pt idx="8">
                  <c:v>Ricardo Anaya </c:v>
                </c:pt>
              </c:strCache>
            </c:strRef>
          </c:cat>
          <c:val>
            <c:numRef>
              <c:f>Hoja1!$D$2:$D$10</c:f>
              <c:numCache>
                <c:formatCode>0.0%</c:formatCode>
                <c:ptCount val="9"/>
                <c:pt idx="0">
                  <c:v>0.38400000000000001</c:v>
                </c:pt>
                <c:pt idx="1">
                  <c:v>8.5000000000000006E-2</c:v>
                </c:pt>
                <c:pt idx="2">
                  <c:v>0.377</c:v>
                </c:pt>
                <c:pt idx="3">
                  <c:v>0.193</c:v>
                </c:pt>
                <c:pt idx="4">
                  <c:v>0.113</c:v>
                </c:pt>
                <c:pt idx="5">
                  <c:v>0.32100000000000001</c:v>
                </c:pt>
                <c:pt idx="6">
                  <c:v>0.35899999999999999</c:v>
                </c:pt>
                <c:pt idx="7">
                  <c:v>0.45400000000000001</c:v>
                </c:pt>
                <c:pt idx="8">
                  <c:v>0.442</c:v>
                </c:pt>
              </c:numCache>
            </c:numRef>
          </c:val>
          <c:extLst>
            <c:ext xmlns:c16="http://schemas.microsoft.com/office/drawing/2014/chart" uri="{C3380CC4-5D6E-409C-BE32-E72D297353CC}">
              <c16:uniqueId val="{00000026-E53F-4A6E-A80B-2ED894E2D7D5}"/>
            </c:ext>
          </c:extLst>
        </c:ser>
        <c:ser>
          <c:idx val="3"/>
          <c:order val="3"/>
          <c:tx>
            <c:strRef>
              <c:f>Hoja1!$E$1</c:f>
              <c:strCache>
                <c:ptCount val="1"/>
                <c:pt idx="0">
                  <c:v>NO LO CONOCE</c:v>
                </c:pt>
              </c:strCache>
            </c:strRef>
          </c:tx>
          <c:spPr>
            <a:solidFill>
              <a:sysClr val="windowText" lastClr="000000">
                <a:lumMod val="85000"/>
                <a:lumOff val="15000"/>
              </a:sysClr>
            </a:solidFill>
            <a:ln>
              <a:noFill/>
            </a:ln>
            <a:effectLst/>
            <a:scene3d>
              <a:camera prst="orthographicFront"/>
              <a:lightRig rig="contrasting" dir="t">
                <a:rot lat="0" lon="0" rev="1500000"/>
              </a:lightRig>
            </a:scene3d>
            <a:sp3d prstMaterial="metal"/>
          </c:spPr>
          <c:invertIfNegative val="0"/>
          <c:dLbls>
            <c:dLbl>
              <c:idx val="0"/>
              <c:layout>
                <c:manualLayout>
                  <c:x val="-0.146489143796662"/>
                  <c:y val="3.1217983886984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E53F-4A6E-A80B-2ED894E2D7D5}"/>
                </c:ext>
              </c:extLst>
            </c:dLbl>
            <c:dLbl>
              <c:idx val="1"/>
              <c:layout>
                <c:manualLayout>
                  <c:x val="-1.73944080676086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E53F-4A6E-A80B-2ED894E2D7D5}"/>
                </c:ext>
              </c:extLst>
            </c:dLbl>
            <c:dLbl>
              <c:idx val="2"/>
              <c:layout>
                <c:manualLayout>
                  <c:x val="-5.6808279151898899E-2"/>
                  <c:y val="3.74609415711468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E53F-4A6E-A80B-2ED894E2D7D5}"/>
                </c:ext>
              </c:extLst>
            </c:dLbl>
            <c:dLbl>
              <c:idx val="3"/>
              <c:layout>
                <c:manualLayout>
                  <c:x val="-0.16208696925288399"/>
                  <c:y val="3.4339216923975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E53F-4A6E-A80B-2ED894E2D7D5}"/>
                </c:ext>
              </c:extLst>
            </c:dLbl>
            <c:dLbl>
              <c:idx val="4"/>
              <c:layout>
                <c:manualLayout>
                  <c:x val="-0.231134103370538"/>
                  <c:y val="3.74609415711468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E53F-4A6E-A80B-2ED894E2D7D5}"/>
                </c:ext>
              </c:extLst>
            </c:dLbl>
            <c:dLbl>
              <c:idx val="5"/>
              <c:layout>
                <c:manualLayout>
                  <c:x val="-0.12669368925990299"/>
                  <c:y val="3.4339216923975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E53F-4A6E-A80B-2ED894E2D7D5}"/>
                </c:ext>
              </c:extLst>
            </c:dLbl>
            <c:dLbl>
              <c:idx val="6"/>
              <c:layout>
                <c:manualLayout>
                  <c:x val="-9.5800164594400397E-2"/>
                  <c:y val="3.4339216923975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E53F-4A6E-A80B-2ED894E2D7D5}"/>
                </c:ext>
              </c:extLst>
            </c:dLbl>
            <c:dLbl>
              <c:idx val="7"/>
              <c:layout>
                <c:manualLayout>
                  <c:x val="-4.9491187006709403E-2"/>
                  <c:y val="3.74609415711468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E53F-4A6E-A80B-2ED894E2D7D5}"/>
                </c:ext>
              </c:extLst>
            </c:dLbl>
            <c:dLbl>
              <c:idx val="8"/>
              <c:layout>
                <c:manualLayout>
                  <c:x val="-6.5026393641804903E-2"/>
                  <c:y val="2.8095767629632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F-E53F-4A6E-A80B-2ED894E2D7D5}"/>
                </c:ext>
              </c:extLst>
            </c:dLbl>
            <c:dLbl>
              <c:idx val="9"/>
              <c:layout>
                <c:manualLayout>
                  <c:x val="-1.73944080676086E-3"/>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E53F-4A6E-A80B-2ED894E2D7D5}"/>
                </c:ext>
              </c:extLst>
            </c:dLbl>
            <c:dLbl>
              <c:idx val="10"/>
              <c:layout>
                <c:manualLayout>
                  <c:x val="-5.21832242028259E-3"/>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E53F-4A6E-A80B-2ED894E2D7D5}"/>
                </c:ext>
              </c:extLst>
            </c:dLbl>
            <c:dLbl>
              <c:idx val="11"/>
              <c:layout>
                <c:manualLayout>
                  <c:x val="-5.21832242028259E-3"/>
                  <c:y val="3.12172464717139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2-E53F-4A6E-A80B-2ED894E2D7D5}"/>
                </c:ext>
              </c:extLst>
            </c:dLbl>
            <c:spPr>
              <a:noFill/>
              <a:ln>
                <a:noFill/>
              </a:ln>
              <a:effectLst/>
            </c:spPr>
            <c:txPr>
              <a:bodyPr anchorCtr="0"/>
              <a:lstStyle/>
              <a:p>
                <a:pPr algn="ctr">
                  <a:defRPr lang="es-MX" sz="1000" b="1" i="0" u="none" strike="noStrike" kern="1200" baseline="0">
                    <a:solidFill>
                      <a:schemeClr val="tx1">
                        <a:lumMod val="85000"/>
                        <a:lumOff val="15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Andrés Manuel López Obrador</c:v>
                </c:pt>
                <c:pt idx="1">
                  <c:v>María de Jesús Patricio "Marichuy" </c:v>
                </c:pt>
                <c:pt idx="2">
                  <c:v>Margarita Zavala</c:v>
                </c:pt>
                <c:pt idx="3">
                  <c:v>José Antonio Meade</c:v>
                </c:pt>
                <c:pt idx="4">
                  <c:v>Armando Ríos Piter</c:v>
                </c:pt>
                <c:pt idx="5">
                  <c:v>Jaime Rodríguez "El Bronco"</c:v>
                </c:pt>
                <c:pt idx="6">
                  <c:v>Aurelio Nuño</c:v>
                </c:pt>
                <c:pt idx="7">
                  <c:v>Miguel Ángel Osorio Chong</c:v>
                </c:pt>
                <c:pt idx="8">
                  <c:v>Ricardo Anaya </c:v>
                </c:pt>
              </c:strCache>
            </c:strRef>
          </c:cat>
          <c:val>
            <c:numRef>
              <c:f>Hoja1!$E$2:$E$10</c:f>
              <c:numCache>
                <c:formatCode>0.0%</c:formatCode>
                <c:ptCount val="9"/>
                <c:pt idx="0">
                  <c:v>5.0000000000000001E-3</c:v>
                </c:pt>
                <c:pt idx="1">
                  <c:v>0.72699999999999998</c:v>
                </c:pt>
                <c:pt idx="2">
                  <c:v>0.14399999999999999</c:v>
                </c:pt>
                <c:pt idx="3">
                  <c:v>0.57499999999999996</c:v>
                </c:pt>
                <c:pt idx="4">
                  <c:v>0.74099999999999999</c:v>
                </c:pt>
                <c:pt idx="5">
                  <c:v>0.41499999999999998</c:v>
                </c:pt>
                <c:pt idx="6">
                  <c:v>0.37</c:v>
                </c:pt>
                <c:pt idx="7">
                  <c:v>0.16200000000000001</c:v>
                </c:pt>
                <c:pt idx="8">
                  <c:v>0.193</c:v>
                </c:pt>
              </c:numCache>
            </c:numRef>
          </c:val>
          <c:extLst>
            <c:ext xmlns:c16="http://schemas.microsoft.com/office/drawing/2014/chart" uri="{C3380CC4-5D6E-409C-BE32-E72D297353CC}">
              <c16:uniqueId val="{00000033-E53F-4A6E-A80B-2ED894E2D7D5}"/>
            </c:ext>
          </c:extLst>
        </c:ser>
        <c:ser>
          <c:idx val="4"/>
          <c:order val="4"/>
          <c:tx>
            <c:strRef>
              <c:f>Hoja1!$F$1</c:f>
              <c:strCache>
                <c:ptCount val="1"/>
                <c:pt idx="0">
                  <c:v>NO SABE</c:v>
                </c:pt>
              </c:strCache>
            </c:strRef>
          </c:tx>
          <c:spPr>
            <a:solidFill>
              <a:sysClr val="window" lastClr="FFFFFF">
                <a:lumMod val="50000"/>
              </a:sysClr>
            </a:solidFill>
            <a:ln>
              <a:noFill/>
            </a:ln>
            <a:effectLst/>
            <a:scene3d>
              <a:camera prst="orthographicFront"/>
              <a:lightRig rig="contrasting" dir="t">
                <a:rot lat="0" lon="0" rev="1500000"/>
              </a:lightRig>
            </a:scene3d>
            <a:sp3d prstMaterial="metal"/>
          </c:spPr>
          <c:invertIfNegative val="0"/>
          <c:dLbls>
            <c:dLbl>
              <c:idx val="0"/>
              <c:layout>
                <c:manualLayout>
                  <c:x val="-7.5758060770354296E-2"/>
                  <c:y val="3.0765456715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4-E53F-4A6E-A80B-2ED894E2D7D5}"/>
                </c:ext>
              </c:extLst>
            </c:dLbl>
            <c:dLbl>
              <c:idx val="1"/>
              <c:layout>
                <c:manualLayout>
                  <c:x val="-6.1582103413389003E-2"/>
                  <c:y val="2.50114053561912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5-E53F-4A6E-A80B-2ED894E2D7D5}"/>
                </c:ext>
              </c:extLst>
            </c:dLbl>
            <c:dLbl>
              <c:idx val="2"/>
              <c:layout>
                <c:manualLayout>
                  <c:x val="-4.95387569054467E-2"/>
                  <c:y val="3.7277816778852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6-E53F-4A6E-A80B-2ED894E2D7D5}"/>
                </c:ext>
              </c:extLst>
            </c:dLbl>
            <c:dLbl>
              <c:idx val="3"/>
              <c:layout>
                <c:manualLayout>
                  <c:x val="-4.9937043215786403E-2"/>
                  <c:y val="3.4984209480997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7-E53F-4A6E-A80B-2ED894E2D7D5}"/>
                </c:ext>
              </c:extLst>
            </c:dLbl>
            <c:dLbl>
              <c:idx val="4"/>
              <c:layout>
                <c:manualLayout>
                  <c:x val="-7.4931900437859897E-2"/>
                  <c:y val="4.1023148940186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8-E53F-4A6E-A80B-2ED894E2D7D5}"/>
                </c:ext>
              </c:extLst>
            </c:dLbl>
            <c:dLbl>
              <c:idx val="5"/>
              <c:layout>
                <c:manualLayout>
                  <c:x val="-4.5350820351193401E-2"/>
                  <c:y val="2.541452570432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9-E53F-4A6E-A80B-2ED894E2D7D5}"/>
                </c:ext>
              </c:extLst>
            </c:dLbl>
            <c:dLbl>
              <c:idx val="6"/>
              <c:layout>
                <c:manualLayout>
                  <c:x val="-6.1547541905191003E-2"/>
                  <c:y val="3.4339216923975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A-E53F-4A6E-A80B-2ED894E2D7D5}"/>
                </c:ext>
              </c:extLst>
            </c:dLbl>
            <c:dLbl>
              <c:idx val="7"/>
              <c:layout>
                <c:manualLayout>
                  <c:x val="-5.0209836817392703E-2"/>
                  <c:y val="3.74609415711468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B-E53F-4A6E-A80B-2ED894E2D7D5}"/>
                </c:ext>
              </c:extLst>
            </c:dLbl>
            <c:dLbl>
              <c:idx val="8"/>
              <c:layout>
                <c:manualLayout>
                  <c:x val="-5.8308197594391598E-2"/>
                  <c:y val="2.8095767629632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C-E53F-4A6E-A80B-2ED894E2D7D5}"/>
                </c:ext>
              </c:extLst>
            </c:dLbl>
            <c:dLbl>
              <c:idx val="9"/>
              <c:layout>
                <c:manualLayout>
                  <c:x val="-1.73944080676086E-3"/>
                  <c:y val="3.4632708201827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D-E53F-4A6E-A80B-2ED894E2D7D5}"/>
                </c:ext>
              </c:extLst>
            </c:dLbl>
            <c:dLbl>
              <c:idx val="10"/>
              <c:layout>
                <c:manualLayout>
                  <c:x val="-4.8433154180061201E-3"/>
                  <c:y val="4.16098856908007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E-E53F-4A6E-A80B-2ED894E2D7D5}"/>
                </c:ext>
              </c:extLst>
            </c:dLbl>
            <c:dLbl>
              <c:idx val="11"/>
              <c:layout>
                <c:manualLayout>
                  <c:x val="-7.4264534979675296E-3"/>
                  <c:y val="3.15114751648368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F-E53F-4A6E-A80B-2ED894E2D7D5}"/>
                </c:ext>
              </c:extLst>
            </c:dLbl>
            <c:spPr>
              <a:noFill/>
              <a:ln>
                <a:noFill/>
              </a:ln>
              <a:effectLst/>
            </c:spPr>
            <c:txPr>
              <a:bodyPr anchorCtr="0"/>
              <a:lstStyle/>
              <a:p>
                <a:pPr algn="ctr">
                  <a:defRPr lang="es-MX" sz="1000" b="1" i="0" u="none" strike="noStrike" kern="1200" baseline="0">
                    <a:solidFill>
                      <a:schemeClr val="bg1">
                        <a:lumMod val="50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Andrés Manuel López Obrador</c:v>
                </c:pt>
                <c:pt idx="1">
                  <c:v>María de Jesús Patricio "Marichuy" </c:v>
                </c:pt>
                <c:pt idx="2">
                  <c:v>Margarita Zavala</c:v>
                </c:pt>
                <c:pt idx="3">
                  <c:v>José Antonio Meade</c:v>
                </c:pt>
                <c:pt idx="4">
                  <c:v>Armando Ríos Piter</c:v>
                </c:pt>
                <c:pt idx="5">
                  <c:v>Jaime Rodríguez "El Bronco"</c:v>
                </c:pt>
                <c:pt idx="6">
                  <c:v>Aurelio Nuño</c:v>
                </c:pt>
                <c:pt idx="7">
                  <c:v>Miguel Ángel Osorio Chong</c:v>
                </c:pt>
                <c:pt idx="8">
                  <c:v>Ricardo Anaya </c:v>
                </c:pt>
              </c:strCache>
            </c:strRef>
          </c:cat>
          <c:val>
            <c:numRef>
              <c:f>Hoja1!$F$2:$F$10</c:f>
              <c:numCache>
                <c:formatCode>0.0%</c:formatCode>
                <c:ptCount val="9"/>
                <c:pt idx="0">
                  <c:v>4.0000000000000001E-3</c:v>
                </c:pt>
                <c:pt idx="1">
                  <c:v>1.4E-2</c:v>
                </c:pt>
                <c:pt idx="2">
                  <c:v>1.4E-2</c:v>
                </c:pt>
                <c:pt idx="3">
                  <c:v>7.0000000000000001E-3</c:v>
                </c:pt>
                <c:pt idx="4">
                  <c:v>8.9999999999999993E-3</c:v>
                </c:pt>
                <c:pt idx="5">
                  <c:v>1.2E-2</c:v>
                </c:pt>
                <c:pt idx="6">
                  <c:v>2.1000000000000001E-2</c:v>
                </c:pt>
                <c:pt idx="7">
                  <c:v>1.2E-2</c:v>
                </c:pt>
                <c:pt idx="8">
                  <c:v>3.4000000000000002E-2</c:v>
                </c:pt>
              </c:numCache>
            </c:numRef>
          </c:val>
          <c:extLst>
            <c:ext xmlns:c16="http://schemas.microsoft.com/office/drawing/2014/chart" uri="{C3380CC4-5D6E-409C-BE32-E72D297353CC}">
              <c16:uniqueId val="{00000040-E53F-4A6E-A80B-2ED894E2D7D5}"/>
            </c:ext>
          </c:extLst>
        </c:ser>
        <c:ser>
          <c:idx val="5"/>
          <c:order val="5"/>
          <c:tx>
            <c:strRef>
              <c:f>Hoja1!$G$1</c:f>
              <c:strCache>
                <c:ptCount val="1"/>
                <c:pt idx="0">
                  <c:v>NO CONTESTÓ</c:v>
                </c:pt>
              </c:strCache>
            </c:strRef>
          </c:tx>
          <c:spPr>
            <a:solidFill>
              <a:sysClr val="windowText" lastClr="000000">
                <a:lumMod val="65000"/>
                <a:lumOff val="35000"/>
              </a:sysClr>
            </a:solidFill>
            <a:ln>
              <a:noFill/>
            </a:ln>
          </c:spPr>
          <c:invertIfNegative val="0"/>
          <c:dLbls>
            <c:dLbl>
              <c:idx val="0"/>
              <c:layout>
                <c:manualLayout>
                  <c:x val="-1.6196721553997601E-3"/>
                  <c:y val="3.98499212440490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1-E53F-4A6E-A80B-2ED894E2D7D5}"/>
                </c:ext>
              </c:extLst>
            </c:dLbl>
            <c:dLbl>
              <c:idx val="1"/>
              <c:layout>
                <c:manualLayout>
                  <c:x val="1.2644775918250001E-2"/>
                  <c:y val="3.67272133765164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2-E53F-4A6E-A80B-2ED894E2D7D5}"/>
                </c:ext>
              </c:extLst>
            </c:dLbl>
            <c:dLbl>
              <c:idx val="2"/>
              <c:layout>
                <c:manualLayout>
                  <c:x val="0"/>
                  <c:y val="3.658046773759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3-E53F-4A6E-A80B-2ED894E2D7D5}"/>
                </c:ext>
              </c:extLst>
            </c:dLbl>
            <c:dLbl>
              <c:idx val="3"/>
              <c:layout>
                <c:manualLayout>
                  <c:x val="1.87503501138238E-4"/>
                  <c:y val="3.33119974514929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4-E53F-4A6E-A80B-2ED894E2D7D5}"/>
                </c:ext>
              </c:extLst>
            </c:dLbl>
            <c:dLbl>
              <c:idx val="4"/>
              <c:layout>
                <c:manualLayout>
                  <c:x val="5.62510503414714E-4"/>
                  <c:y val="3.64344595139352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5-E53F-4A6E-A80B-2ED894E2D7D5}"/>
                </c:ext>
              </c:extLst>
            </c:dLbl>
            <c:dLbl>
              <c:idx val="5"/>
              <c:layout>
                <c:manualLayout>
                  <c:x val="-3.6663851146599702E-3"/>
                  <c:y val="3.0924000998951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6-E53F-4A6E-A80B-2ED894E2D7D5}"/>
                </c:ext>
              </c:extLst>
            </c:dLbl>
            <c:dLbl>
              <c:idx val="6"/>
              <c:layout>
                <c:manualLayout>
                  <c:x val="-1.2755751894045301E-16"/>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7-E53F-4A6E-A80B-2ED894E2D7D5}"/>
                </c:ext>
              </c:extLst>
            </c:dLbl>
            <c:dLbl>
              <c:idx val="7"/>
              <c:layout>
                <c:manualLayout>
                  <c:x val="-1.2755751894045301E-16"/>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8-E53F-4A6E-A80B-2ED894E2D7D5}"/>
                </c:ext>
              </c:extLst>
            </c:dLbl>
            <c:dLbl>
              <c:idx val="8"/>
              <c:layout>
                <c:manualLayout>
                  <c:x val="-1.2755751894045301E-16"/>
                  <c:y val="2.80955218245424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9-E53F-4A6E-A80B-2ED894E2D7D5}"/>
                </c:ext>
              </c:extLst>
            </c:dLbl>
            <c:dLbl>
              <c:idx val="9"/>
              <c:layout>
                <c:manualLayout>
                  <c:x val="-3.47888161352173E-3"/>
                  <c:y val="3.40457256461233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A-E53F-4A6E-A80B-2ED894E2D7D5}"/>
                </c:ext>
              </c:extLst>
            </c:dLbl>
            <c:dLbl>
              <c:idx val="10"/>
              <c:layout>
                <c:manualLayout>
                  <c:x val="-3.5725648821693201E-3"/>
                  <c:y val="4.01424293015398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B-E53F-4A6E-A80B-2ED894E2D7D5}"/>
                </c:ext>
              </c:extLst>
            </c:dLbl>
            <c:dLbl>
              <c:idx val="11"/>
              <c:layout>
                <c:manualLayout>
                  <c:x val="1.87503501138238E-4"/>
                  <c:y val="3.6873959015442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4C-E53F-4A6E-A80B-2ED894E2D7D5}"/>
                </c:ext>
              </c:extLst>
            </c:dLbl>
            <c:spPr>
              <a:noFill/>
              <a:ln>
                <a:noFill/>
              </a:ln>
              <a:effectLst/>
            </c:spPr>
            <c:txPr>
              <a:bodyPr anchorCtr="0"/>
              <a:lstStyle/>
              <a:p>
                <a:pPr algn="ctr">
                  <a:defRPr lang="es-MX" sz="1000" b="1" i="0" u="none" strike="noStrike" kern="1200" baseline="0">
                    <a:solidFill>
                      <a:schemeClr val="tx1">
                        <a:lumMod val="65000"/>
                        <a:lumOff val="35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Hoja1!$A$2:$A$10</c:f>
              <c:strCache>
                <c:ptCount val="9"/>
                <c:pt idx="0">
                  <c:v>Andrés Manuel López Obrador</c:v>
                </c:pt>
                <c:pt idx="1">
                  <c:v>María de Jesús Patricio "Marichuy" </c:v>
                </c:pt>
                <c:pt idx="2">
                  <c:v>Margarita Zavala</c:v>
                </c:pt>
                <c:pt idx="3">
                  <c:v>José Antonio Meade</c:v>
                </c:pt>
                <c:pt idx="4">
                  <c:v>Armando Ríos Piter</c:v>
                </c:pt>
                <c:pt idx="5">
                  <c:v>Jaime Rodríguez "El Bronco"</c:v>
                </c:pt>
                <c:pt idx="6">
                  <c:v>Aurelio Nuño</c:v>
                </c:pt>
                <c:pt idx="7">
                  <c:v>Miguel Ángel Osorio Chong</c:v>
                </c:pt>
                <c:pt idx="8">
                  <c:v>Ricardo Anaya </c:v>
                </c:pt>
              </c:strCache>
            </c:strRef>
          </c:cat>
          <c:val>
            <c:numRef>
              <c:f>Hoja1!$G$2:$G$10</c:f>
              <c:numCache>
                <c:formatCode>0.0%</c:formatCode>
                <c:ptCount val="9"/>
                <c:pt idx="0">
                  <c:v>8.9999999999999993E-3</c:v>
                </c:pt>
                <c:pt idx="1">
                  <c:v>0.01</c:v>
                </c:pt>
                <c:pt idx="2">
                  <c:v>0.02</c:v>
                </c:pt>
                <c:pt idx="3">
                  <c:v>1.7000000000000001E-2</c:v>
                </c:pt>
                <c:pt idx="4">
                  <c:v>0.01</c:v>
                </c:pt>
                <c:pt idx="5">
                  <c:v>1.4E-2</c:v>
                </c:pt>
                <c:pt idx="6">
                  <c:v>1.7999999999999999E-2</c:v>
                </c:pt>
                <c:pt idx="7">
                  <c:v>7.0000000000000097E-3</c:v>
                </c:pt>
                <c:pt idx="8">
                  <c:v>1.8999999999999899E-2</c:v>
                </c:pt>
              </c:numCache>
            </c:numRef>
          </c:val>
          <c:extLst>
            <c:ext xmlns:c16="http://schemas.microsoft.com/office/drawing/2014/chart" uri="{C3380CC4-5D6E-409C-BE32-E72D297353CC}">
              <c16:uniqueId val="{0000004D-E53F-4A6E-A80B-2ED894E2D7D5}"/>
            </c:ext>
          </c:extLst>
        </c:ser>
        <c:dLbls>
          <c:showLegendKey val="0"/>
          <c:showVal val="1"/>
          <c:showCatName val="0"/>
          <c:showSerName val="0"/>
          <c:showPercent val="0"/>
          <c:showBubbleSize val="0"/>
        </c:dLbls>
        <c:gapWidth val="350"/>
        <c:overlap val="100"/>
        <c:axId val="-2060852536"/>
        <c:axId val="-2060848936"/>
      </c:barChart>
      <c:catAx>
        <c:axId val="-2060852536"/>
        <c:scaling>
          <c:orientation val="maxMin"/>
        </c:scaling>
        <c:delete val="0"/>
        <c:axPos val="l"/>
        <c:numFmt formatCode="General" sourceLinked="1"/>
        <c:majorTickMark val="out"/>
        <c:minorTickMark val="none"/>
        <c:tickLblPos val="nextTo"/>
        <c:spPr>
          <a:ln>
            <a:noFill/>
          </a:ln>
        </c:spPr>
        <c:txPr>
          <a:bodyPr/>
          <a:lstStyle/>
          <a:p>
            <a:pPr algn="r">
              <a:defRPr sz="1000" b="0">
                <a:solidFill>
                  <a:schemeClr val="tx1">
                    <a:lumMod val="95000"/>
                    <a:lumOff val="5000"/>
                  </a:schemeClr>
                </a:solidFill>
                <a:latin typeface="Helvetica" panose="020B0604020202020204" pitchFamily="34" charset="0"/>
                <a:cs typeface="Helvetica" panose="020B0604020202020204" pitchFamily="34" charset="0"/>
              </a:defRPr>
            </a:pPr>
            <a:endParaRPr lang="es-MX"/>
          </a:p>
        </c:txPr>
        <c:crossAx val="-2060848936"/>
        <c:crosses val="autoZero"/>
        <c:auto val="0"/>
        <c:lblAlgn val="ctr"/>
        <c:lblOffset val="100"/>
        <c:noMultiLvlLbl val="0"/>
      </c:catAx>
      <c:valAx>
        <c:axId val="-2060848936"/>
        <c:scaling>
          <c:orientation val="minMax"/>
        </c:scaling>
        <c:delete val="1"/>
        <c:axPos val="t"/>
        <c:numFmt formatCode="0%" sourceLinked="1"/>
        <c:majorTickMark val="out"/>
        <c:minorTickMark val="none"/>
        <c:tickLblPos val="nextTo"/>
        <c:crossAx val="-2060852536"/>
        <c:crosses val="autoZero"/>
        <c:crossBetween val="between"/>
      </c:valAx>
      <c:spPr>
        <a:noFill/>
        <a:ln w="25400">
          <a:noFill/>
        </a:ln>
      </c:spPr>
    </c:plotArea>
    <c:plotVisOnly val="1"/>
    <c:dispBlanksAs val="gap"/>
    <c:showDLblsOverMax val="0"/>
  </c:chart>
  <c:txPr>
    <a:bodyPr/>
    <a:lstStyle/>
    <a:p>
      <a:pPr>
        <a:defRPr sz="1800">
          <a:latin typeface="Adobe Caslon Pro"/>
        </a:defRPr>
      </a:pPr>
      <a:endParaRPr lang="es-MX"/>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39809942381391"/>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extLst>
              <c:ext xmlns:c16="http://schemas.microsoft.com/office/drawing/2014/chart" uri="{C3380CC4-5D6E-409C-BE32-E72D297353CC}">
                <c16:uniqueId val="{00000003-4C9F-4FAE-B83A-AF91FBA51EF3}"/>
              </c:ext>
            </c:extLst>
          </c:dPt>
          <c:dPt>
            <c:idx val="4"/>
            <c:invertIfNegative val="0"/>
            <c:bubble3D val="0"/>
            <c:extLst>
              <c:ext xmlns:c16="http://schemas.microsoft.com/office/drawing/2014/chart" uri="{C3380CC4-5D6E-409C-BE32-E72D297353CC}">
                <c16:uniqueId val="{00000004-4C9F-4FAE-B83A-AF91FBA51EF3}"/>
              </c:ext>
            </c:extLst>
          </c:dPt>
          <c:dPt>
            <c:idx val="9"/>
            <c:invertIfNegative val="0"/>
            <c:bubble3D val="0"/>
            <c:spPr>
              <a:solidFill>
                <a:srgbClr val="8064A2"/>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8EF7-45A0-BA93-4A100E70BE7F}"/>
              </c:ext>
            </c:extLst>
          </c:dPt>
          <c:dPt>
            <c:idx val="10"/>
            <c:invertIfNegative val="0"/>
            <c:bubble3D val="0"/>
            <c:spPr>
              <a:solidFill>
                <a:sysClr val="windowText" lastClr="000000"/>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8EF7-45A0-BA93-4A100E70BE7F}"/>
              </c:ext>
            </c:extLst>
          </c:dPt>
          <c:dPt>
            <c:idx val="11"/>
            <c:invertIfNegative val="0"/>
            <c:bubble3D val="0"/>
            <c:spPr>
              <a:solidFill>
                <a:sysClr val="window" lastClr="FFFFFF">
                  <a:lumMod val="50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8EF7-45A0-BA93-4A100E70BE7F}"/>
              </c:ext>
            </c:extLst>
          </c:dPt>
          <c:dPt>
            <c:idx val="12"/>
            <c:invertIfNegative val="0"/>
            <c:bubble3D val="0"/>
            <c:spPr>
              <a:solidFill>
                <a:sysClr val="windowText" lastClr="000000">
                  <a:lumMod val="65000"/>
                  <a:lumOff val="35000"/>
                </a:sysClr>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8EF7-45A0-BA93-4A100E70BE7F}"/>
              </c:ext>
            </c:extLst>
          </c:dPt>
          <c:dLbls>
            <c:dLbl>
              <c:idx val="9"/>
              <c:spPr>
                <a:noFill/>
                <a:ln>
                  <a:noFill/>
                </a:ln>
                <a:effectLst/>
              </c:spPr>
              <c:txPr>
                <a:bodyPr/>
                <a:lstStyle/>
                <a:p>
                  <a:pPr>
                    <a:defRPr lang="en-US" sz="1200" b="1">
                      <a:solidFill>
                        <a:schemeClr val="accent4"/>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8EF7-45A0-BA93-4A100E70BE7F}"/>
                </c:ext>
              </c:extLst>
            </c:dLbl>
            <c:dLbl>
              <c:idx val="10"/>
              <c:spPr>
                <a:noFill/>
                <a:ln>
                  <a:noFill/>
                </a:ln>
                <a:effectLst/>
              </c:spPr>
              <c:txPr>
                <a:bodyPr/>
                <a:lstStyle/>
                <a:p>
                  <a:pPr>
                    <a:defRPr lang="en-US" sz="1200" b="1">
                      <a:solidFill>
                        <a:schemeClr val="tx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8EF7-45A0-BA93-4A100E70BE7F}"/>
                </c:ext>
              </c:extLst>
            </c:dLbl>
            <c:dLbl>
              <c:idx val="11"/>
              <c:spPr>
                <a:noFill/>
                <a:ln>
                  <a:noFill/>
                </a:ln>
                <a:effectLst/>
              </c:spPr>
              <c:txPr>
                <a:bodyPr/>
                <a:lstStyle/>
                <a:p>
                  <a:pPr>
                    <a:defRPr lang="en-US"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8EF7-45A0-BA93-4A100E70BE7F}"/>
                </c:ext>
              </c:extLst>
            </c:dLbl>
            <c:dLbl>
              <c:idx val="12"/>
              <c:spPr>
                <a:noFill/>
                <a:ln>
                  <a:noFill/>
                </a:ln>
                <a:effectLst/>
              </c:spPr>
              <c:txPr>
                <a:bodyPr/>
                <a:lstStyle/>
                <a:p>
                  <a:pPr>
                    <a:defRPr lang="en-US"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8EF7-45A0-BA93-4A100E70BE7F}"/>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Hoja1!$A$2:$A$14</c:f>
              <c:strCache>
                <c:ptCount val="13"/>
                <c:pt idx="0">
                  <c:v>Es una persona perseverante</c:v>
                </c:pt>
                <c:pt idx="1">
                  <c:v>Es una persona poco congruente con lo que dice y hace</c:v>
                </c:pt>
                <c:pt idx="2">
                  <c:v>Es el candidato menos malo para ganar en 2018</c:v>
                </c:pt>
                <c:pt idx="3">
                  <c:v>Es el mejor candidato para ganar en 2018</c:v>
                </c:pt>
                <c:pt idx="4">
                  <c:v>Es un mal candidato</c:v>
                </c:pt>
                <c:pt idx="5">
                  <c:v>Es una mala persona (necio, despota, mentiroso)</c:v>
                </c:pt>
                <c:pt idx="6">
                  <c:v>Es un buen candidato</c:v>
                </c:pt>
                <c:pt idx="7">
                  <c:v>Es un candidato más</c:v>
                </c:pt>
                <c:pt idx="8">
                  <c:v>Es congruente</c:v>
                </c:pt>
                <c:pt idx="9">
                  <c:v>Otro</c:v>
                </c:pt>
                <c:pt idx="10">
                  <c:v>Ninguna</c:v>
                </c:pt>
                <c:pt idx="11">
                  <c:v>No sabe</c:v>
                </c:pt>
                <c:pt idx="12">
                  <c:v>No contestó</c:v>
                </c:pt>
              </c:strCache>
            </c:strRef>
          </c:cat>
          <c:val>
            <c:numRef>
              <c:f>Hoja1!$B$2:$B$14</c:f>
              <c:numCache>
                <c:formatCode>0.0%</c:formatCode>
                <c:ptCount val="13"/>
                <c:pt idx="0">
                  <c:v>0.318</c:v>
                </c:pt>
                <c:pt idx="1">
                  <c:v>0.28000000000000003</c:v>
                </c:pt>
                <c:pt idx="2">
                  <c:v>0.15</c:v>
                </c:pt>
                <c:pt idx="3">
                  <c:v>0.13800000000000001</c:v>
                </c:pt>
                <c:pt idx="4">
                  <c:v>1.4E-2</c:v>
                </c:pt>
                <c:pt idx="5">
                  <c:v>1.4E-2</c:v>
                </c:pt>
                <c:pt idx="6">
                  <c:v>8.9999999999999993E-3</c:v>
                </c:pt>
                <c:pt idx="7">
                  <c:v>8.9999999999999993E-3</c:v>
                </c:pt>
                <c:pt idx="8">
                  <c:v>7.0000000000000001E-3</c:v>
                </c:pt>
                <c:pt idx="9">
                  <c:v>1.9E-2</c:v>
                </c:pt>
                <c:pt idx="10">
                  <c:v>7.0000000000000001E-3</c:v>
                </c:pt>
                <c:pt idx="11">
                  <c:v>1.7999999999999999E-2</c:v>
                </c:pt>
                <c:pt idx="12">
                  <c:v>1.6999999999999901E-2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06357912"/>
        <c:axId val="2106361288"/>
      </c:barChart>
      <c:catAx>
        <c:axId val="2106357912"/>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06361288"/>
        <c:crosses val="autoZero"/>
        <c:auto val="1"/>
        <c:lblAlgn val="ctr"/>
        <c:lblOffset val="100"/>
        <c:noMultiLvlLbl val="0"/>
      </c:catAx>
      <c:valAx>
        <c:axId val="2106361288"/>
        <c:scaling>
          <c:orientation val="minMax"/>
          <c:max val="0.5"/>
          <c:min val="0"/>
        </c:scaling>
        <c:delete val="1"/>
        <c:axPos val="t"/>
        <c:numFmt formatCode="0.0%" sourceLinked="1"/>
        <c:majorTickMark val="out"/>
        <c:minorTickMark val="none"/>
        <c:tickLblPos val="none"/>
        <c:crossAx val="2106357912"/>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7146257137326403"/>
          <c:y val="1.7636929230085498E-2"/>
          <c:w val="0.52853742862673603"/>
          <c:h val="0.98174414653856801"/>
        </c:manualLayout>
      </c:layout>
      <c:barChart>
        <c:barDir val="bar"/>
        <c:grouping val="clustered"/>
        <c:varyColors val="0"/>
        <c:ser>
          <c:idx val="0"/>
          <c:order val="0"/>
          <c:tx>
            <c:strRef>
              <c:f>Hoja1!$B$1</c:f>
              <c:strCache>
                <c:ptCount val="1"/>
                <c:pt idx="0">
                  <c:v>Columna1</c:v>
                </c:pt>
              </c:strCache>
            </c:strRef>
          </c:tx>
          <c:spPr>
            <a:solidFill>
              <a:srgbClr val="8F2D5D"/>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13AD-4320-9117-44F8DFC8DBBA}"/>
              </c:ext>
            </c:extLst>
          </c:dPt>
          <c:dPt>
            <c:idx val="1"/>
            <c:invertIfNegative val="0"/>
            <c:bubble3D val="0"/>
            <c:extLst>
              <c:ext xmlns:c16="http://schemas.microsoft.com/office/drawing/2014/chart" uri="{C3380CC4-5D6E-409C-BE32-E72D297353CC}">
                <c16:uniqueId val="{00000001-13AD-4320-9117-44F8DFC8DBBA}"/>
              </c:ext>
            </c:extLst>
          </c:dPt>
          <c:dPt>
            <c:idx val="2"/>
            <c:invertIfNegative val="0"/>
            <c:bubble3D val="0"/>
            <c:extLst>
              <c:ext xmlns:c16="http://schemas.microsoft.com/office/drawing/2014/chart" uri="{C3380CC4-5D6E-409C-BE32-E72D297353CC}">
                <c16:uniqueId val="{00000002-13AD-4320-9117-44F8DFC8DBBA}"/>
              </c:ext>
            </c:extLst>
          </c:dPt>
          <c:dPt>
            <c:idx val="3"/>
            <c:invertIfNegative val="0"/>
            <c:bubble3D val="0"/>
            <c:extLst>
              <c:ext xmlns:c16="http://schemas.microsoft.com/office/drawing/2014/chart" uri="{C3380CC4-5D6E-409C-BE32-E72D297353CC}">
                <c16:uniqueId val="{00000003-13AD-4320-9117-44F8DFC8DBBA}"/>
              </c:ext>
            </c:extLst>
          </c:dPt>
          <c:dPt>
            <c:idx val="4"/>
            <c:invertIfNegative val="0"/>
            <c:bubble3D val="0"/>
            <c:extLst>
              <c:ext xmlns:c16="http://schemas.microsoft.com/office/drawing/2014/chart" uri="{C3380CC4-5D6E-409C-BE32-E72D297353CC}">
                <c16:uniqueId val="{00000004-13AD-4320-9117-44F8DFC8DBBA}"/>
              </c:ext>
            </c:extLst>
          </c:dPt>
          <c:dPt>
            <c:idx val="13"/>
            <c:invertIfNegative val="0"/>
            <c:bubble3D val="0"/>
            <c:extLst>
              <c:ext xmlns:c16="http://schemas.microsoft.com/office/drawing/2014/chart" uri="{C3380CC4-5D6E-409C-BE32-E72D297353CC}">
                <c16:uniqueId val="{00000005-13AD-4320-9117-44F8DFC8DBBA}"/>
              </c:ext>
            </c:extLst>
          </c:dPt>
          <c:dPt>
            <c:idx val="14"/>
            <c:invertIfNegative val="0"/>
            <c:bubble3D val="0"/>
            <c:extLst>
              <c:ext xmlns:c16="http://schemas.microsoft.com/office/drawing/2014/chart" uri="{C3380CC4-5D6E-409C-BE32-E72D297353CC}">
                <c16:uniqueId val="{00000006-13AD-4320-9117-44F8DFC8DBBA}"/>
              </c:ext>
            </c:extLst>
          </c:dPt>
          <c:dPt>
            <c:idx val="15"/>
            <c:invertIfNegative val="0"/>
            <c:bubble3D val="0"/>
            <c:extLst>
              <c:ext xmlns:c16="http://schemas.microsoft.com/office/drawing/2014/chart" uri="{C3380CC4-5D6E-409C-BE32-E72D297353CC}">
                <c16:uniqueId val="{00000007-13AD-4320-9117-44F8DFC8DBBA}"/>
              </c:ext>
            </c:extLst>
          </c:dPt>
          <c:dPt>
            <c:idx val="1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E2FE-44AE-B704-0E4D3A72296B}"/>
              </c:ext>
            </c:extLst>
          </c:dPt>
          <c:dPt>
            <c:idx val="1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E2FE-44AE-B704-0E4D3A72296B}"/>
              </c:ext>
            </c:extLst>
          </c:dPt>
          <c:dPt>
            <c:idx val="18"/>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E2FE-44AE-B704-0E4D3A72296B}"/>
              </c:ext>
            </c:extLst>
          </c:dPt>
          <c:dPt>
            <c:idx val="19"/>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E2FE-44AE-B704-0E4D3A72296B}"/>
              </c:ext>
            </c:extLst>
          </c:dPt>
          <c:dPt>
            <c:idx val="20"/>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E2FE-44AE-B704-0E4D3A72296B}"/>
              </c:ext>
            </c:extLst>
          </c:dPt>
          <c:dPt>
            <c:idx val="21"/>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E2FE-44AE-B704-0E4D3A72296B}"/>
              </c:ext>
            </c:extLst>
          </c:dPt>
          <c:dPt>
            <c:idx val="22"/>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E-E2FE-44AE-B704-0E4D3A72296B}"/>
              </c:ext>
            </c:extLst>
          </c:dPt>
          <c:dPt>
            <c:idx val="23"/>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F-E2FE-44AE-B704-0E4D3A72296B}"/>
              </c:ext>
            </c:extLst>
          </c:dPt>
          <c:dLbls>
            <c:dLbl>
              <c:idx val="15"/>
              <c:spPr>
                <a:noFill/>
              </c:spPr>
              <c:txPr>
                <a:bodyPr/>
                <a:lstStyle/>
                <a:p>
                  <a:pPr>
                    <a:defRPr lang="en-US" sz="11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13AD-4320-9117-44F8DFC8DBBA}"/>
                </c:ext>
              </c:extLst>
            </c:dLbl>
            <c:dLbl>
              <c:idx val="16"/>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E2FE-44AE-B704-0E4D3A72296B}"/>
                </c:ext>
              </c:extLst>
            </c:dLbl>
            <c:dLbl>
              <c:idx val="17"/>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E2FE-44AE-B704-0E4D3A72296B}"/>
                </c:ext>
              </c:extLst>
            </c:dLbl>
            <c:dLbl>
              <c:idx val="18"/>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E2FE-44AE-B704-0E4D3A72296B}"/>
                </c:ext>
              </c:extLst>
            </c:dLbl>
            <c:dLbl>
              <c:idx val="19"/>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E2FE-44AE-B704-0E4D3A72296B}"/>
                </c:ext>
              </c:extLst>
            </c:dLbl>
            <c:dLbl>
              <c:idx val="20"/>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E2FE-44AE-B704-0E4D3A72296B}"/>
                </c:ext>
              </c:extLst>
            </c:dLbl>
            <c:dLbl>
              <c:idx val="21"/>
              <c:spPr>
                <a:noFill/>
                <a:ln>
                  <a:noFill/>
                </a:ln>
                <a:effectLst/>
              </c:spPr>
              <c:txPr>
                <a:bodyPr/>
                <a:lstStyle/>
                <a:p>
                  <a:pPr>
                    <a:defRPr lang="en-US" sz="11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E2FE-44AE-B704-0E4D3A72296B}"/>
                </c:ext>
              </c:extLst>
            </c:dLbl>
            <c:dLbl>
              <c:idx val="22"/>
              <c:spPr>
                <a:noFill/>
                <a:ln>
                  <a:noFill/>
                </a:ln>
                <a:effectLst/>
              </c:spPr>
              <c:txPr>
                <a:bodyPr/>
                <a:lstStyle/>
                <a:p>
                  <a:pPr>
                    <a:defRPr lang="en-US" sz="11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E-E2FE-44AE-B704-0E4D3A72296B}"/>
                </c:ext>
              </c:extLst>
            </c:dLbl>
            <c:dLbl>
              <c:idx val="23"/>
              <c:spPr>
                <a:noFill/>
                <a:ln>
                  <a:noFill/>
                </a:ln>
                <a:effectLst/>
              </c:spPr>
              <c:txPr>
                <a:bodyPr/>
                <a:lstStyle/>
                <a:p>
                  <a:pPr>
                    <a:defRPr lang="en-US" sz="11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F-E2FE-44AE-B704-0E4D3A72296B}"/>
                </c:ext>
              </c:extLst>
            </c:dLbl>
            <c:spPr>
              <a:noFill/>
              <a:ln>
                <a:noFill/>
              </a:ln>
              <a:effectLst/>
            </c:spPr>
            <c:txPr>
              <a:bodyPr/>
              <a:lstStyle/>
              <a:p>
                <a:pPr>
                  <a:defRPr lang="en-US" sz="11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Hoja1!$A$2:$A$25</c:f>
              <c:strCache>
                <c:ptCount val="24"/>
                <c:pt idx="0">
                  <c:v>Porque insiste en ser Presidente </c:v>
                </c:pt>
                <c:pt idx="1">
                  <c:v>Porque no cumple lo que promete </c:v>
                </c:pt>
                <c:pt idx="2">
                  <c:v>Porque no le inspira confianza </c:v>
                </c:pt>
                <c:pt idx="3">
                  <c:v>Porque no es coherente/congruente </c:v>
                </c:pt>
                <c:pt idx="4">
                  <c:v>Porque es conflictivo </c:v>
                </c:pt>
                <c:pt idx="5">
                  <c:v>Porque es corrupto </c:v>
                </c:pt>
                <c:pt idx="6">
                  <c:v>Porque es oportunista </c:v>
                </c:pt>
                <c:pt idx="7">
                  <c:v>Porque no comparte sus ideales </c:v>
                </c:pt>
                <c:pt idx="8">
                  <c:v>Porque es mentiroso </c:v>
                </c:pt>
                <c:pt idx="9">
                  <c:v>Porque ha cambiado de Partido Político </c:v>
                </c:pt>
                <c:pt idx="10">
                  <c:v>Porque no trabaja/No ha hecho nada </c:v>
                </c:pt>
                <c:pt idx="11">
                  <c:v>Porque ataca a otros Partidos Políticos </c:v>
                </c:pt>
                <c:pt idx="12">
                  <c:v>Porque no es una buena opción </c:v>
                </c:pt>
                <c:pt idx="13">
                  <c:v>Porque no le simpatiza </c:v>
                </c:pt>
                <c:pt idx="14">
                  <c:v>Porque es populista </c:v>
                </c:pt>
                <c:pt idx="15">
                  <c:v>Porque es igual que todos los políticos </c:v>
                </c:pt>
                <c:pt idx="16">
                  <c:v>Por lo que sabe o ha escuchado de él </c:v>
                </c:pt>
                <c:pt idx="17">
                  <c:v>Por lo que dice/sus declaraciones </c:v>
                </c:pt>
                <c:pt idx="18">
                  <c:v>Por lo que ha hecho/sus acciones </c:v>
                </c:pt>
                <c:pt idx="19">
                  <c:v>Por su trayectoria política </c:v>
                </c:pt>
                <c:pt idx="20">
                  <c:v>Porque AMLO es de edad avanzada </c:v>
                </c:pt>
                <c:pt idx="21">
                  <c:v>Otra</c:v>
                </c:pt>
                <c:pt idx="22">
                  <c:v>No sabe</c:v>
                </c:pt>
                <c:pt idx="23">
                  <c:v>No contestó</c:v>
                </c:pt>
              </c:strCache>
            </c:strRef>
          </c:cat>
          <c:val>
            <c:numRef>
              <c:f>Hoja1!$B$2:$B$25</c:f>
              <c:numCache>
                <c:formatCode>0.0%</c:formatCode>
                <c:ptCount val="24"/>
                <c:pt idx="0">
                  <c:v>0.13800000000000001</c:v>
                </c:pt>
                <c:pt idx="1">
                  <c:v>7.6999999999999999E-2</c:v>
                </c:pt>
                <c:pt idx="2">
                  <c:v>7.0000000000000007E-2</c:v>
                </c:pt>
                <c:pt idx="3">
                  <c:v>6.6000000000000003E-2</c:v>
                </c:pt>
                <c:pt idx="4">
                  <c:v>5.2999999999999999E-2</c:v>
                </c:pt>
                <c:pt idx="5">
                  <c:v>5.1999999999999998E-2</c:v>
                </c:pt>
                <c:pt idx="6">
                  <c:v>5.1999999999999998E-2</c:v>
                </c:pt>
                <c:pt idx="7">
                  <c:v>4.9000000000000002E-2</c:v>
                </c:pt>
                <c:pt idx="8">
                  <c:v>4.2999999999999997E-2</c:v>
                </c:pt>
                <c:pt idx="9">
                  <c:v>0.04</c:v>
                </c:pt>
                <c:pt idx="10">
                  <c:v>0.03</c:v>
                </c:pt>
                <c:pt idx="11">
                  <c:v>1.7999999999999999E-2</c:v>
                </c:pt>
                <c:pt idx="12">
                  <c:v>1.2999999999999999E-2</c:v>
                </c:pt>
                <c:pt idx="13">
                  <c:v>1.2E-2</c:v>
                </c:pt>
                <c:pt idx="14">
                  <c:v>1.2E-2</c:v>
                </c:pt>
                <c:pt idx="15">
                  <c:v>8.9999999999999993E-3</c:v>
                </c:pt>
                <c:pt idx="16">
                  <c:v>7.2999999999999995E-2</c:v>
                </c:pt>
                <c:pt idx="17">
                  <c:v>5.5E-2</c:v>
                </c:pt>
                <c:pt idx="18">
                  <c:v>4.1000000000000002E-2</c:v>
                </c:pt>
                <c:pt idx="19">
                  <c:v>8.0000000000000002E-3</c:v>
                </c:pt>
                <c:pt idx="20">
                  <c:v>5.0000000000000001E-3</c:v>
                </c:pt>
                <c:pt idx="21">
                  <c:v>1.4999999999999999E-2</c:v>
                </c:pt>
                <c:pt idx="22">
                  <c:v>1.4E-2</c:v>
                </c:pt>
                <c:pt idx="23">
                  <c:v>5.4999999999999598E-2</c:v>
                </c:pt>
              </c:numCache>
            </c:numRef>
          </c:val>
          <c:extLst>
            <c:ext xmlns:c16="http://schemas.microsoft.com/office/drawing/2014/chart" uri="{C3380CC4-5D6E-409C-BE32-E72D297353CC}">
              <c16:uniqueId val="{00000008-13AD-4320-9117-44F8DFC8DBBA}"/>
            </c:ext>
          </c:extLst>
        </c:ser>
        <c:dLbls>
          <c:showLegendKey val="0"/>
          <c:showVal val="0"/>
          <c:showCatName val="0"/>
          <c:showSerName val="0"/>
          <c:showPercent val="0"/>
          <c:showBubbleSize val="0"/>
        </c:dLbls>
        <c:gapWidth val="50"/>
        <c:axId val="-2059367720"/>
        <c:axId val="-2059371752"/>
      </c:barChart>
      <c:catAx>
        <c:axId val="-2059367720"/>
        <c:scaling>
          <c:orientation val="maxMin"/>
        </c:scaling>
        <c:delete val="0"/>
        <c:axPos val="l"/>
        <c:numFmt formatCode="General" sourceLinked="1"/>
        <c:majorTickMark val="out"/>
        <c:minorTickMark val="none"/>
        <c:tickLblPos val="nextTo"/>
        <c:spPr>
          <a:ln>
            <a:noFill/>
          </a:ln>
        </c:spPr>
        <c:txPr>
          <a:bodyPr/>
          <a:lstStyle/>
          <a:p>
            <a:pPr algn="r">
              <a:defRPr lang="es-MX" sz="8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59371752"/>
        <c:crosses val="autoZero"/>
        <c:auto val="1"/>
        <c:lblAlgn val="ctr"/>
        <c:lblOffset val="100"/>
        <c:noMultiLvlLbl val="0"/>
      </c:catAx>
      <c:valAx>
        <c:axId val="-2059371752"/>
        <c:scaling>
          <c:orientation val="minMax"/>
          <c:max val="0.2"/>
          <c:min val="0"/>
        </c:scaling>
        <c:delete val="1"/>
        <c:axPos val="t"/>
        <c:numFmt formatCode="0.0%" sourceLinked="1"/>
        <c:majorTickMark val="out"/>
        <c:minorTickMark val="none"/>
        <c:tickLblPos val="nextTo"/>
        <c:crossAx val="-2059367720"/>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5488393389306101"/>
          <c:y val="1.26169412836191E-2"/>
          <c:w val="0.52853742862673603"/>
          <c:h val="0.98174414653856801"/>
        </c:manualLayout>
      </c:layout>
      <c:barChart>
        <c:barDir val="bar"/>
        <c:grouping val="clustered"/>
        <c:varyColors val="0"/>
        <c:ser>
          <c:idx val="0"/>
          <c:order val="0"/>
          <c:tx>
            <c:strRef>
              <c:f>Hoja1!$B$1</c:f>
              <c:strCache>
                <c:ptCount val="1"/>
                <c:pt idx="0">
                  <c:v>Columna1</c:v>
                </c:pt>
              </c:strCache>
            </c:strRef>
          </c:tx>
          <c:spPr>
            <a:solidFill>
              <a:srgbClr val="175D91"/>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5862-4BB2-9B3E-DDB3AC5F35F7}"/>
              </c:ext>
            </c:extLst>
          </c:dPt>
          <c:dPt>
            <c:idx val="1"/>
            <c:invertIfNegative val="0"/>
            <c:bubble3D val="0"/>
            <c:extLst>
              <c:ext xmlns:c16="http://schemas.microsoft.com/office/drawing/2014/chart" uri="{C3380CC4-5D6E-409C-BE32-E72D297353CC}">
                <c16:uniqueId val="{00000001-5862-4BB2-9B3E-DDB3AC5F35F7}"/>
              </c:ext>
            </c:extLst>
          </c:dPt>
          <c:dPt>
            <c:idx val="2"/>
            <c:invertIfNegative val="0"/>
            <c:bubble3D val="0"/>
            <c:extLst>
              <c:ext xmlns:c16="http://schemas.microsoft.com/office/drawing/2014/chart" uri="{C3380CC4-5D6E-409C-BE32-E72D297353CC}">
                <c16:uniqueId val="{00000002-5862-4BB2-9B3E-DDB3AC5F35F7}"/>
              </c:ext>
            </c:extLst>
          </c:dPt>
          <c:dPt>
            <c:idx val="3"/>
            <c:invertIfNegative val="0"/>
            <c:bubble3D val="0"/>
            <c:extLst>
              <c:ext xmlns:c16="http://schemas.microsoft.com/office/drawing/2014/chart" uri="{C3380CC4-5D6E-409C-BE32-E72D297353CC}">
                <c16:uniqueId val="{00000003-5862-4BB2-9B3E-DDB3AC5F35F7}"/>
              </c:ext>
            </c:extLst>
          </c:dPt>
          <c:dPt>
            <c:idx val="4"/>
            <c:invertIfNegative val="0"/>
            <c:bubble3D val="0"/>
            <c:extLst>
              <c:ext xmlns:c16="http://schemas.microsoft.com/office/drawing/2014/chart" uri="{C3380CC4-5D6E-409C-BE32-E72D297353CC}">
                <c16:uniqueId val="{00000004-5862-4BB2-9B3E-DDB3AC5F35F7}"/>
              </c:ext>
            </c:extLst>
          </c:dPt>
          <c:dPt>
            <c:idx val="12"/>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4DD0-4E5A-A50E-1C47DE6A2FC4}"/>
              </c:ext>
            </c:extLst>
          </c:dPt>
          <c:dPt>
            <c:idx val="13"/>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5-5862-4BB2-9B3E-DDB3AC5F35F7}"/>
              </c:ext>
            </c:extLst>
          </c:dPt>
          <c:dPt>
            <c:idx val="14"/>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6-5862-4BB2-9B3E-DDB3AC5F35F7}"/>
              </c:ext>
            </c:extLst>
          </c:dPt>
          <c:dPt>
            <c:idx val="15"/>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7-5862-4BB2-9B3E-DDB3AC5F35F7}"/>
              </c:ext>
            </c:extLst>
          </c:dPt>
          <c:dPt>
            <c:idx val="16"/>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9-4DD0-4E5A-A50E-1C47DE6A2FC4}"/>
              </c:ext>
            </c:extLst>
          </c:dPt>
          <c:dPt>
            <c:idx val="17"/>
            <c:invertIfNegative val="0"/>
            <c:bubble3D val="0"/>
            <c:spPr>
              <a:solidFill>
                <a:srgbClr val="6455A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A-4DD0-4E5A-A50E-1C47DE6A2FC4}"/>
              </c:ext>
            </c:extLst>
          </c:dPt>
          <c:dPt>
            <c:idx val="18"/>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B-4DD0-4E5A-A50E-1C47DE6A2FC4}"/>
              </c:ext>
            </c:extLst>
          </c:dPt>
          <c:dPt>
            <c:idx val="19"/>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C-4DD0-4E5A-A50E-1C47DE6A2FC4}"/>
              </c:ext>
            </c:extLst>
          </c:dPt>
          <c:dPt>
            <c:idx val="20"/>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D-4DD0-4E5A-A50E-1C47DE6A2FC4}"/>
              </c:ext>
            </c:extLst>
          </c:dPt>
          <c:dLbls>
            <c:dLbl>
              <c:idx val="12"/>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4DD0-4E5A-A50E-1C47DE6A2FC4}"/>
                </c:ext>
              </c:extLst>
            </c:dLbl>
            <c:dLbl>
              <c:idx val="13"/>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5-5862-4BB2-9B3E-DDB3AC5F35F7}"/>
                </c:ext>
              </c:extLst>
            </c:dLbl>
            <c:dLbl>
              <c:idx val="14"/>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6-5862-4BB2-9B3E-DDB3AC5F35F7}"/>
                </c:ext>
              </c:extLst>
            </c:dLbl>
            <c:dLbl>
              <c:idx val="15"/>
              <c:spPr>
                <a:noFill/>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7-5862-4BB2-9B3E-DDB3AC5F35F7}"/>
                </c:ext>
              </c:extLst>
            </c:dLbl>
            <c:dLbl>
              <c:idx val="16"/>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9-4DD0-4E5A-A50E-1C47DE6A2FC4}"/>
                </c:ext>
              </c:extLst>
            </c:dLbl>
            <c:dLbl>
              <c:idx val="17"/>
              <c:spPr>
                <a:noFill/>
                <a:ln>
                  <a:noFill/>
                </a:ln>
                <a:effectLst/>
              </c:spPr>
              <c:txPr>
                <a:bodyPr/>
                <a:lstStyle/>
                <a:p>
                  <a:pPr>
                    <a:defRPr lang="en-US" sz="11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4DD0-4E5A-A50E-1C47DE6A2FC4}"/>
                </c:ext>
              </c:extLst>
            </c:dLbl>
            <c:dLbl>
              <c:idx val="18"/>
              <c:spPr>
                <a:noFill/>
                <a:ln>
                  <a:noFill/>
                </a:ln>
                <a:effectLst/>
              </c:spPr>
              <c:txPr>
                <a:bodyPr/>
                <a:lstStyle/>
                <a:p>
                  <a:pPr>
                    <a:defRPr lang="en-US" sz="11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B-4DD0-4E5A-A50E-1C47DE6A2FC4}"/>
                </c:ext>
              </c:extLst>
            </c:dLbl>
            <c:dLbl>
              <c:idx val="19"/>
              <c:spPr>
                <a:noFill/>
                <a:ln>
                  <a:noFill/>
                </a:ln>
                <a:effectLst/>
              </c:spPr>
              <c:txPr>
                <a:bodyPr/>
                <a:lstStyle/>
                <a:p>
                  <a:pPr>
                    <a:defRPr lang="en-US" sz="11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4DD0-4E5A-A50E-1C47DE6A2FC4}"/>
                </c:ext>
              </c:extLst>
            </c:dLbl>
            <c:dLbl>
              <c:idx val="20"/>
              <c:spPr>
                <a:noFill/>
                <a:ln>
                  <a:noFill/>
                </a:ln>
                <a:effectLst/>
              </c:spPr>
              <c:txPr>
                <a:bodyPr/>
                <a:lstStyle/>
                <a:p>
                  <a:pPr>
                    <a:defRPr lang="en-US" sz="11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D-4DD0-4E5A-A50E-1C47DE6A2FC4}"/>
                </c:ext>
              </c:extLst>
            </c:dLbl>
            <c:spPr>
              <a:noFill/>
              <a:ln>
                <a:noFill/>
              </a:ln>
              <a:effectLst/>
            </c:spPr>
            <c:txPr>
              <a:bodyPr/>
              <a:lstStyle/>
              <a:p>
                <a:pPr>
                  <a:defRPr lang="en-US" sz="110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Hoja1!$A$2:$A$22</c:f>
              <c:strCache>
                <c:ptCount val="21"/>
                <c:pt idx="0">
                  <c:v>Porque sería una buena opción para gobernar/Un cambio </c:v>
                </c:pt>
                <c:pt idx="1">
                  <c:v>Porque tiene buenas propuestas </c:v>
                </c:pt>
                <c:pt idx="2">
                  <c:v>Por su buen desempeño (como Jefe de Gobierno) </c:v>
                </c:pt>
                <c:pt idx="3">
                  <c:v>Porque ha ayudado a la población </c:v>
                </c:pt>
                <c:pt idx="4">
                  <c:v>Porque es perseverante/constante </c:v>
                </c:pt>
                <c:pt idx="5">
                  <c:v>Porque habla con la verdad </c:v>
                </c:pt>
                <c:pt idx="6">
                  <c:v>Porque tiene la intención de mejorar el país </c:v>
                </c:pt>
                <c:pt idx="7">
                  <c:v>Porque no es corrupto </c:v>
                </c:pt>
                <c:pt idx="8">
                  <c:v>Porque le inspira confianza </c:v>
                </c:pt>
                <c:pt idx="9">
                  <c:v>Es cercano a la población </c:v>
                </c:pt>
                <c:pt idx="10">
                  <c:v>Porque es diferente a los demás </c:v>
                </c:pt>
                <c:pt idx="11">
                  <c:v>Porque actúa correctamente (es justo) </c:v>
                </c:pt>
                <c:pt idx="12">
                  <c:v>Por lo que sabe o ha escuchado de él </c:v>
                </c:pt>
                <c:pt idx="13">
                  <c:v>Por su trayectoria política </c:v>
                </c:pt>
                <c:pt idx="14">
                  <c:v>Porque no lo han dejado estar en el poder</c:v>
                </c:pt>
                <c:pt idx="15">
                  <c:v>Porque otros Partidos Políticos lo atacan</c:v>
                </c:pt>
                <c:pt idx="16">
                  <c:v>Por lo que dice/sus declaraciones</c:v>
                </c:pt>
                <c:pt idx="17">
                  <c:v>Por su forma de expresarse </c:v>
                </c:pt>
                <c:pt idx="18">
                  <c:v>Otra</c:v>
                </c:pt>
                <c:pt idx="19">
                  <c:v>No sabe</c:v>
                </c:pt>
                <c:pt idx="20">
                  <c:v>No contestó</c:v>
                </c:pt>
              </c:strCache>
            </c:strRef>
          </c:cat>
          <c:val>
            <c:numRef>
              <c:f>Hoja1!$B$2:$B$22</c:f>
              <c:numCache>
                <c:formatCode>0.0%</c:formatCode>
                <c:ptCount val="21"/>
                <c:pt idx="0">
                  <c:v>0.13100000000000001</c:v>
                </c:pt>
                <c:pt idx="1">
                  <c:v>0.10299999999999999</c:v>
                </c:pt>
                <c:pt idx="2">
                  <c:v>0.09</c:v>
                </c:pt>
                <c:pt idx="3">
                  <c:v>0.08</c:v>
                </c:pt>
                <c:pt idx="4">
                  <c:v>7.5999999999999998E-2</c:v>
                </c:pt>
                <c:pt idx="5">
                  <c:v>5.1999999999999998E-2</c:v>
                </c:pt>
                <c:pt idx="6">
                  <c:v>4.2999999999999997E-2</c:v>
                </c:pt>
                <c:pt idx="7">
                  <c:v>3.7999999999999999E-2</c:v>
                </c:pt>
                <c:pt idx="8">
                  <c:v>2.5999999999999999E-2</c:v>
                </c:pt>
                <c:pt idx="9">
                  <c:v>2.4E-2</c:v>
                </c:pt>
                <c:pt idx="10">
                  <c:v>8.0000000000000002E-3</c:v>
                </c:pt>
                <c:pt idx="11">
                  <c:v>6.0000000000000001E-3</c:v>
                </c:pt>
                <c:pt idx="12">
                  <c:v>7.6999999999999999E-2</c:v>
                </c:pt>
                <c:pt idx="13">
                  <c:v>6.3E-2</c:v>
                </c:pt>
                <c:pt idx="14">
                  <c:v>0.04</c:v>
                </c:pt>
                <c:pt idx="15">
                  <c:v>2.5999999999999999E-2</c:v>
                </c:pt>
                <c:pt idx="16">
                  <c:v>1.6E-2</c:v>
                </c:pt>
                <c:pt idx="17">
                  <c:v>1.0999999999999999E-2</c:v>
                </c:pt>
                <c:pt idx="18">
                  <c:v>1.7999999999999999E-2</c:v>
                </c:pt>
                <c:pt idx="19">
                  <c:v>1.4E-2</c:v>
                </c:pt>
                <c:pt idx="20">
                  <c:v>5.7999999999999899E-2</c:v>
                </c:pt>
              </c:numCache>
            </c:numRef>
          </c:val>
          <c:extLst>
            <c:ext xmlns:c16="http://schemas.microsoft.com/office/drawing/2014/chart" uri="{C3380CC4-5D6E-409C-BE32-E72D297353CC}">
              <c16:uniqueId val="{00000008-5862-4BB2-9B3E-DDB3AC5F35F7}"/>
            </c:ext>
          </c:extLst>
        </c:ser>
        <c:dLbls>
          <c:showLegendKey val="0"/>
          <c:showVal val="0"/>
          <c:showCatName val="0"/>
          <c:showSerName val="0"/>
          <c:showPercent val="0"/>
          <c:showBubbleSize val="0"/>
        </c:dLbls>
        <c:gapWidth val="50"/>
        <c:axId val="-2053727928"/>
        <c:axId val="-2053724600"/>
      </c:barChart>
      <c:catAx>
        <c:axId val="-2053727928"/>
        <c:scaling>
          <c:orientation val="maxMin"/>
        </c:scaling>
        <c:delete val="0"/>
        <c:axPos val="l"/>
        <c:numFmt formatCode="General" sourceLinked="1"/>
        <c:majorTickMark val="out"/>
        <c:minorTickMark val="none"/>
        <c:tickLblPos val="nextTo"/>
        <c:spPr>
          <a:ln>
            <a:noFill/>
          </a:ln>
        </c:spPr>
        <c:txPr>
          <a:bodyPr/>
          <a:lstStyle/>
          <a:p>
            <a:pPr algn="r">
              <a:defRPr lang="es-MX" sz="8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053724600"/>
        <c:crosses val="autoZero"/>
        <c:auto val="1"/>
        <c:lblAlgn val="ctr"/>
        <c:lblOffset val="100"/>
        <c:noMultiLvlLbl val="0"/>
      </c:catAx>
      <c:valAx>
        <c:axId val="-2053724600"/>
        <c:scaling>
          <c:orientation val="minMax"/>
          <c:max val="0.2"/>
          <c:min val="0"/>
        </c:scaling>
        <c:delete val="1"/>
        <c:axPos val="t"/>
        <c:numFmt formatCode="0.0%" sourceLinked="1"/>
        <c:majorTickMark val="out"/>
        <c:minorTickMark val="none"/>
        <c:tickLblPos val="nextTo"/>
        <c:crossAx val="-205372792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6870885168134E-2"/>
          <c:y val="2.0455843447950199E-2"/>
          <c:w val="0.95605523891071598"/>
          <c:h val="0.81751584079666195"/>
        </c:manualLayout>
      </c:layout>
      <c:barChart>
        <c:barDir val="col"/>
        <c:grouping val="stacked"/>
        <c:varyColors val="0"/>
        <c:ser>
          <c:idx val="0"/>
          <c:order val="0"/>
          <c:tx>
            <c:strRef>
              <c:f>Hoja1!$B$1</c:f>
              <c:strCache>
                <c:ptCount val="1"/>
                <c:pt idx="0">
                  <c:v>mucho</c:v>
                </c:pt>
              </c:strCache>
            </c:strRef>
          </c:tx>
          <c:spPr>
            <a:ln>
              <a:noFill/>
            </a:ln>
            <a:effectLst/>
            <a:scene3d>
              <a:camera prst="orthographicFront"/>
              <a:lightRig rig="contrasting" dir="t">
                <a:rot lat="0" lon="0" rev="1500000"/>
              </a:lightRig>
            </a:scene3d>
            <a:sp3d prstMaterial="metal"/>
          </c:spPr>
          <c:invertIfNegative val="0"/>
          <c:dPt>
            <c:idx val="0"/>
            <c:invertIfNegative val="0"/>
            <c:bubble3D val="0"/>
            <c:spPr>
              <a:solidFill>
                <a:srgbClr val="1F497D">
                  <a:lumMod val="75000"/>
                </a:srgbClr>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1-C986-488D-A504-2A46D228F374}"/>
              </c:ext>
            </c:extLst>
          </c:dPt>
          <c:dPt>
            <c:idx val="1"/>
            <c:invertIfNegative val="0"/>
            <c:bubble3D val="0"/>
            <c:spPr>
              <a:solidFill>
                <a:srgbClr val="18721C"/>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3-C986-488D-A504-2A46D228F374}"/>
              </c:ext>
            </c:extLst>
          </c:dPt>
          <c:dPt>
            <c:idx val="2"/>
            <c:invertIfNegative val="0"/>
            <c:bubble3D val="0"/>
            <c:spPr>
              <a:solidFill>
                <a:srgbClr val="FFC000"/>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5-C986-488D-A504-2A46D228F374}"/>
              </c:ext>
            </c:extLst>
          </c:dPt>
          <c:dPt>
            <c:idx val="3"/>
            <c:invertIfNegative val="0"/>
            <c:bubble3D val="0"/>
            <c:spPr>
              <a:solidFill>
                <a:srgbClr val="FF0000"/>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7-C986-488D-A504-2A46D228F374}"/>
              </c:ext>
            </c:extLst>
          </c:dPt>
          <c:dPt>
            <c:idx val="4"/>
            <c:invertIfNegative val="0"/>
            <c:bubble3D val="0"/>
            <c:spPr>
              <a:solidFill>
                <a:srgbClr val="92D050"/>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9-C986-488D-A504-2A46D228F374}"/>
              </c:ext>
            </c:extLst>
          </c:dPt>
          <c:dPt>
            <c:idx val="5"/>
            <c:invertIfNegative val="0"/>
            <c:bubble3D val="0"/>
            <c:spPr>
              <a:solidFill>
                <a:srgbClr val="F79646"/>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B-C986-488D-A504-2A46D228F374}"/>
              </c:ext>
            </c:extLst>
          </c:dPt>
          <c:dPt>
            <c:idx val="6"/>
            <c:invertIfNegative val="0"/>
            <c:bubble3D val="0"/>
            <c:spPr>
              <a:solidFill>
                <a:srgbClr val="4BACC6"/>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D-C986-488D-A504-2A46D228F374}"/>
              </c:ext>
            </c:extLst>
          </c:dPt>
          <c:dPt>
            <c:idx val="7"/>
            <c:invertIfNegative val="0"/>
            <c:bubble3D val="0"/>
            <c:spPr>
              <a:solidFill>
                <a:srgbClr val="F79646">
                  <a:lumMod val="50000"/>
                </a:srgbClr>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F-C986-488D-A504-2A46D228F374}"/>
              </c:ext>
            </c:extLst>
          </c:dPt>
          <c:dPt>
            <c:idx val="8"/>
            <c:invertIfNegative val="0"/>
            <c:bubble3D val="0"/>
            <c:spPr>
              <a:solidFill>
                <a:srgbClr val="C0504D"/>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11-C986-488D-A504-2A46D228F374}"/>
              </c:ext>
            </c:extLst>
          </c:dPt>
          <c:dPt>
            <c:idx val="9"/>
            <c:invertIfNegative val="0"/>
            <c:bubble3D val="0"/>
            <c:spPr>
              <a:solidFill>
                <a:srgbClr val="8064A2">
                  <a:lumMod val="60000"/>
                  <a:lumOff val="40000"/>
                </a:srgbClr>
              </a:solidFill>
              <a:ln>
                <a:noFill/>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13-C986-488D-A504-2A46D228F374}"/>
              </c:ext>
            </c:extLst>
          </c:dPt>
          <c:dLbls>
            <c:dLbl>
              <c:idx val="0"/>
              <c:spPr/>
              <c:txPr>
                <a:bodyPr/>
                <a:lstStyle/>
                <a:p>
                  <a:pPr algn="ctr" rtl="0">
                    <a:defRPr lang="es-MX" sz="1000" b="1" i="0" u="none" strike="noStrike" kern="1200" baseline="0">
                      <a:solidFill>
                        <a:schemeClr val="bg1"/>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6="http://schemas.microsoft.com/office/drawing/2014/chart" uri="{C3380CC4-5D6E-409C-BE32-E72D297353CC}">
                  <c16:uniqueId val="{00000001-C986-488D-A504-2A46D228F374}"/>
                </c:ext>
              </c:extLst>
            </c:dLbl>
            <c:dLbl>
              <c:idx val="1"/>
              <c:spPr/>
              <c:txPr>
                <a:bodyPr/>
                <a:lstStyle/>
                <a:p>
                  <a:pPr algn="ctr" rtl="0">
                    <a:defRPr lang="es-MX" sz="1000" b="1" i="0" u="none" strike="noStrike" kern="1200" baseline="0">
                      <a:solidFill>
                        <a:schemeClr val="bg1"/>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6="http://schemas.microsoft.com/office/drawing/2014/chart" uri="{C3380CC4-5D6E-409C-BE32-E72D297353CC}">
                  <c16:uniqueId val="{00000003-C986-488D-A504-2A46D228F374}"/>
                </c:ext>
              </c:extLst>
            </c:dLbl>
            <c:dLbl>
              <c:idx val="2"/>
              <c:layout>
                <c:manualLayout>
                  <c:x val="-1.45759745703186E-2"/>
                  <c:y val="-5.371024841083809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986-488D-A504-2A46D228F374}"/>
                </c:ext>
              </c:extLst>
            </c:dLbl>
            <c:dLbl>
              <c:idx val="3"/>
              <c:layout>
                <c:manualLayout>
                  <c:x val="2.9151949140636701E-3"/>
                  <c:y val="-4.4613661545113599E-2"/>
                </c:manualLayout>
              </c:layout>
              <c:spPr/>
              <c:txPr>
                <a:bodyPr/>
                <a:lstStyle/>
                <a:p>
                  <a:pPr algn="ctr" rtl="0">
                    <a:defRPr lang="es-MX" sz="1600" b="1" i="0" u="none" strike="noStrike" kern="1200" baseline="0">
                      <a:solidFill>
                        <a:srgbClr val="FF0000"/>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986-488D-A504-2A46D228F374}"/>
                </c:ext>
              </c:extLst>
            </c:dLbl>
            <c:dLbl>
              <c:idx val="4"/>
              <c:layout>
                <c:manualLayout>
                  <c:x val="1.4338397661968301E-3"/>
                  <c:y val="-4.9798145551395202E-2"/>
                </c:manualLayout>
              </c:layout>
              <c:spPr/>
              <c:txPr>
                <a:bodyPr anchorCtr="0"/>
                <a:lstStyle/>
                <a:p>
                  <a:pPr algn="ctr" rtl="0">
                    <a:defRPr lang="en-US" sz="1600" b="1" i="0" u="none" strike="noStrike" kern="1200" baseline="0">
                      <a:solidFill>
                        <a:srgbClr val="77933C"/>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986-488D-A504-2A46D228F374}"/>
                </c:ext>
              </c:extLst>
            </c:dLbl>
            <c:dLbl>
              <c:idx val="5"/>
              <c:layout>
                <c:manualLayout>
                  <c:x val="1.4574826855785501E-3"/>
                  <c:y val="-5.9658536438894301E-2"/>
                </c:manualLayout>
              </c:layout>
              <c:spPr/>
              <c:txPr>
                <a:bodyPr/>
                <a:lstStyle/>
                <a:p>
                  <a:pPr algn="ctr" rtl="0">
                    <a:defRPr lang="es-MX" sz="1600" b="1" i="0" u="none" strike="noStrike" kern="1200" baseline="0">
                      <a:solidFill>
                        <a:schemeClr val="accent6"/>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986-488D-A504-2A46D228F374}"/>
                </c:ext>
              </c:extLst>
            </c:dLbl>
            <c:dLbl>
              <c:idx val="6"/>
              <c:layout>
                <c:manualLayout>
                  <c:x val="2.3642919381776701E-5"/>
                  <c:y val="-5.2907785020883502E-2"/>
                </c:manualLayout>
              </c:layout>
              <c:spPr/>
              <c:txPr>
                <a:bodyPr/>
                <a:lstStyle/>
                <a:p>
                  <a:pPr algn="ctr" rtl="0">
                    <a:defRPr lang="es-MX" sz="1600" b="1" i="0" u="none" strike="noStrike" kern="1200" baseline="0">
                      <a:solidFill>
                        <a:schemeClr val="accent5"/>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C986-488D-A504-2A46D228F374}"/>
                </c:ext>
              </c:extLst>
            </c:dLbl>
            <c:dLbl>
              <c:idx val="7"/>
              <c:layout>
                <c:manualLayout>
                  <c:x val="2.8914372232286402E-3"/>
                  <c:y val="1.7874890777901602E-2"/>
                </c:manualLayout>
              </c:layout>
              <c:spPr/>
              <c:txPr>
                <a:bodyPr/>
                <a:lstStyle/>
                <a:p>
                  <a:pPr algn="ctr" rtl="0">
                    <a:defRPr lang="es-MX" sz="1000" b="1" i="0" u="none" strike="noStrike" kern="1200" baseline="0">
                      <a:solidFill>
                        <a:schemeClr val="bg1"/>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C986-488D-A504-2A46D228F374}"/>
                </c:ext>
              </c:extLst>
            </c:dLbl>
            <c:dLbl>
              <c:idx val="8"/>
              <c:layout>
                <c:manualLayout>
                  <c:x val="1.24664752584883E-3"/>
                  <c:y val="-4.9380399174866502E-2"/>
                </c:manualLayout>
              </c:layout>
              <c:spPr/>
              <c:txPr>
                <a:bodyPr/>
                <a:lstStyle/>
                <a:p>
                  <a:pPr algn="ctr" rtl="0">
                    <a:defRPr lang="es-MX" sz="1600" b="1" i="0" u="none" strike="noStrike" kern="1200" baseline="0">
                      <a:solidFill>
                        <a:schemeClr val="accent2"/>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C986-488D-A504-2A46D228F374}"/>
                </c:ext>
              </c:extLst>
            </c:dLbl>
            <c:dLbl>
              <c:idx val="9"/>
              <c:layout>
                <c:manualLayout>
                  <c:x val="-7.5599956295030598E-4"/>
                  <c:y val="-6.5470953677819604E-2"/>
                </c:manualLayout>
              </c:layout>
              <c:spPr/>
              <c:txPr>
                <a:bodyPr/>
                <a:lstStyle/>
                <a:p>
                  <a:pPr algn="ctr" rtl="0">
                    <a:defRPr lang="es-MX" sz="1600" b="1" i="0" u="none" strike="noStrike" kern="1200" baseline="0">
                      <a:solidFill>
                        <a:schemeClr val="accent4">
                          <a:lumMod val="60000"/>
                          <a:lumOff val="40000"/>
                        </a:schemeClr>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C986-488D-A504-2A46D228F374}"/>
                </c:ext>
              </c:extLst>
            </c:dLbl>
            <c:dLbl>
              <c:idx val="10"/>
              <c:layout>
                <c:manualLayout>
                  <c:x val="4.3015771508677098E-3"/>
                  <c:y val="-5.7089142873014101E-2"/>
                </c:manualLayout>
              </c:layout>
              <c:spPr/>
              <c:txPr>
                <a:bodyPr/>
                <a:lstStyle/>
                <a:p>
                  <a:pPr algn="ctr" rtl="0">
                    <a:defRPr lang="es-MX" sz="1600" b="1" i="0" u="none" strike="noStrike" kern="1200" baseline="0">
                      <a:solidFill>
                        <a:schemeClr val="accent4"/>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C986-488D-A504-2A46D228F374}"/>
                </c:ext>
              </c:extLst>
            </c:dLbl>
            <c:dLbl>
              <c:idx val="11"/>
              <c:layout>
                <c:manualLayout>
                  <c:x val="7.1694834268640397E-3"/>
                  <c:y val="-6.0626944228419098E-2"/>
                </c:manualLayout>
              </c:layout>
              <c:spPr/>
              <c:txPr>
                <a:bodyPr/>
                <a:lstStyle/>
                <a:p>
                  <a:pPr algn="ctr" rtl="0">
                    <a:defRPr lang="es-MX" sz="1600" b="1" i="0" u="none" strike="noStrike" kern="1200" baseline="0">
                      <a:solidFill>
                        <a:schemeClr val="bg1">
                          <a:lumMod val="65000"/>
                        </a:scheme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C986-488D-A504-2A46D228F374}"/>
                </c:ext>
              </c:extLst>
            </c:dLbl>
            <c:dLbl>
              <c:idx val="12"/>
              <c:layout>
                <c:manualLayout>
                  <c:x val="4.3015771508677098E-3"/>
                  <c:y val="-6.0626944228419098E-2"/>
                </c:manualLayout>
              </c:layout>
              <c:spPr/>
              <c:txPr>
                <a:bodyPr/>
                <a:lstStyle/>
                <a:p>
                  <a:pPr algn="ctr" rtl="0">
                    <a:defRPr lang="es-MX" sz="1600" b="1" i="0" u="none" strike="noStrike" kern="1200" baseline="0">
                      <a:solidFill>
                        <a:schemeClr val="bg1">
                          <a:lumMod val="50000"/>
                        </a:scheme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C986-488D-A504-2A46D228F374}"/>
                </c:ext>
              </c:extLst>
            </c:dLbl>
            <c:dLbl>
              <c:idx val="13"/>
              <c:layout>
                <c:manualLayout>
                  <c:x val="-5.7355867414912399E-3"/>
                  <c:y val="-5.7871174036218199E-2"/>
                </c:manualLayout>
              </c:layout>
              <c:spPr/>
              <c:txPr>
                <a:bodyPr/>
                <a:lstStyle/>
                <a:p>
                  <a:pPr algn="ctr" rtl="0">
                    <a:defRPr lang="es-MX" sz="1600" b="1" i="0" u="none" strike="noStrike" kern="1200" baseline="0">
                      <a:solidFill>
                        <a:schemeClr val="bg1">
                          <a:lumMod val="50000"/>
                        </a:scheme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C986-488D-A504-2A46D228F374}"/>
                </c:ext>
              </c:extLst>
            </c:dLbl>
            <c:spPr>
              <a:noFill/>
              <a:ln>
                <a:noFill/>
              </a:ln>
              <a:effectLst/>
            </c:spPr>
            <c:txPr>
              <a:bodyPr/>
              <a:lstStyle/>
              <a:p>
                <a:pPr algn="ctr" rtl="0">
                  <a:defRPr lang="es-MX" sz="1000" b="1" i="0" u="none" strike="noStrike" kern="1200" baseline="0">
                    <a:solidFill>
                      <a:prstClr val="black">
                        <a:lumMod val="75000"/>
                        <a:lumOff val="25000"/>
                      </a:prstClr>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Hoja1!$A$2:$A$11</c:f>
              <c:strCache>
                <c:ptCount val="10"/>
                <c:pt idx="0">
                  <c:v>PAN</c:v>
                </c:pt>
                <c:pt idx="1">
                  <c:v>PRI</c:v>
                </c:pt>
                <c:pt idx="2">
                  <c:v>PRD</c:v>
                </c:pt>
                <c:pt idx="3">
                  <c:v>PT</c:v>
                </c:pt>
                <c:pt idx="4">
                  <c:v>PVEM</c:v>
                </c:pt>
                <c:pt idx="5">
                  <c:v>MC</c:v>
                </c:pt>
                <c:pt idx="6">
                  <c:v>NA</c:v>
                </c:pt>
                <c:pt idx="7">
                  <c:v>MORENA</c:v>
                </c:pt>
                <c:pt idx="8">
                  <c:v>PES</c:v>
                </c:pt>
                <c:pt idx="9">
                  <c:v>IND</c:v>
                </c:pt>
              </c:strCache>
            </c:strRef>
          </c:cat>
          <c:val>
            <c:numRef>
              <c:f>Hoja1!$B$2:$B$11</c:f>
              <c:numCache>
                <c:formatCode>0.0%</c:formatCode>
                <c:ptCount val="10"/>
                <c:pt idx="0">
                  <c:v>2.5000000000000001E-2</c:v>
                </c:pt>
                <c:pt idx="1">
                  <c:v>4.2000000000000003E-2</c:v>
                </c:pt>
                <c:pt idx="2">
                  <c:v>8.0000000000000002E-3</c:v>
                </c:pt>
                <c:pt idx="3">
                  <c:v>2E-3</c:v>
                </c:pt>
                <c:pt idx="4">
                  <c:v>1E-3</c:v>
                </c:pt>
                <c:pt idx="5">
                  <c:v>3.0000000000000001E-3</c:v>
                </c:pt>
                <c:pt idx="6">
                  <c:v>3.0000000000000001E-3</c:v>
                </c:pt>
                <c:pt idx="7">
                  <c:v>0.121</c:v>
                </c:pt>
                <c:pt idx="8">
                  <c:v>2E-3</c:v>
                </c:pt>
                <c:pt idx="9">
                  <c:v>8.9999999999999993E-3</c:v>
                </c:pt>
              </c:numCache>
            </c:numRef>
          </c:val>
          <c:extLst>
            <c:ext xmlns:c16="http://schemas.microsoft.com/office/drawing/2014/chart" uri="{C3380CC4-5D6E-409C-BE32-E72D297353CC}">
              <c16:uniqueId val="{00000018-C986-488D-A504-2A46D228F374}"/>
            </c:ext>
          </c:extLst>
        </c:ser>
        <c:ser>
          <c:idx val="1"/>
          <c:order val="1"/>
          <c:tx>
            <c:strRef>
              <c:f>Hoja1!$C$1</c:f>
              <c:strCache>
                <c:ptCount val="1"/>
                <c:pt idx="0">
                  <c:v>algo</c:v>
                </c:pt>
              </c:strCache>
            </c:strRef>
          </c:tx>
          <c:spPr>
            <a:scene3d>
              <a:camera prst="orthographicFront"/>
              <a:lightRig rig="threePt" dir="t"/>
            </a:scene3d>
          </c:spPr>
          <c:invertIfNegative val="0"/>
          <c:dPt>
            <c:idx val="0"/>
            <c:invertIfNegative val="0"/>
            <c:bubble3D val="0"/>
            <c:spPr>
              <a:solidFill>
                <a:srgbClr val="4F81BD"/>
              </a:solidFill>
              <a:scene3d>
                <a:camera prst="orthographicFront"/>
                <a:lightRig rig="threePt" dir="t"/>
              </a:scene3d>
            </c:spPr>
            <c:extLst>
              <c:ext xmlns:c16="http://schemas.microsoft.com/office/drawing/2014/chart" uri="{C3380CC4-5D6E-409C-BE32-E72D297353CC}">
                <c16:uniqueId val="{0000001A-C986-488D-A504-2A46D228F374}"/>
              </c:ext>
            </c:extLst>
          </c:dPt>
          <c:dPt>
            <c:idx val="1"/>
            <c:invertIfNegative val="0"/>
            <c:bubble3D val="0"/>
            <c:spPr>
              <a:solidFill>
                <a:srgbClr val="9BBB59"/>
              </a:solidFill>
              <a:scene3d>
                <a:camera prst="orthographicFront"/>
                <a:lightRig rig="threePt" dir="t"/>
              </a:scene3d>
            </c:spPr>
            <c:extLst>
              <c:ext xmlns:c16="http://schemas.microsoft.com/office/drawing/2014/chart" uri="{C3380CC4-5D6E-409C-BE32-E72D297353CC}">
                <c16:uniqueId val="{0000001C-C986-488D-A504-2A46D228F374}"/>
              </c:ext>
            </c:extLst>
          </c:dPt>
          <c:dPt>
            <c:idx val="2"/>
            <c:invertIfNegative val="0"/>
            <c:bubble3D val="0"/>
            <c:spPr>
              <a:solidFill>
                <a:srgbClr val="FFFF00"/>
              </a:solidFill>
              <a:scene3d>
                <a:camera prst="orthographicFront"/>
                <a:lightRig rig="threePt" dir="t"/>
              </a:scene3d>
            </c:spPr>
            <c:extLst>
              <c:ext xmlns:c16="http://schemas.microsoft.com/office/drawing/2014/chart" uri="{C3380CC4-5D6E-409C-BE32-E72D297353CC}">
                <c16:uniqueId val="{0000001E-C986-488D-A504-2A46D228F374}"/>
              </c:ext>
            </c:extLst>
          </c:dPt>
          <c:dPt>
            <c:idx val="3"/>
            <c:invertIfNegative val="0"/>
            <c:bubble3D val="0"/>
            <c:spPr>
              <a:solidFill>
                <a:srgbClr val="C00000"/>
              </a:solidFill>
              <a:scene3d>
                <a:camera prst="orthographicFront"/>
                <a:lightRig rig="threePt" dir="t"/>
              </a:scene3d>
            </c:spPr>
            <c:extLst>
              <c:ext xmlns:c16="http://schemas.microsoft.com/office/drawing/2014/chart" uri="{C3380CC4-5D6E-409C-BE32-E72D297353CC}">
                <c16:uniqueId val="{00000020-C986-488D-A504-2A46D228F374}"/>
              </c:ext>
            </c:extLst>
          </c:dPt>
          <c:dPt>
            <c:idx val="4"/>
            <c:invertIfNegative val="0"/>
            <c:bubble3D val="0"/>
            <c:spPr>
              <a:solidFill>
                <a:srgbClr val="9BBB59">
                  <a:lumMod val="60000"/>
                  <a:lumOff val="40000"/>
                </a:srgbClr>
              </a:solidFill>
              <a:scene3d>
                <a:camera prst="orthographicFront"/>
                <a:lightRig rig="threePt" dir="t"/>
              </a:scene3d>
            </c:spPr>
            <c:extLst>
              <c:ext xmlns:c16="http://schemas.microsoft.com/office/drawing/2014/chart" uri="{C3380CC4-5D6E-409C-BE32-E72D297353CC}">
                <c16:uniqueId val="{00000022-C986-488D-A504-2A46D228F374}"/>
              </c:ext>
            </c:extLst>
          </c:dPt>
          <c:dPt>
            <c:idx val="5"/>
            <c:invertIfNegative val="0"/>
            <c:bubble3D val="0"/>
            <c:spPr>
              <a:solidFill>
                <a:srgbClr val="F79646"/>
              </a:solidFill>
              <a:scene3d>
                <a:camera prst="orthographicFront"/>
                <a:lightRig rig="threePt" dir="t"/>
              </a:scene3d>
            </c:spPr>
            <c:extLst>
              <c:ext xmlns:c16="http://schemas.microsoft.com/office/drawing/2014/chart" uri="{C3380CC4-5D6E-409C-BE32-E72D297353CC}">
                <c16:uniqueId val="{00000024-C986-488D-A504-2A46D228F374}"/>
              </c:ext>
            </c:extLst>
          </c:dPt>
          <c:dPt>
            <c:idx val="6"/>
            <c:invertIfNegative val="0"/>
            <c:bubble3D val="0"/>
            <c:spPr>
              <a:solidFill>
                <a:srgbClr val="4BACC6"/>
              </a:solidFill>
              <a:scene3d>
                <a:camera prst="orthographicFront"/>
                <a:lightRig rig="threePt" dir="t"/>
              </a:scene3d>
            </c:spPr>
            <c:extLst>
              <c:ext xmlns:c16="http://schemas.microsoft.com/office/drawing/2014/chart" uri="{C3380CC4-5D6E-409C-BE32-E72D297353CC}">
                <c16:uniqueId val="{00000026-C986-488D-A504-2A46D228F374}"/>
              </c:ext>
            </c:extLst>
          </c:dPt>
          <c:dPt>
            <c:idx val="7"/>
            <c:invertIfNegative val="0"/>
            <c:bubble3D val="0"/>
            <c:spPr>
              <a:solidFill>
                <a:srgbClr val="F79646">
                  <a:lumMod val="75000"/>
                </a:srgbClr>
              </a:solidFill>
              <a:scene3d>
                <a:camera prst="orthographicFront"/>
                <a:lightRig rig="threePt" dir="t"/>
              </a:scene3d>
            </c:spPr>
            <c:extLst>
              <c:ext xmlns:c16="http://schemas.microsoft.com/office/drawing/2014/chart" uri="{C3380CC4-5D6E-409C-BE32-E72D297353CC}">
                <c16:uniqueId val="{00000028-C986-488D-A504-2A46D228F374}"/>
              </c:ext>
            </c:extLst>
          </c:dPt>
          <c:dLbls>
            <c:dLbl>
              <c:idx val="2"/>
              <c:layout>
                <c:manualLayout>
                  <c:x val="2.0406364398446099E-2"/>
                  <c:y val="-1.3778937820169101E-2"/>
                </c:manualLayout>
              </c:layout>
              <c:spPr>
                <a:noFill/>
                <a:ln>
                  <a:noFill/>
                </a:ln>
                <a:effectLst/>
              </c:spPr>
              <c:txPr>
                <a:bodyPr/>
                <a:lstStyle/>
                <a:p>
                  <a:pPr algn="ctr" rtl="0">
                    <a:defRPr lang="es-MX" sz="1000" b="1" i="0" u="none" strike="noStrike" kern="1200" baseline="0">
                      <a:solidFill>
                        <a:schemeClr val="tx1"/>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C986-488D-A504-2A46D228F374}"/>
                </c:ext>
              </c:extLst>
            </c:dLbl>
            <c:dLbl>
              <c:idx val="4"/>
              <c:layout>
                <c:manualLayout>
                  <c:x val="-1.60335720273505E-2"/>
                  <c:y val="-3.3367163408269999E-2"/>
                </c:manualLayout>
              </c:layout>
              <c:spPr>
                <a:noFill/>
                <a:ln>
                  <a:noFill/>
                </a:ln>
                <a:effectLst/>
              </c:spPr>
              <c:txPr>
                <a:bodyPr/>
                <a:lstStyle/>
                <a:p>
                  <a:pPr algn="ctr" rtl="0">
                    <a:defRPr lang="es-MX" sz="1000" b="1" i="0" u="none" strike="noStrike" kern="1200" baseline="0">
                      <a:solidFill>
                        <a:schemeClr val="tx1"/>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C986-488D-A504-2A46D228F374}"/>
                </c:ext>
              </c:extLst>
            </c:dLbl>
            <c:dLbl>
              <c:idx val="5"/>
              <c:delete val="1"/>
              <c:extLst>
                <c:ext xmlns:c15="http://schemas.microsoft.com/office/drawing/2012/chart" uri="{CE6537A1-D6FC-4f65-9D91-7224C49458BB}"/>
                <c:ext xmlns:c16="http://schemas.microsoft.com/office/drawing/2014/chart" uri="{C3380CC4-5D6E-409C-BE32-E72D297353CC}">
                  <c16:uniqueId val="{00000024-C986-488D-A504-2A46D228F374}"/>
                </c:ext>
              </c:extLst>
            </c:dLbl>
            <c:dLbl>
              <c:idx val="7"/>
              <c:layout>
                <c:manualLayout>
                  <c:x val="0"/>
                  <c:y val="1.093534652305899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C986-488D-A504-2A46D228F374}"/>
                </c:ext>
              </c:extLst>
            </c:dLbl>
            <c:spPr>
              <a:noFill/>
              <a:ln>
                <a:noFill/>
              </a:ln>
              <a:effectLst/>
            </c:spPr>
            <c:txPr>
              <a:bodyPr/>
              <a:lstStyle/>
              <a:p>
                <a:pPr algn="ctr" rtl="0">
                  <a:defRPr lang="es-MX" sz="1000" b="1" i="0" u="none" strike="noStrike" kern="1200" baseline="0">
                    <a:solidFill>
                      <a:schemeClr val="bg1"/>
                    </a:solidFill>
                    <a:latin typeface="Helvetica" panose="020B0604020202020204" pitchFamily="34" charset="0"/>
                    <a:ea typeface="+mn-ea"/>
                    <a:cs typeface="Helvetica" panose="020B0604020202020204" pitchFamily="34" charset="0"/>
                  </a:defRPr>
                </a:pPr>
                <a:endParaRPr lang="es-MX"/>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Hoja1!$A$2:$A$11</c:f>
              <c:strCache>
                <c:ptCount val="10"/>
                <c:pt idx="0">
                  <c:v>PAN</c:v>
                </c:pt>
                <c:pt idx="1">
                  <c:v>PRI</c:v>
                </c:pt>
                <c:pt idx="2">
                  <c:v>PRD</c:v>
                </c:pt>
                <c:pt idx="3">
                  <c:v>PT</c:v>
                </c:pt>
                <c:pt idx="4">
                  <c:v>PVEM</c:v>
                </c:pt>
                <c:pt idx="5">
                  <c:v>MC</c:v>
                </c:pt>
                <c:pt idx="6">
                  <c:v>NA</c:v>
                </c:pt>
                <c:pt idx="7">
                  <c:v>MORENA</c:v>
                </c:pt>
                <c:pt idx="8">
                  <c:v>PES</c:v>
                </c:pt>
                <c:pt idx="9">
                  <c:v>IND</c:v>
                </c:pt>
              </c:strCache>
            </c:strRef>
          </c:cat>
          <c:val>
            <c:numRef>
              <c:f>Hoja1!$C$2:$C$11</c:f>
              <c:numCache>
                <c:formatCode>0.0%</c:formatCode>
                <c:ptCount val="10"/>
                <c:pt idx="0">
                  <c:v>0.09</c:v>
                </c:pt>
                <c:pt idx="1">
                  <c:v>6.4000000000000001E-2</c:v>
                </c:pt>
                <c:pt idx="2">
                  <c:v>1.2E-2</c:v>
                </c:pt>
                <c:pt idx="7">
                  <c:v>0.113</c:v>
                </c:pt>
              </c:numCache>
            </c:numRef>
          </c:val>
          <c:extLst>
            <c:ext xmlns:c16="http://schemas.microsoft.com/office/drawing/2014/chart" uri="{C3380CC4-5D6E-409C-BE32-E72D297353CC}">
              <c16:uniqueId val="{00000029-C986-488D-A504-2A46D228F374}"/>
            </c:ext>
          </c:extLst>
        </c:ser>
        <c:dLbls>
          <c:showLegendKey val="0"/>
          <c:showVal val="0"/>
          <c:showCatName val="0"/>
          <c:showSerName val="0"/>
          <c:showPercent val="0"/>
          <c:showBubbleSize val="0"/>
        </c:dLbls>
        <c:gapWidth val="50"/>
        <c:overlap val="100"/>
        <c:axId val="-2049158712"/>
        <c:axId val="-2049155112"/>
      </c:barChart>
      <c:catAx>
        <c:axId val="-2049158712"/>
        <c:scaling>
          <c:orientation val="minMax"/>
        </c:scaling>
        <c:delete val="0"/>
        <c:axPos val="b"/>
        <c:numFmt formatCode="General" sourceLinked="0"/>
        <c:majorTickMark val="out"/>
        <c:minorTickMark val="none"/>
        <c:tickLblPos val="nextTo"/>
        <c:spPr>
          <a:ln>
            <a:noFill/>
          </a:ln>
        </c:spPr>
        <c:txPr>
          <a:bodyPr/>
          <a:lstStyle/>
          <a:p>
            <a:pPr>
              <a:defRPr lang="es-ES" sz="900" b="1">
                <a:solidFill>
                  <a:schemeClr val="tx1">
                    <a:lumMod val="75000"/>
                    <a:lumOff val="25000"/>
                  </a:schemeClr>
                </a:solidFill>
                <a:latin typeface="Helvetica" panose="020B0604020202020204" pitchFamily="34" charset="0"/>
                <a:cs typeface="Helvetica" panose="020B0604020202020204" pitchFamily="34" charset="0"/>
              </a:defRPr>
            </a:pPr>
            <a:endParaRPr lang="es-MX"/>
          </a:p>
        </c:txPr>
        <c:crossAx val="-2049155112"/>
        <c:crosses val="autoZero"/>
        <c:auto val="1"/>
        <c:lblAlgn val="ctr"/>
        <c:lblOffset val="100"/>
        <c:noMultiLvlLbl val="0"/>
      </c:catAx>
      <c:valAx>
        <c:axId val="-2049155112"/>
        <c:scaling>
          <c:orientation val="minMax"/>
          <c:max val="0.24"/>
          <c:min val="0"/>
        </c:scaling>
        <c:delete val="1"/>
        <c:axPos val="l"/>
        <c:numFmt formatCode="0.0%" sourceLinked="1"/>
        <c:majorTickMark val="out"/>
        <c:minorTickMark val="none"/>
        <c:tickLblPos val="nextTo"/>
        <c:crossAx val="-2049158712"/>
        <c:crosses val="autoZero"/>
        <c:crossBetween val="between"/>
      </c:valAx>
      <c:spPr>
        <a:noFill/>
        <a:ln w="25400">
          <a:noFill/>
        </a:ln>
      </c:spPr>
    </c:plotArea>
    <c:plotVisOnly val="1"/>
    <c:dispBlanksAs val="gap"/>
    <c:showDLblsOverMax val="0"/>
  </c:chart>
  <c:txPr>
    <a:bodyPr/>
    <a:lstStyle/>
    <a:p>
      <a:pPr>
        <a:defRPr sz="1800"/>
      </a:pPr>
      <a:endParaRPr lang="es-MX"/>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16838442405732901"/>
          <c:w val="1"/>
          <c:h val="0.57791987873696005"/>
        </c:manualLayout>
      </c:layout>
      <c:barChart>
        <c:barDir val="col"/>
        <c:grouping val="clustered"/>
        <c:varyColors val="0"/>
        <c:ser>
          <c:idx val="0"/>
          <c:order val="0"/>
          <c:tx>
            <c:strRef>
              <c:f>Hoja1!$B$2</c:f>
              <c:strCache>
                <c:ptCount val="1"/>
                <c:pt idx="0">
                  <c:v>Ventas</c:v>
                </c:pt>
              </c:strCache>
            </c:strRef>
          </c:tx>
          <c:spPr>
            <a:solidFill>
              <a:srgbClr val="004866"/>
            </a:solidFill>
            <a:ln w="25400" cap="flat" cmpd="sng" algn="ctr">
              <a:noFill/>
              <a:prstDash val="solid"/>
            </a:ln>
            <a:effectLst/>
            <a:scene3d>
              <a:camera prst="orthographicFront"/>
              <a:lightRig rig="contrasting" dir="t">
                <a:rot lat="0" lon="0" rev="1500000"/>
              </a:lightRig>
            </a:scene3d>
            <a:sp3d prstMaterial="metal"/>
          </c:spPr>
          <c:invertIfNegative val="0"/>
          <c:dPt>
            <c:idx val="0"/>
            <c:invertIfNegative val="0"/>
            <c:bubble3D val="0"/>
            <c:spPr>
              <a:solidFill>
                <a:srgbClr val="175D91"/>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1-A4F7-4C42-B3EC-8CBF7206E8DF}"/>
              </c:ext>
            </c:extLst>
          </c:dPt>
          <c:dPt>
            <c:idx val="1"/>
            <c:invertIfNegative val="0"/>
            <c:bubble3D val="0"/>
            <c:spPr>
              <a:solidFill>
                <a:srgbClr val="1D75B5"/>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3-A4F7-4C42-B3EC-8CBF7206E8DF}"/>
              </c:ext>
            </c:extLst>
          </c:dPt>
          <c:dPt>
            <c:idx val="2"/>
            <c:invertIfNegative val="0"/>
            <c:bubble3D val="0"/>
            <c:spPr>
              <a:solidFill>
                <a:srgbClr val="6455AF"/>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5-A4F7-4C42-B3EC-8CBF7206E8DF}"/>
              </c:ext>
            </c:extLst>
          </c:dPt>
          <c:dPt>
            <c:idx val="3"/>
            <c:invertIfNegative val="0"/>
            <c:bubble3D val="0"/>
            <c:spPr>
              <a:solidFill>
                <a:srgbClr val="8F2D5D"/>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7-A4F7-4C42-B3EC-8CBF7206E8DF}"/>
              </c:ext>
            </c:extLst>
          </c:dPt>
          <c:dPt>
            <c:idx val="4"/>
            <c:invertIfNegative val="0"/>
            <c:bubble3D val="0"/>
            <c:spPr>
              <a:solidFill>
                <a:srgbClr val="72244B"/>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9-A4F7-4C42-B3EC-8CBF7206E8DF}"/>
              </c:ext>
            </c:extLst>
          </c:dPt>
          <c:dPt>
            <c:idx val="5"/>
            <c:invertIfNegative val="0"/>
            <c:bubble3D val="0"/>
            <c:spPr>
              <a:solidFill>
                <a:sysClr val="window" lastClr="FFFFFF">
                  <a:lumMod val="50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B-A4F7-4C42-B3EC-8CBF7206E8DF}"/>
              </c:ext>
            </c:extLst>
          </c:dPt>
          <c:dPt>
            <c:idx val="6"/>
            <c:invertIfNegative val="0"/>
            <c:bubble3D val="0"/>
            <c:spPr>
              <a:solidFill>
                <a:sysClr val="windowText" lastClr="000000">
                  <a:lumMod val="65000"/>
                  <a:lumOff val="35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C-A4F7-4C42-B3EC-8CBF7206E8DF}"/>
              </c:ext>
            </c:extLst>
          </c:dPt>
          <c:dLbls>
            <c:dLbl>
              <c:idx val="0"/>
              <c:layout>
                <c:manualLayout>
                  <c:x val="7.0758060793707101E-3"/>
                  <c:y val="0"/>
                </c:manualLayout>
              </c:layout>
              <c:spPr>
                <a:noFill/>
              </c:spPr>
              <c:txPr>
                <a:bodyPr/>
                <a:lstStyle/>
                <a:p>
                  <a:pPr>
                    <a:defRPr sz="120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F7-4C42-B3EC-8CBF7206E8DF}"/>
                </c:ext>
              </c:extLst>
            </c:dLbl>
            <c:dLbl>
              <c:idx val="1"/>
              <c:layout>
                <c:manualLayout>
                  <c:x val="4.6823705920581099E-3"/>
                  <c:y val="-7.0640048902937801E-3"/>
                </c:manualLayout>
              </c:layout>
              <c:spPr>
                <a:noFill/>
              </c:spPr>
              <c:txPr>
                <a:bodyPr/>
                <a:lstStyle/>
                <a:p>
                  <a:pPr>
                    <a:defRPr sz="12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F7-4C42-B3EC-8CBF7206E8DF}"/>
                </c:ext>
              </c:extLst>
            </c:dLbl>
            <c:dLbl>
              <c:idx val="2"/>
              <c:layout>
                <c:manualLayout>
                  <c:x val="9.3646182872502808E-3"/>
                  <c:y val="-7.0640048902937801E-3"/>
                </c:manualLayout>
              </c:layout>
              <c:spPr>
                <a:noFill/>
              </c:spPr>
              <c:txPr>
                <a:bodyPr/>
                <a:lstStyle/>
                <a:p>
                  <a:pPr>
                    <a:defRPr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4F7-4C42-B3EC-8CBF7206E8DF}"/>
                </c:ext>
              </c:extLst>
            </c:dLbl>
            <c:dLbl>
              <c:idx val="3"/>
              <c:layout>
                <c:manualLayout>
                  <c:x val="-3.12158039470541E-3"/>
                  <c:y val="-7.0640048902937801E-3"/>
                </c:manualLayout>
              </c:layout>
              <c:spPr>
                <a:noFill/>
              </c:spPr>
              <c:txPr>
                <a:bodyPr/>
                <a:lstStyle/>
                <a:p>
                  <a:pPr>
                    <a:defRPr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4F7-4C42-B3EC-8CBF7206E8DF}"/>
                </c:ext>
              </c:extLst>
            </c:dLbl>
            <c:dLbl>
              <c:idx val="4"/>
              <c:layout>
                <c:manualLayout>
                  <c:x val="2.50684990250815E-3"/>
                  <c:y val="-7.0639662105235904E-3"/>
                </c:manualLayout>
              </c:layout>
              <c:spPr>
                <a:noFill/>
              </c:spPr>
              <c:txPr>
                <a:bodyPr/>
                <a:lstStyle/>
                <a:p>
                  <a:pPr>
                    <a:defRPr sz="1200" b="1">
                      <a:solidFill>
                        <a:srgbClr val="72244B"/>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4F7-4C42-B3EC-8CBF7206E8DF}"/>
                </c:ext>
              </c:extLst>
            </c:dLbl>
            <c:dLbl>
              <c:idx val="5"/>
              <c:layout>
                <c:manualLayout>
                  <c:x val="-2.9782483715069998E-3"/>
                  <c:y val="0"/>
                </c:manualLayout>
              </c:layout>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4F7-4C42-B3EC-8CBF7206E8DF}"/>
                </c:ext>
              </c:extLst>
            </c:dLbl>
            <c:dLbl>
              <c:idx val="6"/>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C-A4F7-4C42-B3EC-8CBF7206E8DF}"/>
                </c:ext>
              </c:extLst>
            </c:dLbl>
            <c:spPr>
              <a:noFill/>
            </c:spPr>
            <c:txPr>
              <a:bodyPr/>
              <a:lstStyle/>
              <a:p>
                <a:pPr>
                  <a:defRPr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Hoja1!$A$3:$A$9</c:f>
              <c:strCache>
                <c:ptCount val="7"/>
                <c:pt idx="0">
                  <c:v>Muy bueno </c:v>
                </c:pt>
                <c:pt idx="1">
                  <c:v>Bueno </c:v>
                </c:pt>
                <c:pt idx="2">
                  <c:v>Regular </c:v>
                </c:pt>
                <c:pt idx="3">
                  <c:v>Malo </c:v>
                </c:pt>
                <c:pt idx="4">
                  <c:v>Muy malo </c:v>
                </c:pt>
                <c:pt idx="5">
                  <c:v>No sabe </c:v>
                </c:pt>
                <c:pt idx="6">
                  <c:v>No contestó </c:v>
                </c:pt>
              </c:strCache>
            </c:strRef>
          </c:cat>
          <c:val>
            <c:numRef>
              <c:f>Hoja1!$B$3:$B$9</c:f>
              <c:numCache>
                <c:formatCode>0.0%</c:formatCode>
                <c:ptCount val="7"/>
                <c:pt idx="0">
                  <c:v>0.156</c:v>
                </c:pt>
                <c:pt idx="1">
                  <c:v>0.47399999999999998</c:v>
                </c:pt>
                <c:pt idx="2">
                  <c:v>6.8000000000000005E-2</c:v>
                </c:pt>
                <c:pt idx="3">
                  <c:v>0.127</c:v>
                </c:pt>
                <c:pt idx="4">
                  <c:v>3.4000000000000002E-2</c:v>
                </c:pt>
                <c:pt idx="5">
                  <c:v>0.108</c:v>
                </c:pt>
                <c:pt idx="6">
                  <c:v>3.3000000000000002E-2</c:v>
                </c:pt>
              </c:numCache>
            </c:numRef>
          </c:val>
          <c:extLst>
            <c:ext xmlns:c16="http://schemas.microsoft.com/office/drawing/2014/chart" uri="{C3380CC4-5D6E-409C-BE32-E72D297353CC}">
              <c16:uniqueId val="{00000011-A4F7-4C42-B3EC-8CBF7206E8DF}"/>
            </c:ext>
          </c:extLst>
        </c:ser>
        <c:dLbls>
          <c:showLegendKey val="0"/>
          <c:showVal val="0"/>
          <c:showCatName val="0"/>
          <c:showSerName val="0"/>
          <c:showPercent val="0"/>
          <c:showBubbleSize val="0"/>
        </c:dLbls>
        <c:gapWidth val="40"/>
        <c:axId val="2106679880"/>
        <c:axId val="2106682856"/>
      </c:barChart>
      <c:valAx>
        <c:axId val="2106682856"/>
        <c:scaling>
          <c:orientation val="minMax"/>
          <c:max val="0.5"/>
          <c:min val="0"/>
        </c:scaling>
        <c:delete val="1"/>
        <c:axPos val="l"/>
        <c:numFmt formatCode="0.0%" sourceLinked="1"/>
        <c:majorTickMark val="out"/>
        <c:minorTickMark val="none"/>
        <c:tickLblPos val="nextTo"/>
        <c:crossAx val="2106679880"/>
        <c:crosses val="autoZero"/>
        <c:crossBetween val="between"/>
      </c:valAx>
      <c:catAx>
        <c:axId val="2106679880"/>
        <c:scaling>
          <c:orientation val="minMax"/>
        </c:scaling>
        <c:delete val="0"/>
        <c:axPos val="b"/>
        <c:numFmt formatCode="General" sourceLinked="1"/>
        <c:majorTickMark val="out"/>
        <c:minorTickMark val="none"/>
        <c:tickLblPos val="nextTo"/>
        <c:spPr>
          <a:ln>
            <a:noFill/>
          </a:ln>
        </c:spPr>
        <c:txPr>
          <a:bodyPr/>
          <a:lstStyle/>
          <a:p>
            <a:pPr>
              <a:defRPr sz="800" b="0" cap="none" baseline="0">
                <a:solidFill>
                  <a:schemeClr val="tx1"/>
                </a:solidFill>
                <a:latin typeface="Helvetica" panose="020B0604020202020204" pitchFamily="34" charset="0"/>
                <a:cs typeface="Helvetica" panose="020B0604020202020204" pitchFamily="34" charset="0"/>
              </a:defRPr>
            </a:pPr>
            <a:endParaRPr lang="es-MX"/>
          </a:p>
        </c:txPr>
        <c:crossAx val="2106682856"/>
        <c:crosses val="autoZero"/>
        <c:auto val="1"/>
        <c:lblAlgn val="ctr"/>
        <c:lblOffset val="100"/>
        <c:noMultiLvlLbl val="0"/>
      </c:catAx>
      <c:spPr>
        <a:noFill/>
        <a:ln w="25400">
          <a:noFill/>
        </a:ln>
        <a:effectLst>
          <a:softEdge rad="215900"/>
        </a:effectLst>
      </c:spPr>
    </c:plotArea>
    <c:plotVisOnly val="1"/>
    <c:dispBlanksAs val="gap"/>
    <c:showDLblsOverMax val="0"/>
  </c:chart>
  <c:txPr>
    <a:bodyPr/>
    <a:lstStyle/>
    <a:p>
      <a:pPr>
        <a:defRPr sz="1800">
          <a:solidFill>
            <a:schemeClr val="bg1">
              <a:lumMod val="50000"/>
            </a:schemeClr>
          </a:solidFill>
          <a:latin typeface="Century Gothic"/>
          <a:cs typeface="Century Gothic"/>
        </a:defRPr>
      </a:pPr>
      <a:endParaRPr lang="es-MX"/>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393548597827582"/>
          <c:y val="4.4370768465369997E-2"/>
          <c:w val="0.60645128296338402"/>
          <c:h val="0.95562923153462997"/>
        </c:manualLayout>
      </c:layout>
      <c:barChart>
        <c:barDir val="bar"/>
        <c:grouping val="percentStacked"/>
        <c:varyColors val="0"/>
        <c:ser>
          <c:idx val="0"/>
          <c:order val="0"/>
          <c:tx>
            <c:strRef>
              <c:f>Hoja1!$B$1</c:f>
              <c:strCache>
                <c:ptCount val="1"/>
                <c:pt idx="0">
                  <c:v>si</c:v>
                </c:pt>
              </c:strCache>
            </c:strRef>
          </c:tx>
          <c:spPr>
            <a:solidFill>
              <a:srgbClr val="1D75B5"/>
            </a:solidFill>
            <a:ln>
              <a:noFill/>
            </a:ln>
            <a:effectLst/>
            <a:scene3d>
              <a:camera prst="orthographicFront"/>
              <a:lightRig rig="contrasting" dir="t">
                <a:rot lat="0" lon="0" rev="1500000"/>
              </a:lightRig>
            </a:scene3d>
            <a:sp3d prstMaterial="metal"/>
          </c:spPr>
          <c:invertIfNegative val="0"/>
          <c:dLbls>
            <c:dLbl>
              <c:idx val="0"/>
              <c:layout>
                <c:manualLayout>
                  <c:x val="-1.73943086211337E-3"/>
                  <c:y val="8.21927977142093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3F-4A6E-A80B-2ED894E2D7D5}"/>
                </c:ext>
              </c:extLst>
            </c:dLbl>
            <c:dLbl>
              <c:idx val="1"/>
              <c:layout>
                <c:manualLayout>
                  <c:x val="1.58402208151727E-3"/>
                  <c:y val="5.619128945417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3F-4A6E-A80B-2ED894E2D7D5}"/>
                </c:ext>
              </c:extLst>
            </c:dLbl>
            <c:dLbl>
              <c:idx val="2"/>
              <c:layout>
                <c:manualLayout>
                  <c:x val="-5.8080138708914705E-17"/>
                  <c:y val="6.555646339568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3F-4A6E-A80B-2ED894E2D7D5}"/>
                </c:ext>
              </c:extLst>
            </c:dLbl>
            <c:dLbl>
              <c:idx val="3"/>
              <c:layout>
                <c:manualLayout>
                  <c:x val="-3.1889379735113302E-17"/>
                  <c:y val="4.05824204132278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3F-4A6E-A80B-2ED894E2D7D5}"/>
                </c:ext>
              </c:extLst>
            </c:dLbl>
            <c:dLbl>
              <c:idx val="4"/>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53F-4A6E-A80B-2ED894E2D7D5}"/>
                </c:ext>
              </c:extLst>
            </c:dLbl>
            <c:dLbl>
              <c:idx val="5"/>
              <c:layout>
                <c:manualLayout>
                  <c:x val="-3.1889379735113302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53F-4A6E-A80B-2ED894E2D7D5}"/>
                </c:ext>
              </c:extLst>
            </c:dLbl>
            <c:dLbl>
              <c:idx val="6"/>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53F-4A6E-A80B-2ED894E2D7D5}"/>
                </c:ext>
              </c:extLst>
            </c:dLbl>
            <c:dLbl>
              <c:idx val="7"/>
              <c:layout>
                <c:manualLayout>
                  <c:x val="-8.69720403380435E-3"/>
                  <c:y val="4.68261155126609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53F-4A6E-A80B-2ED894E2D7D5}"/>
                </c:ext>
              </c:extLst>
            </c:dLbl>
            <c:dLbl>
              <c:idx val="8"/>
              <c:layout>
                <c:manualLayout>
                  <c:x val="-5.2183224202826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53F-4A6E-A80B-2ED894E2D7D5}"/>
                </c:ext>
              </c:extLst>
            </c:dLbl>
            <c:dLbl>
              <c:idx val="9"/>
              <c:layout>
                <c:manualLayout>
                  <c:x val="-3.1889379735113302E-17"/>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53F-4A6E-A80B-2ED894E2D7D5}"/>
                </c:ext>
              </c:extLst>
            </c:dLbl>
            <c:dLbl>
              <c:idx val="10"/>
              <c:layout>
                <c:manualLayout>
                  <c:x val="-3.1889379735113302E-17"/>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53F-4A6E-A80B-2ED894E2D7D5}"/>
                </c:ext>
              </c:extLst>
            </c:dLbl>
            <c:dLbl>
              <c:idx val="11"/>
              <c:layout>
                <c:manualLayout>
                  <c:x val="-3.1889379735113302E-17"/>
                  <c:y val="2.8095521824542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53F-4A6E-A80B-2ED894E2D7D5}"/>
                </c:ext>
              </c:extLst>
            </c:dLbl>
            <c:numFmt formatCode="0.0%" sourceLinked="0"/>
            <c:spPr>
              <a:noFill/>
              <a:ln>
                <a:noFill/>
              </a:ln>
              <a:effectLst/>
            </c:spPr>
            <c:txPr>
              <a:bodyPr/>
              <a:lstStyle/>
              <a:p>
                <a:pPr>
                  <a:defRPr sz="10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Hoja1!$A$2:$A$4</c:f>
              <c:strCache>
                <c:ptCount val="3"/>
                <c:pt idx="0">
                  <c:v>José Ramón López Beltrán, hijo de Andrés Manuel, fue el coordinador de Morena en las pasadas elecciones en el Estado de México</c:v>
                </c:pt>
                <c:pt idx="1">
                  <c:v>Andrés Manuel López Beltrán, también hijo de Andrés Manuel, fue coordinador de la estructura electoral de Morena en la Ciudad de México</c:v>
                </c:pt>
                <c:pt idx="2">
                  <c:v>Gonzalo Alfonso López Beltrán, también hijo de Andrés Manuel, es el dirigente de Morena en Tlaxcala</c:v>
                </c:pt>
              </c:strCache>
            </c:strRef>
          </c:cat>
          <c:val>
            <c:numRef>
              <c:f>Hoja1!$B$2:$B$4</c:f>
              <c:numCache>
                <c:formatCode>0.0%</c:formatCode>
                <c:ptCount val="3"/>
                <c:pt idx="0">
                  <c:v>0.17</c:v>
                </c:pt>
                <c:pt idx="1">
                  <c:v>0.156</c:v>
                </c:pt>
                <c:pt idx="2">
                  <c:v>0.13300000000000001</c:v>
                </c:pt>
              </c:numCache>
            </c:numRef>
          </c:val>
          <c:extLst>
            <c:ext xmlns:c16="http://schemas.microsoft.com/office/drawing/2014/chart" uri="{C3380CC4-5D6E-409C-BE32-E72D297353CC}">
              <c16:uniqueId val="{0000000C-E53F-4A6E-A80B-2ED894E2D7D5}"/>
            </c:ext>
          </c:extLst>
        </c:ser>
        <c:ser>
          <c:idx val="1"/>
          <c:order val="1"/>
          <c:tx>
            <c:strRef>
              <c:f>Hoja1!$C$1</c:f>
              <c:strCache>
                <c:ptCount val="1"/>
                <c:pt idx="0">
                  <c:v>no</c:v>
                </c:pt>
              </c:strCache>
            </c:strRef>
          </c:tx>
          <c:spPr>
            <a:solidFill>
              <a:srgbClr val="8F2D5D"/>
            </a:solidFill>
            <a:ln>
              <a:noFill/>
            </a:ln>
            <a:effectLst/>
            <a:scene3d>
              <a:camera prst="orthographicFront"/>
              <a:lightRig rig="contrasting" dir="t">
                <a:rot lat="0" lon="0" rev="1500000"/>
              </a:lightRig>
            </a:scene3d>
            <a:sp3d prstMaterial="metal"/>
          </c:spPr>
          <c:invertIfNegative val="0"/>
          <c:dLbls>
            <c:dLbl>
              <c:idx val="0"/>
              <c:layout>
                <c:manualLayout>
                  <c:x val="-1.58402208151727E-3"/>
                  <c:y val="6.24347387485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53F-4A6E-A80B-2ED894E2D7D5}"/>
                </c:ext>
              </c:extLst>
            </c:dLbl>
            <c:dLbl>
              <c:idx val="1"/>
              <c:layout>
                <c:manualLayout>
                  <c:x val="1.4286133009211699E-3"/>
                  <c:y val="4.370439086548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53F-4A6E-A80B-2ED894E2D7D5}"/>
                </c:ext>
              </c:extLst>
            </c:dLbl>
            <c:dLbl>
              <c:idx val="2"/>
              <c:layout>
                <c:manualLayout>
                  <c:x val="-7.73339536380435E-3"/>
                  <c:y val="5.96001144468501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53F-4A6E-A80B-2ED894E2D7D5}"/>
                </c:ext>
              </c:extLst>
            </c:dLbl>
            <c:dLbl>
              <c:idx val="3"/>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53F-4A6E-A80B-2ED894E2D7D5}"/>
                </c:ext>
              </c:extLst>
            </c:dLbl>
            <c:dLbl>
              <c:idx val="4"/>
              <c:layout>
                <c:manualLayout>
                  <c:x val="-6.3778759470226506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53F-4A6E-A80B-2ED894E2D7D5}"/>
                </c:ext>
              </c:extLst>
            </c:dLbl>
            <c:dLbl>
              <c:idx val="5"/>
              <c:layout>
                <c:manualLayout>
                  <c:x val="-2.7288676089687802E-3"/>
                  <c:y val="2.85360045464111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53F-4A6E-A80B-2ED894E2D7D5}"/>
                </c:ext>
              </c:extLst>
            </c:dLbl>
            <c:dLbl>
              <c:idx val="6"/>
              <c:layout>
                <c:manualLayout>
                  <c:x val="-1.7394408067609301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53F-4A6E-A80B-2ED894E2D7D5}"/>
                </c:ext>
              </c:extLst>
            </c:dLbl>
            <c:dLbl>
              <c:idx val="7"/>
              <c:layout>
                <c:manualLayout>
                  <c:x val="-3.4788816135217899E-3"/>
                  <c:y val="4.0582420413228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53F-4A6E-A80B-2ED894E2D7D5}"/>
                </c:ext>
              </c:extLst>
            </c:dLbl>
            <c:dLbl>
              <c:idx val="8"/>
              <c:layout>
                <c:manualLayout>
                  <c:x val="-1.7394408067609301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E53F-4A6E-A80B-2ED894E2D7D5}"/>
                </c:ext>
              </c:extLst>
            </c:dLbl>
            <c:dLbl>
              <c:idx val="9"/>
              <c:layout>
                <c:manualLayout>
                  <c:x val="-6.1455676377448803E-4"/>
                  <c:y val="2.838950471257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53F-4A6E-A80B-2ED894E2D7D5}"/>
                </c:ext>
              </c:extLst>
            </c:dLbl>
            <c:dLbl>
              <c:idx val="10"/>
              <c:layout>
                <c:manualLayout>
                  <c:x val="8.4369727320048103E-4"/>
                  <c:y val="3.46327082018276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53F-4A6E-A80B-2ED894E2D7D5}"/>
                </c:ext>
              </c:extLst>
            </c:dLbl>
            <c:dLbl>
              <c:idx val="11"/>
              <c:layout>
                <c:manualLayout>
                  <c:x val="1.0312007743387801E-3"/>
                  <c:y val="3.1511229359746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53F-4A6E-A80B-2ED894E2D7D5}"/>
                </c:ext>
              </c:extLst>
            </c:dLbl>
            <c:numFmt formatCode="0.0%" sourceLinked="0"/>
            <c:spPr>
              <a:noFill/>
              <a:ln>
                <a:noFill/>
              </a:ln>
              <a:effectLst/>
            </c:spPr>
            <c:txPr>
              <a:bodyPr anchorCtr="0"/>
              <a:lstStyle/>
              <a:p>
                <a:pPr algn="ctr">
                  <a:defRPr lang="es-MX" sz="1000" b="1" i="0" u="none" strike="noStrike" kern="1200" baseline="0">
                    <a:solidFill>
                      <a:srgbClr val="8F2D5D"/>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Hoja1!$A$2:$A$4</c:f>
              <c:strCache>
                <c:ptCount val="3"/>
                <c:pt idx="0">
                  <c:v>José Ramón López Beltrán, hijo de Andrés Manuel, fue el coordinador de Morena en las pasadas elecciones en el Estado de México</c:v>
                </c:pt>
                <c:pt idx="1">
                  <c:v>Andrés Manuel López Beltrán, también hijo de Andrés Manuel, fue coordinador de la estructura electoral de Morena en la Ciudad de México</c:v>
                </c:pt>
                <c:pt idx="2">
                  <c:v>Gonzalo Alfonso López Beltrán, también hijo de Andrés Manuel, es el dirigente de Morena en Tlaxcala</c:v>
                </c:pt>
              </c:strCache>
            </c:strRef>
          </c:cat>
          <c:val>
            <c:numRef>
              <c:f>Hoja1!$C$2:$C$4</c:f>
              <c:numCache>
                <c:formatCode>0.0%</c:formatCode>
                <c:ptCount val="3"/>
                <c:pt idx="0">
                  <c:v>0.82</c:v>
                </c:pt>
                <c:pt idx="1">
                  <c:v>0.83</c:v>
                </c:pt>
                <c:pt idx="2">
                  <c:v>0.85699999999999998</c:v>
                </c:pt>
              </c:numCache>
            </c:numRef>
          </c:val>
          <c:extLst>
            <c:ext xmlns:c16="http://schemas.microsoft.com/office/drawing/2014/chart" uri="{C3380CC4-5D6E-409C-BE32-E72D297353CC}">
              <c16:uniqueId val="{00000019-E53F-4A6E-A80B-2ED894E2D7D5}"/>
            </c:ext>
          </c:extLst>
        </c:ser>
        <c:ser>
          <c:idx val="2"/>
          <c:order val="2"/>
          <c:tx>
            <c:strRef>
              <c:f>Hoja1!$D$1</c:f>
              <c:strCache>
                <c:ptCount val="1"/>
                <c:pt idx="0">
                  <c:v>ns</c:v>
                </c:pt>
              </c:strCache>
            </c:strRef>
          </c:tx>
          <c:spPr>
            <a:solidFill>
              <a:srgbClr val="7F7F7F"/>
            </a:solidFill>
            <a:ln>
              <a:noFill/>
            </a:ln>
            <a:effectLst/>
            <a:scene3d>
              <a:camera prst="orthographicFront"/>
              <a:lightRig rig="contrasting" dir="t">
                <a:rot lat="0" lon="0" rev="1500000"/>
              </a:lightRig>
            </a:scene3d>
            <a:sp3d prstMaterial="metal"/>
          </c:spPr>
          <c:invertIfNegative val="0"/>
          <c:dLbls>
            <c:dLbl>
              <c:idx val="0"/>
              <c:layout>
                <c:manualLayout>
                  <c:x val="-5.0688706608552597E-2"/>
                  <c:y val="5.81277419557826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E53F-4A6E-A80B-2ED894E2D7D5}"/>
                </c:ext>
              </c:extLst>
            </c:dLbl>
            <c:dLbl>
              <c:idx val="1"/>
              <c:layout>
                <c:manualLayout>
                  <c:x val="0"/>
                  <c:y val="5.5618563593709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E53F-4A6E-A80B-2ED894E2D7D5}"/>
                </c:ext>
              </c:extLst>
            </c:dLbl>
            <c:dLbl>
              <c:idx val="2"/>
              <c:layout>
                <c:manualLayout>
                  <c:x val="0"/>
                  <c:y val="5.75186369419486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E53F-4A6E-A80B-2ED894E2D7D5}"/>
                </c:ext>
              </c:extLst>
            </c:dLbl>
            <c:dLbl>
              <c:idx val="3"/>
              <c:layout>
                <c:manualLayout>
                  <c:x val="-2.0951359071670699E-3"/>
                  <c:y val="5.051073381668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E53F-4A6E-A80B-2ED894E2D7D5}"/>
                </c:ext>
              </c:extLst>
            </c:dLbl>
            <c:dLbl>
              <c:idx val="4"/>
              <c:layout>
                <c:manualLayout>
                  <c:x val="3.2775447642352398E-4"/>
                  <c:y val="4.74003162036683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E53F-4A6E-A80B-2ED894E2D7D5}"/>
                </c:ext>
              </c:extLst>
            </c:dLbl>
            <c:dLbl>
              <c:idx val="5"/>
              <c:layout>
                <c:manualLayout>
                  <c:x val="-2.78091386932855E-3"/>
                  <c:y val="3.38997174224682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E53F-4A6E-A80B-2ED894E2D7D5}"/>
                </c:ext>
              </c:extLst>
            </c:dLbl>
            <c:dLbl>
              <c:idx val="6"/>
              <c:layout>
                <c:manualLayout>
                  <c:x val="-1.7394408067609899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E53F-4A6E-A80B-2ED894E2D7D5}"/>
                </c:ext>
              </c:extLst>
            </c:dLbl>
            <c:dLbl>
              <c:idx val="7"/>
              <c:layout>
                <c:manualLayout>
                  <c:x val="3.4788816135216602E-3"/>
                  <c:y val="4.370439086548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E53F-4A6E-A80B-2ED894E2D7D5}"/>
                </c:ext>
              </c:extLst>
            </c:dLbl>
            <c:dLbl>
              <c:idx val="8"/>
              <c:layout>
                <c:manualLayout>
                  <c:x val="-1.7394408067609899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E53F-4A6E-A80B-2ED894E2D7D5}"/>
                </c:ext>
              </c:extLst>
            </c:dLbl>
            <c:dLbl>
              <c:idx val="9"/>
              <c:layout>
                <c:manualLayout>
                  <c:x val="-2.9684173704667902E-3"/>
                  <c:y val="2.78022763517805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E53F-4A6E-A80B-2ED894E2D7D5}"/>
                </c:ext>
              </c:extLst>
            </c:dLbl>
            <c:dLbl>
              <c:idx val="10"/>
              <c:layout>
                <c:manualLayout>
                  <c:x val="-8.3742432918876199E-3"/>
                  <c:y val="4.32641539487112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E53F-4A6E-A80B-2ED894E2D7D5}"/>
                </c:ext>
              </c:extLst>
            </c:dLbl>
            <c:dLbl>
              <c:idx val="11"/>
              <c:layout>
                <c:manualLayout>
                  <c:x val="-2.5934103681903098E-3"/>
                  <c:y val="3.375223436827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E53F-4A6E-A80B-2ED894E2D7D5}"/>
                </c:ext>
              </c:extLst>
            </c:dLbl>
            <c:numFmt formatCode="0.0%" sourceLinked="0"/>
            <c:spPr>
              <a:noFill/>
              <a:ln>
                <a:noFill/>
              </a:ln>
              <a:effectLst/>
            </c:spPr>
            <c:txPr>
              <a:bodyPr anchorCtr="0"/>
              <a:lstStyle/>
              <a:p>
                <a:pPr algn="ctr">
                  <a:defRPr lang="es-MX" sz="1000" b="1" i="0" u="none" strike="noStrike" kern="1200" baseline="0">
                    <a:solidFill>
                      <a:srgbClr val="7F7F7F"/>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Hoja1!$A$2:$A$4</c:f>
              <c:strCache>
                <c:ptCount val="3"/>
                <c:pt idx="0">
                  <c:v>José Ramón López Beltrán, hijo de Andrés Manuel, fue el coordinador de Morena en las pasadas elecciones en el Estado de México</c:v>
                </c:pt>
                <c:pt idx="1">
                  <c:v>Andrés Manuel López Beltrán, también hijo de Andrés Manuel, fue coordinador de la estructura electoral de Morena en la Ciudad de México</c:v>
                </c:pt>
                <c:pt idx="2">
                  <c:v>Gonzalo Alfonso López Beltrán, también hijo de Andrés Manuel, es el dirigente de Morena en Tlaxcala</c:v>
                </c:pt>
              </c:strCache>
            </c:strRef>
          </c:cat>
          <c:val>
            <c:numRef>
              <c:f>Hoja1!$D$2:$D$4</c:f>
              <c:numCache>
                <c:formatCode>0.0%</c:formatCode>
                <c:ptCount val="3"/>
                <c:pt idx="0">
                  <c:v>8.0000000000000002E-3</c:v>
                </c:pt>
                <c:pt idx="1">
                  <c:v>1.4E-2</c:v>
                </c:pt>
                <c:pt idx="2">
                  <c:v>0.01</c:v>
                </c:pt>
              </c:numCache>
            </c:numRef>
          </c:val>
          <c:extLst>
            <c:ext xmlns:c16="http://schemas.microsoft.com/office/drawing/2014/chart" uri="{C3380CC4-5D6E-409C-BE32-E72D297353CC}">
              <c16:uniqueId val="{00000026-E53F-4A6E-A80B-2ED894E2D7D5}"/>
            </c:ext>
          </c:extLst>
        </c:ser>
        <c:ser>
          <c:idx val="3"/>
          <c:order val="3"/>
          <c:tx>
            <c:strRef>
              <c:f>Hoja1!$E$1</c:f>
              <c:strCache>
                <c:ptCount val="1"/>
                <c:pt idx="0">
                  <c:v>ncç</c:v>
                </c:pt>
              </c:strCache>
            </c:strRef>
          </c:tx>
          <c:spPr>
            <a:solidFill>
              <a:srgbClr val="595959"/>
            </a:solidFill>
            <a:ln>
              <a:noFill/>
            </a:ln>
            <a:effectLst/>
            <a:scene3d>
              <a:camera prst="orthographicFront"/>
              <a:lightRig rig="contrasting" dir="t">
                <a:rot lat="0" lon="0" rev="1500000"/>
              </a:lightRig>
            </a:scene3d>
            <a:sp3d prstMaterial="metal"/>
          </c:spPr>
          <c:invertIfNegative val="0"/>
          <c:dLbls>
            <c:dLbl>
              <c:idx val="0"/>
              <c:layout>
                <c:manualLayout>
                  <c:x val="0"/>
                  <c:y val="5.931375151661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E53F-4A6E-A80B-2ED894E2D7D5}"/>
                </c:ext>
              </c:extLst>
            </c:dLbl>
            <c:dLbl>
              <c:idx val="1"/>
              <c:layout>
                <c:manualLayout>
                  <c:x val="-1.73944080676086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E53F-4A6E-A80B-2ED894E2D7D5}"/>
                </c:ext>
              </c:extLst>
            </c:dLbl>
            <c:dLbl>
              <c:idx val="2"/>
              <c:layout>
                <c:manualLayout>
                  <c:x val="-1.73944080676086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E53F-4A6E-A80B-2ED894E2D7D5}"/>
                </c:ext>
              </c:extLst>
            </c:dLbl>
            <c:dLbl>
              <c:idx val="3"/>
              <c:layout>
                <c:manualLayout>
                  <c:x val="-1.73944080676086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E53F-4A6E-A80B-2ED894E2D7D5}"/>
                </c:ext>
              </c:extLst>
            </c:dLbl>
            <c:dLbl>
              <c:idx val="4"/>
              <c:layout>
                <c:manualLayout>
                  <c:x val="6.9577632270433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E53F-4A6E-A80B-2ED894E2D7D5}"/>
                </c:ext>
              </c:extLst>
            </c:dLbl>
            <c:dLbl>
              <c:idx val="5"/>
              <c:layout>
                <c:manualLayout>
                  <c:x val="-5.21832242028259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E53F-4A6E-A80B-2ED894E2D7D5}"/>
                </c:ext>
              </c:extLst>
            </c:dLbl>
            <c:dLbl>
              <c:idx val="6"/>
              <c:layout>
                <c:manualLayout>
                  <c:x val="-3.4788816135218502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E53F-4A6E-A80B-2ED894E2D7D5}"/>
                </c:ext>
              </c:extLst>
            </c:dLbl>
            <c:dLbl>
              <c:idx val="7"/>
              <c:layout>
                <c:manualLayout>
                  <c:x val="1.0436644840565199E-2"/>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E53F-4A6E-A80B-2ED894E2D7D5}"/>
                </c:ext>
              </c:extLst>
            </c:dLbl>
            <c:dLbl>
              <c:idx val="8"/>
              <c:layout>
                <c:manualLayout>
                  <c:x val="-3.4788816135218502E-3"/>
                  <c:y val="2.80955218245424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F-E53F-4A6E-A80B-2ED894E2D7D5}"/>
                </c:ext>
              </c:extLst>
            </c:dLbl>
            <c:dLbl>
              <c:idx val="9"/>
              <c:layout>
                <c:manualLayout>
                  <c:x val="-1.73944080676086E-3"/>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E53F-4A6E-A80B-2ED894E2D7D5}"/>
                </c:ext>
              </c:extLst>
            </c:dLbl>
            <c:dLbl>
              <c:idx val="10"/>
              <c:layout>
                <c:manualLayout>
                  <c:x val="-5.21832242028259E-3"/>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E53F-4A6E-A80B-2ED894E2D7D5}"/>
                </c:ext>
              </c:extLst>
            </c:dLbl>
            <c:dLbl>
              <c:idx val="11"/>
              <c:layout>
                <c:manualLayout>
                  <c:x val="-5.21832242028259E-3"/>
                  <c:y val="3.12172464717139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2-E53F-4A6E-A80B-2ED894E2D7D5}"/>
                </c:ext>
              </c:extLst>
            </c:dLbl>
            <c:spPr>
              <a:noFill/>
              <a:ln>
                <a:noFill/>
              </a:ln>
              <a:effectLst/>
            </c:spPr>
            <c:txPr>
              <a:bodyPr anchorCtr="0"/>
              <a:lstStyle/>
              <a:p>
                <a:pPr algn="ctr">
                  <a:defRPr lang="es-MX" sz="1000" b="1" i="0" u="none" strike="noStrike" kern="1200" baseline="0">
                    <a:solidFill>
                      <a:srgbClr val="595959"/>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Hoja1!$A$2:$A$4</c:f>
              <c:strCache>
                <c:ptCount val="3"/>
                <c:pt idx="0">
                  <c:v>José Ramón López Beltrán, hijo de Andrés Manuel, fue el coordinador de Morena en las pasadas elecciones en el Estado de México</c:v>
                </c:pt>
                <c:pt idx="1">
                  <c:v>Andrés Manuel López Beltrán, también hijo de Andrés Manuel, fue coordinador de la estructura electoral de Morena en la Ciudad de México</c:v>
                </c:pt>
                <c:pt idx="2">
                  <c:v>Gonzalo Alfonso López Beltrán, también hijo de Andrés Manuel, es el dirigente de Morena en Tlaxcala</c:v>
                </c:pt>
              </c:strCache>
            </c:strRef>
          </c:cat>
          <c:val>
            <c:numRef>
              <c:f>Hoja1!$E$2:$E$4</c:f>
              <c:numCache>
                <c:formatCode>General</c:formatCode>
                <c:ptCount val="3"/>
                <c:pt idx="0" formatCode="0.0%">
                  <c:v>2E-3</c:v>
                </c:pt>
              </c:numCache>
            </c:numRef>
          </c:val>
          <c:extLst>
            <c:ext xmlns:c16="http://schemas.microsoft.com/office/drawing/2014/chart" uri="{C3380CC4-5D6E-409C-BE32-E72D297353CC}">
              <c16:uniqueId val="{00000033-E53F-4A6E-A80B-2ED894E2D7D5}"/>
            </c:ext>
          </c:extLst>
        </c:ser>
        <c:dLbls>
          <c:showLegendKey val="0"/>
          <c:showVal val="1"/>
          <c:showCatName val="0"/>
          <c:showSerName val="0"/>
          <c:showPercent val="0"/>
          <c:showBubbleSize val="0"/>
        </c:dLbls>
        <c:gapWidth val="350"/>
        <c:overlap val="100"/>
        <c:axId val="2108552024"/>
        <c:axId val="2108555768"/>
      </c:barChart>
      <c:catAx>
        <c:axId val="2108552024"/>
        <c:scaling>
          <c:orientation val="maxMin"/>
        </c:scaling>
        <c:delete val="0"/>
        <c:axPos val="l"/>
        <c:numFmt formatCode="General" sourceLinked="1"/>
        <c:majorTickMark val="out"/>
        <c:minorTickMark val="none"/>
        <c:tickLblPos val="nextTo"/>
        <c:spPr>
          <a:ln>
            <a:noFill/>
          </a:ln>
        </c:spPr>
        <c:txPr>
          <a:bodyPr/>
          <a:lstStyle/>
          <a:p>
            <a:pPr algn="r">
              <a:defRPr sz="1000" b="0">
                <a:solidFill>
                  <a:schemeClr val="tx1">
                    <a:lumMod val="95000"/>
                    <a:lumOff val="5000"/>
                  </a:schemeClr>
                </a:solidFill>
                <a:latin typeface="Helvetica" panose="020B0604020202020204" pitchFamily="34" charset="0"/>
                <a:cs typeface="Helvetica" panose="020B0604020202020204" pitchFamily="34" charset="0"/>
              </a:defRPr>
            </a:pPr>
            <a:endParaRPr lang="es-MX"/>
          </a:p>
        </c:txPr>
        <c:crossAx val="2108555768"/>
        <c:crosses val="autoZero"/>
        <c:auto val="0"/>
        <c:lblAlgn val="ctr"/>
        <c:lblOffset val="100"/>
        <c:noMultiLvlLbl val="0"/>
      </c:catAx>
      <c:valAx>
        <c:axId val="2108555768"/>
        <c:scaling>
          <c:orientation val="minMax"/>
        </c:scaling>
        <c:delete val="1"/>
        <c:axPos val="t"/>
        <c:numFmt formatCode="0%" sourceLinked="1"/>
        <c:majorTickMark val="out"/>
        <c:minorTickMark val="none"/>
        <c:tickLblPos val="nextTo"/>
        <c:crossAx val="2108552024"/>
        <c:crosses val="autoZero"/>
        <c:crossBetween val="between"/>
      </c:valAx>
      <c:spPr>
        <a:noFill/>
        <a:ln w="25400">
          <a:noFill/>
        </a:ln>
      </c:spPr>
    </c:plotArea>
    <c:plotVisOnly val="1"/>
    <c:dispBlanksAs val="gap"/>
    <c:showDLblsOverMax val="0"/>
  </c:chart>
  <c:txPr>
    <a:bodyPr/>
    <a:lstStyle/>
    <a:p>
      <a:pPr>
        <a:defRPr sz="1800">
          <a:latin typeface="Adobe Caslon Pro"/>
        </a:defRPr>
      </a:pPr>
      <a:endParaRPr lang="es-MX"/>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8215924132804"/>
          <c:y val="0.11965337184757199"/>
          <c:w val="0.77953362708299301"/>
          <c:h val="0.83792833934631095"/>
        </c:manualLayout>
      </c:layout>
      <c:doughnutChart>
        <c:varyColors val="1"/>
        <c:ser>
          <c:idx val="0"/>
          <c:order val="0"/>
          <c:tx>
            <c:strRef>
              <c:f>Hoja1!$B$1</c:f>
              <c:strCache>
                <c:ptCount val="1"/>
                <c:pt idx="0">
                  <c:v>1</c:v>
                </c:pt>
              </c:strCache>
            </c:strRef>
          </c:tx>
          <c:spPr>
            <a:gradFill>
              <a:gsLst>
                <a:gs pos="0">
                  <a:srgbClr val="046334"/>
                </a:gs>
                <a:gs pos="100000">
                  <a:srgbClr val="16B169"/>
                </a:gs>
              </a:gsLst>
              <a:lin ang="0" scaled="1"/>
            </a:gradFill>
            <a:ln>
              <a:solidFill>
                <a:schemeClr val="bg1"/>
              </a:solidFill>
            </a:ln>
            <a:scene3d>
              <a:camera prst="orthographicFront"/>
              <a:lightRig rig="contrasting" dir="t">
                <a:rot lat="0" lon="0" rev="1500000"/>
              </a:lightRig>
            </a:scene3d>
            <a:sp3d prstMaterial="metal"/>
          </c:spPr>
          <c:dPt>
            <c:idx val="0"/>
            <c:bubble3D val="0"/>
            <c:spPr>
              <a:solidFill>
                <a:srgbClr val="1D75B5"/>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1-E1C6-466B-9B08-9221BFC38645}"/>
              </c:ext>
            </c:extLst>
          </c:dPt>
          <c:dPt>
            <c:idx val="1"/>
            <c:bubble3D val="0"/>
            <c:spPr>
              <a:solidFill>
                <a:srgbClr val="9A2267"/>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3-E1C6-466B-9B08-9221BFC38645}"/>
              </c:ext>
            </c:extLst>
          </c:dPt>
          <c:dPt>
            <c:idx val="2"/>
            <c:bubble3D val="0"/>
            <c:spPr>
              <a:solidFill>
                <a:sysClr val="window" lastClr="FFFFFF">
                  <a:lumMod val="50000"/>
                </a:sysClr>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5-E1C6-466B-9B08-9221BFC38645}"/>
              </c:ext>
            </c:extLst>
          </c:dPt>
          <c:dPt>
            <c:idx val="3"/>
            <c:bubble3D val="0"/>
            <c:spPr>
              <a:solidFill>
                <a:sysClr val="windowText" lastClr="000000">
                  <a:lumMod val="65000"/>
                  <a:lumOff val="35000"/>
                </a:sysClr>
              </a:solidFill>
              <a:ln>
                <a:solidFill>
                  <a:schemeClr val="bg1"/>
                </a:solidFill>
              </a:ln>
              <a:scene3d>
                <a:camera prst="orthographicFront"/>
                <a:lightRig rig="contrasting" dir="t">
                  <a:rot lat="0" lon="0" rev="1500000"/>
                </a:lightRig>
              </a:scene3d>
              <a:sp3d prstMaterial="metal"/>
            </c:spPr>
            <c:extLst>
              <c:ext xmlns:c16="http://schemas.microsoft.com/office/drawing/2014/chart" uri="{C3380CC4-5D6E-409C-BE32-E72D297353CC}">
                <c16:uniqueId val="{00000007-E1C6-466B-9B08-9221BFC38645}"/>
              </c:ext>
            </c:extLst>
          </c:dPt>
          <c:dLbls>
            <c:dLbl>
              <c:idx val="0"/>
              <c:layout>
                <c:manualLayout>
                  <c:x val="0"/>
                  <c:y val="-3.0672920400148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1C6-466B-9B08-9221BFC38645}"/>
                </c:ext>
              </c:extLst>
            </c:dLbl>
            <c:dLbl>
              <c:idx val="1"/>
              <c:layout>
                <c:manualLayout>
                  <c:x val="3.1250734051768798E-3"/>
                  <c:y val="-7.434513001547789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1C6-466B-9B08-9221BFC38645}"/>
                </c:ext>
              </c:extLst>
            </c:dLbl>
            <c:dLbl>
              <c:idx val="2"/>
              <c:layout>
                <c:manualLayout>
                  <c:x val="-5.2959003637413399E-4"/>
                  <c:y val="1.9621306673539798E-2"/>
                </c:manualLayout>
              </c:layout>
              <c:spPr/>
              <c:txPr>
                <a:bodyPr anchor="ctr" anchorCtr="1"/>
                <a:lstStyle/>
                <a:p>
                  <a:pPr>
                    <a:defRPr lang="es-MX" sz="1400" b="1">
                      <a:solidFill>
                        <a:schemeClr val="bg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1C6-466B-9B08-9221BFC38645}"/>
                </c:ext>
              </c:extLst>
            </c:dLbl>
            <c:dLbl>
              <c:idx val="3"/>
              <c:layout>
                <c:manualLayout>
                  <c:x val="3.4285843309032997E-2"/>
                  <c:y val="-1.56773981543135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1C6-466B-9B08-9221BFC38645}"/>
                </c:ext>
              </c:extLst>
            </c:dLbl>
            <c:spPr>
              <a:noFill/>
              <a:ln>
                <a:noFill/>
              </a:ln>
              <a:effectLst/>
            </c:spPr>
            <c:txPr>
              <a:bodyPr anchor="ctr" anchorCtr="1"/>
              <a:lstStyle/>
              <a:p>
                <a:pPr>
                  <a:defRPr lang="es-MX" sz="1400" b="1">
                    <a:solidFill>
                      <a:schemeClr val="bg1">
                        <a:lumMod val="9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1"/>
            <c:extLst>
              <c:ext xmlns:c15="http://schemas.microsoft.com/office/drawing/2012/chart" uri="{CE6537A1-D6FC-4f65-9D91-7224C49458BB}"/>
            </c:extLst>
          </c:dLbls>
          <c:cat>
            <c:strRef>
              <c:f>Hoja1!$A$2:$A$5</c:f>
              <c:strCache>
                <c:ptCount val="4"/>
                <c:pt idx="0">
                  <c:v>HACE BIEN</c:v>
                </c:pt>
                <c:pt idx="1">
                  <c:v>HACE MAL</c:v>
                </c:pt>
                <c:pt idx="2">
                  <c:v>NO SABE</c:v>
                </c:pt>
                <c:pt idx="3">
                  <c:v>NO CONTESTO</c:v>
                </c:pt>
              </c:strCache>
            </c:strRef>
          </c:cat>
          <c:val>
            <c:numRef>
              <c:f>Hoja1!$B$2:$B$5</c:f>
              <c:numCache>
                <c:formatCode>0.0%</c:formatCode>
                <c:ptCount val="4"/>
                <c:pt idx="0">
                  <c:v>0.34499999999999997</c:v>
                </c:pt>
                <c:pt idx="1">
                  <c:v>0.56599999999999995</c:v>
                </c:pt>
                <c:pt idx="2">
                  <c:v>6.0999999999999999E-2</c:v>
                </c:pt>
                <c:pt idx="3">
                  <c:v>2.8000000000000001E-2</c:v>
                </c:pt>
              </c:numCache>
            </c:numRef>
          </c:val>
          <c:extLst>
            <c:ext xmlns:c16="http://schemas.microsoft.com/office/drawing/2014/chart" uri="{C3380CC4-5D6E-409C-BE32-E72D297353CC}">
              <c16:uniqueId val="{00000008-E1C6-466B-9B08-9221BFC38645}"/>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spPr>
    <a:scene3d>
      <a:camera prst="orthographicFront"/>
      <a:lightRig rig="threePt" dir="t"/>
    </a:scene3d>
    <a:sp3d>
      <a:bevelT/>
    </a:sp3d>
  </c:spPr>
  <c:txPr>
    <a:bodyPr/>
    <a:lstStyle/>
    <a:p>
      <a:pPr>
        <a:defRPr sz="1800"/>
      </a:pPr>
      <a:endParaRPr lang="es-MX"/>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211912988285204"/>
          <c:w val="1"/>
          <c:h val="0.66497700719271002"/>
        </c:manualLayout>
      </c:layout>
      <c:barChart>
        <c:barDir val="col"/>
        <c:grouping val="clustered"/>
        <c:varyColors val="0"/>
        <c:ser>
          <c:idx val="0"/>
          <c:order val="0"/>
          <c:tx>
            <c:strRef>
              <c:f>Hoja1!$B$2</c:f>
              <c:strCache>
                <c:ptCount val="1"/>
                <c:pt idx="0">
                  <c:v>Ventas</c:v>
                </c:pt>
              </c:strCache>
            </c:strRef>
          </c:tx>
          <c:spPr>
            <a:solidFill>
              <a:srgbClr val="004866"/>
            </a:solidFill>
            <a:ln w="25400" cap="flat" cmpd="sng" algn="ctr">
              <a:noFill/>
              <a:prstDash val="solid"/>
            </a:ln>
            <a:effectLst/>
            <a:scene3d>
              <a:camera prst="orthographicFront"/>
              <a:lightRig rig="contrasting" dir="t">
                <a:rot lat="0" lon="0" rev="1500000"/>
              </a:lightRig>
            </a:scene3d>
            <a:sp3d prstMaterial="metal"/>
          </c:spPr>
          <c:invertIfNegative val="0"/>
          <c:dPt>
            <c:idx val="0"/>
            <c:invertIfNegative val="0"/>
            <c:bubble3D val="0"/>
            <c:spPr>
              <a:solidFill>
                <a:srgbClr val="8F2D5D"/>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1-A4F7-4C42-B3EC-8CBF7206E8DF}"/>
              </c:ext>
            </c:extLst>
          </c:dPt>
          <c:dPt>
            <c:idx val="1"/>
            <c:invertIfNegative val="0"/>
            <c:bubble3D val="0"/>
            <c:spPr>
              <a:solidFill>
                <a:srgbClr val="6455AF"/>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3-A4F7-4C42-B3EC-8CBF7206E8DF}"/>
              </c:ext>
            </c:extLst>
          </c:dPt>
          <c:dPt>
            <c:idx val="2"/>
            <c:invertIfNegative val="0"/>
            <c:bubble3D val="0"/>
            <c:spPr>
              <a:solidFill>
                <a:srgbClr val="175D91"/>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5-A4F7-4C42-B3EC-8CBF7206E8DF}"/>
              </c:ext>
            </c:extLst>
          </c:dPt>
          <c:dPt>
            <c:idx val="3"/>
            <c:invertIfNegative val="0"/>
            <c:bubble3D val="0"/>
            <c:spPr>
              <a:solidFill>
                <a:sysClr val="window" lastClr="FFFFFF">
                  <a:lumMod val="50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7-A4F7-4C42-B3EC-8CBF7206E8DF}"/>
              </c:ext>
            </c:extLst>
          </c:dPt>
          <c:dPt>
            <c:idx val="4"/>
            <c:invertIfNegative val="0"/>
            <c:bubble3D val="0"/>
            <c:spPr>
              <a:solidFill>
                <a:sysClr val="windowText" lastClr="000000">
                  <a:lumMod val="65000"/>
                  <a:lumOff val="35000"/>
                </a:sysClr>
              </a:solidFill>
              <a:ln w="25400" cap="flat" cmpd="sng" algn="ctr">
                <a:noFill/>
                <a:prstDash val="solid"/>
              </a:ln>
              <a:effectLst/>
              <a:scene3d>
                <a:camera prst="orthographicFront"/>
                <a:lightRig rig="contrasting" dir="t">
                  <a:rot lat="0" lon="0" rev="1500000"/>
                </a:lightRig>
              </a:scene3d>
              <a:sp3d prstMaterial="metal"/>
            </c:spPr>
            <c:extLst>
              <c:ext xmlns:c16="http://schemas.microsoft.com/office/drawing/2014/chart" uri="{C3380CC4-5D6E-409C-BE32-E72D297353CC}">
                <c16:uniqueId val="{00000009-A4F7-4C42-B3EC-8CBF7206E8DF}"/>
              </c:ext>
            </c:extLst>
          </c:dPt>
          <c:dLbls>
            <c:dLbl>
              <c:idx val="0"/>
              <c:layout>
                <c:manualLayout>
                  <c:x val="7.0758060793707101E-3"/>
                  <c:y val="0"/>
                </c:manualLayout>
              </c:layout>
              <c:spPr>
                <a:noFill/>
              </c:spPr>
              <c:txPr>
                <a:bodyPr/>
                <a:lstStyle/>
                <a:p>
                  <a:pPr>
                    <a:defRPr sz="1200" b="1">
                      <a:solidFill>
                        <a:srgbClr val="8F2D5D"/>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4F7-4C42-B3EC-8CBF7206E8DF}"/>
                </c:ext>
              </c:extLst>
            </c:dLbl>
            <c:dLbl>
              <c:idx val="1"/>
              <c:layout>
                <c:manualLayout>
                  <c:x val="4.6823705920581099E-3"/>
                  <c:y val="-7.0640048902937801E-3"/>
                </c:manualLayout>
              </c:layout>
              <c:spPr>
                <a:noFill/>
              </c:spPr>
              <c:txPr>
                <a:bodyPr/>
                <a:lstStyle/>
                <a:p>
                  <a:pPr>
                    <a:defRPr sz="1200" b="1">
                      <a:solidFill>
                        <a:srgbClr val="6455A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4F7-4C42-B3EC-8CBF7206E8DF}"/>
                </c:ext>
              </c:extLst>
            </c:dLbl>
            <c:dLbl>
              <c:idx val="2"/>
              <c:layout>
                <c:manualLayout>
                  <c:x val="9.3646182872502808E-3"/>
                  <c:y val="-7.0640048902937801E-3"/>
                </c:manualLayout>
              </c:layout>
              <c:spPr>
                <a:noFill/>
              </c:spPr>
              <c:txPr>
                <a:bodyPr/>
                <a:lstStyle/>
                <a:p>
                  <a:pPr>
                    <a:defRPr sz="1200" b="1">
                      <a:solidFill>
                        <a:srgbClr val="175D91"/>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4F7-4C42-B3EC-8CBF7206E8DF}"/>
                </c:ext>
              </c:extLst>
            </c:dLbl>
            <c:dLbl>
              <c:idx val="3"/>
              <c:layout>
                <c:manualLayout>
                  <c:x val="-3.12158039470541E-3"/>
                  <c:y val="-7.0640048902937801E-3"/>
                </c:manualLayout>
              </c:layout>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4F7-4C42-B3EC-8CBF7206E8DF}"/>
                </c:ext>
              </c:extLst>
            </c:dLbl>
            <c:dLbl>
              <c:idx val="4"/>
              <c:layout>
                <c:manualLayout>
                  <c:x val="2.50684990250815E-3"/>
                  <c:y val="-7.0639662105235904E-3"/>
                </c:manualLayout>
              </c:layout>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4F7-4C42-B3EC-8CBF7206E8DF}"/>
                </c:ext>
              </c:extLst>
            </c:dLbl>
            <c:dLbl>
              <c:idx val="5"/>
              <c:layout>
                <c:manualLayout>
                  <c:x val="-2.9782483715069998E-3"/>
                  <c:y val="0"/>
                </c:manualLayout>
              </c:layout>
              <c:spPr>
                <a:noFill/>
              </c:spPr>
              <c:txPr>
                <a:bodyPr/>
                <a:lstStyle/>
                <a:p>
                  <a:pPr>
                    <a:defRPr sz="1200" b="1">
                      <a:solidFill>
                        <a:schemeClr val="bg1">
                          <a:lumMod val="50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4F7-4C42-B3EC-8CBF7206E8DF}"/>
                </c:ext>
              </c:extLst>
            </c:dLbl>
            <c:dLbl>
              <c:idx val="6"/>
              <c:spPr>
                <a:noFill/>
              </c:spPr>
              <c:txPr>
                <a:bodyPr/>
                <a:lstStyle/>
                <a:p>
                  <a:pPr>
                    <a:defRPr sz="1200" b="1">
                      <a:solidFill>
                        <a:schemeClr val="tx1">
                          <a:lumMod val="65000"/>
                          <a:lumOff val="35000"/>
                        </a:schemeClr>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A-BC0A-424D-B387-5DD77E6F0F15}"/>
                </c:ext>
              </c:extLst>
            </c:dLbl>
            <c:spPr>
              <a:noFill/>
            </c:spPr>
            <c:txPr>
              <a:bodyPr/>
              <a:lstStyle/>
              <a:p>
                <a:pPr>
                  <a:defRPr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Hoja1!$A$3:$A$7</c:f>
              <c:strCache>
                <c:ptCount val="5"/>
                <c:pt idx="0">
                  <c:v>Conservador </c:v>
                </c:pt>
                <c:pt idx="1">
                  <c:v>Ni conservador, ni abierto a nuevas ideas/ Neutral</c:v>
                </c:pt>
                <c:pt idx="2">
                  <c:v>Abierto a nuevas ideas </c:v>
                </c:pt>
                <c:pt idx="3">
                  <c:v>No sabe </c:v>
                </c:pt>
                <c:pt idx="4">
                  <c:v>No contestó </c:v>
                </c:pt>
              </c:strCache>
            </c:strRef>
          </c:cat>
          <c:val>
            <c:numRef>
              <c:f>Hoja1!$B$3:$B$7</c:f>
              <c:numCache>
                <c:formatCode>0.0%</c:formatCode>
                <c:ptCount val="5"/>
                <c:pt idx="0">
                  <c:v>0.38600000000000001</c:v>
                </c:pt>
                <c:pt idx="1">
                  <c:v>6.2E-2</c:v>
                </c:pt>
                <c:pt idx="2">
                  <c:v>0.47599999999999998</c:v>
                </c:pt>
                <c:pt idx="3">
                  <c:v>3.5999999999999997E-2</c:v>
                </c:pt>
                <c:pt idx="4">
                  <c:v>0.04</c:v>
                </c:pt>
              </c:numCache>
            </c:numRef>
          </c:val>
          <c:extLst>
            <c:ext xmlns:c16="http://schemas.microsoft.com/office/drawing/2014/chart" uri="{C3380CC4-5D6E-409C-BE32-E72D297353CC}">
              <c16:uniqueId val="{00000011-A4F7-4C42-B3EC-8CBF7206E8DF}"/>
            </c:ext>
          </c:extLst>
        </c:ser>
        <c:dLbls>
          <c:showLegendKey val="0"/>
          <c:showVal val="0"/>
          <c:showCatName val="0"/>
          <c:showSerName val="0"/>
          <c:showPercent val="0"/>
          <c:showBubbleSize val="0"/>
        </c:dLbls>
        <c:gapWidth val="40"/>
        <c:axId val="-2141269240"/>
        <c:axId val="-2141272232"/>
      </c:barChart>
      <c:valAx>
        <c:axId val="-2141272232"/>
        <c:scaling>
          <c:orientation val="minMax"/>
          <c:max val="0.5"/>
          <c:min val="0"/>
        </c:scaling>
        <c:delete val="1"/>
        <c:axPos val="l"/>
        <c:numFmt formatCode="0.0%" sourceLinked="1"/>
        <c:majorTickMark val="out"/>
        <c:minorTickMark val="none"/>
        <c:tickLblPos val="nextTo"/>
        <c:crossAx val="-2141269240"/>
        <c:crosses val="autoZero"/>
        <c:crossBetween val="between"/>
      </c:valAx>
      <c:catAx>
        <c:axId val="-2141269240"/>
        <c:scaling>
          <c:orientation val="minMax"/>
        </c:scaling>
        <c:delete val="0"/>
        <c:axPos val="b"/>
        <c:numFmt formatCode="General" sourceLinked="1"/>
        <c:majorTickMark val="out"/>
        <c:minorTickMark val="none"/>
        <c:tickLblPos val="nextTo"/>
        <c:spPr>
          <a:ln>
            <a:noFill/>
          </a:ln>
        </c:spPr>
        <c:txPr>
          <a:bodyPr/>
          <a:lstStyle/>
          <a:p>
            <a:pPr>
              <a:defRPr sz="800" b="0" cap="none" baseline="0">
                <a:solidFill>
                  <a:schemeClr val="tx1"/>
                </a:solidFill>
                <a:latin typeface="Helvetica" panose="020B0604020202020204" pitchFamily="34" charset="0"/>
                <a:cs typeface="Helvetica" panose="020B0604020202020204" pitchFamily="34" charset="0"/>
              </a:defRPr>
            </a:pPr>
            <a:endParaRPr lang="es-MX"/>
          </a:p>
        </c:txPr>
        <c:crossAx val="-2141272232"/>
        <c:crosses val="autoZero"/>
        <c:auto val="1"/>
        <c:lblAlgn val="ctr"/>
        <c:lblOffset val="100"/>
        <c:noMultiLvlLbl val="0"/>
      </c:catAx>
      <c:spPr>
        <a:noFill/>
        <a:ln w="25400">
          <a:noFill/>
        </a:ln>
        <a:effectLst>
          <a:softEdge rad="215900"/>
        </a:effectLst>
      </c:spPr>
    </c:plotArea>
    <c:plotVisOnly val="1"/>
    <c:dispBlanksAs val="gap"/>
    <c:showDLblsOverMax val="0"/>
  </c:chart>
  <c:txPr>
    <a:bodyPr/>
    <a:lstStyle/>
    <a:p>
      <a:pPr>
        <a:defRPr sz="1800">
          <a:solidFill>
            <a:schemeClr val="bg1">
              <a:lumMod val="50000"/>
            </a:schemeClr>
          </a:solidFill>
          <a:latin typeface="Century Gothic"/>
          <a:cs typeface="Century Gothic"/>
        </a:defRPr>
      </a:pPr>
      <a:endParaRPr lang="es-MX"/>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393548597827582"/>
          <c:y val="4.4370768465369997E-2"/>
          <c:w val="0.60645128296338402"/>
          <c:h val="0.95562923153462997"/>
        </c:manualLayout>
      </c:layout>
      <c:barChart>
        <c:barDir val="bar"/>
        <c:grouping val="percentStacked"/>
        <c:varyColors val="0"/>
        <c:ser>
          <c:idx val="0"/>
          <c:order val="0"/>
          <c:tx>
            <c:strRef>
              <c:f>Hoja1!$B$1</c:f>
              <c:strCache>
                <c:ptCount val="1"/>
                <c:pt idx="0">
                  <c:v>BUENA/MUY BUENA</c:v>
                </c:pt>
              </c:strCache>
            </c:strRef>
          </c:tx>
          <c:spPr>
            <a:solidFill>
              <a:srgbClr val="1D75B5"/>
            </a:solidFill>
            <a:ln>
              <a:noFill/>
            </a:ln>
            <a:effectLst/>
            <a:scene3d>
              <a:camera prst="orthographicFront"/>
              <a:lightRig rig="contrasting" dir="t">
                <a:rot lat="0" lon="0" rev="1500000"/>
              </a:lightRig>
            </a:scene3d>
            <a:sp3d prstMaterial="metal"/>
          </c:spPr>
          <c:invertIfNegative val="0"/>
          <c:dLbls>
            <c:dLbl>
              <c:idx val="0"/>
              <c:layout>
                <c:manualLayout>
                  <c:x val="-1.73944080676086E-3"/>
                  <c:y val="3.84884068487197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3F-4A6E-A80B-2ED894E2D7D5}"/>
                </c:ext>
              </c:extLst>
            </c:dLbl>
            <c:dLbl>
              <c:idx val="1"/>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3F-4A6E-A80B-2ED894E2D7D5}"/>
                </c:ext>
              </c:extLst>
            </c:dLbl>
            <c:dLbl>
              <c:idx val="2"/>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3F-4A6E-A80B-2ED894E2D7D5}"/>
                </c:ext>
              </c:extLst>
            </c:dLbl>
            <c:dLbl>
              <c:idx val="3"/>
              <c:layout>
                <c:manualLayout>
                  <c:x val="-3.1889379735113302E-17"/>
                  <c:y val="4.05824204132278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3F-4A6E-A80B-2ED894E2D7D5}"/>
                </c:ext>
              </c:extLst>
            </c:dLbl>
            <c:dLbl>
              <c:idx val="4"/>
              <c:layout>
                <c:manualLayout>
                  <c:x val="-3.1889379735113302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53F-4A6E-A80B-2ED894E2D7D5}"/>
                </c:ext>
              </c:extLst>
            </c:dLbl>
            <c:dLbl>
              <c:idx val="5"/>
              <c:layout>
                <c:manualLayout>
                  <c:x val="-3.1889379735113302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53F-4A6E-A80B-2ED894E2D7D5}"/>
                </c:ext>
              </c:extLst>
            </c:dLbl>
            <c:dLbl>
              <c:idx val="6"/>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53F-4A6E-A80B-2ED894E2D7D5}"/>
                </c:ext>
              </c:extLst>
            </c:dLbl>
            <c:dLbl>
              <c:idx val="7"/>
              <c:layout>
                <c:manualLayout>
                  <c:x val="-8.69720403380435E-3"/>
                  <c:y val="4.68261155126609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53F-4A6E-A80B-2ED894E2D7D5}"/>
                </c:ext>
              </c:extLst>
            </c:dLbl>
            <c:dLbl>
              <c:idx val="8"/>
              <c:layout>
                <c:manualLayout>
                  <c:x val="-5.2183224202826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53F-4A6E-A80B-2ED894E2D7D5}"/>
                </c:ext>
              </c:extLst>
            </c:dLbl>
            <c:dLbl>
              <c:idx val="9"/>
              <c:layout>
                <c:manualLayout>
                  <c:x val="-3.1889379735113302E-17"/>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53F-4A6E-A80B-2ED894E2D7D5}"/>
                </c:ext>
              </c:extLst>
            </c:dLbl>
            <c:dLbl>
              <c:idx val="10"/>
              <c:layout>
                <c:manualLayout>
                  <c:x val="-3.1889379735113302E-17"/>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53F-4A6E-A80B-2ED894E2D7D5}"/>
                </c:ext>
              </c:extLst>
            </c:dLbl>
            <c:dLbl>
              <c:idx val="11"/>
              <c:layout>
                <c:manualLayout>
                  <c:x val="-3.1889379735113302E-17"/>
                  <c:y val="2.80955218245424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53F-4A6E-A80B-2ED894E2D7D5}"/>
                </c:ext>
              </c:extLst>
            </c:dLbl>
            <c:numFmt formatCode="0.0%" sourceLinked="0"/>
            <c:spPr>
              <a:noFill/>
              <a:ln>
                <a:noFill/>
              </a:ln>
              <a:effectLst/>
            </c:spPr>
            <c:txPr>
              <a:bodyPr/>
              <a:lstStyle/>
              <a:p>
                <a:pPr>
                  <a:defRPr sz="1000" b="1">
                    <a:solidFill>
                      <a:srgbClr val="1D75B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Hoja1!$A$2:$A$6</c:f>
              <c:strCache>
                <c:ptCount val="5"/>
                <c:pt idx="0">
                  <c:v>A favor o en contra de la pena de muerte como opción para castigar a los delincuentes</c:v>
                </c:pt>
                <c:pt idx="1">
                  <c:v>A favor o en contra de la eutanasia la cual consiste en provocar la muerte de un paciente en etapa terminal a través de un tratamiento médico, para darle una muerte digna</c:v>
                </c:pt>
                <c:pt idx="2">
                  <c:v>A favor o en contra de que una mujer pueda interrumpir su embarazo si así lo decide</c:v>
                </c:pt>
                <c:pt idx="3">
                  <c:v>A favor o en contra de la legalización de la mariguana para fines recreativos o de diversión</c:v>
                </c:pt>
                <c:pt idx="4">
                  <c:v>A favor o en contra de la dictadura que han vivido algunos países como Venezuela</c:v>
                </c:pt>
              </c:strCache>
            </c:strRef>
          </c:cat>
          <c:val>
            <c:numRef>
              <c:f>Hoja1!$B$2:$B$6</c:f>
              <c:numCache>
                <c:formatCode>0.0%</c:formatCode>
                <c:ptCount val="5"/>
                <c:pt idx="0">
                  <c:v>0.46899999999999997</c:v>
                </c:pt>
                <c:pt idx="1">
                  <c:v>0.41299999999999998</c:v>
                </c:pt>
                <c:pt idx="2">
                  <c:v>0.40400000000000003</c:v>
                </c:pt>
                <c:pt idx="3">
                  <c:v>0.34799999999999998</c:v>
                </c:pt>
                <c:pt idx="4">
                  <c:v>0.26600000000000001</c:v>
                </c:pt>
              </c:numCache>
            </c:numRef>
          </c:val>
          <c:extLst>
            <c:ext xmlns:c16="http://schemas.microsoft.com/office/drawing/2014/chart" uri="{C3380CC4-5D6E-409C-BE32-E72D297353CC}">
              <c16:uniqueId val="{0000000C-E53F-4A6E-A80B-2ED894E2D7D5}"/>
            </c:ext>
          </c:extLst>
        </c:ser>
        <c:ser>
          <c:idx val="1"/>
          <c:order val="1"/>
          <c:tx>
            <c:strRef>
              <c:f>Hoja1!$C$1</c:f>
              <c:strCache>
                <c:ptCount val="1"/>
                <c:pt idx="0">
                  <c:v>MALA/MALA</c:v>
                </c:pt>
              </c:strCache>
            </c:strRef>
          </c:tx>
          <c:spPr>
            <a:solidFill>
              <a:srgbClr val="8F2D5D"/>
            </a:solidFill>
            <a:ln>
              <a:noFill/>
            </a:ln>
            <a:effectLst/>
            <a:scene3d>
              <a:camera prst="orthographicFront"/>
              <a:lightRig rig="contrasting" dir="t">
                <a:rot lat="0" lon="0" rev="1500000"/>
              </a:lightRig>
            </a:scene3d>
            <a:sp3d prstMaterial="metal"/>
          </c:spPr>
          <c:invertIfNegative val="0"/>
          <c:dLbls>
            <c:dLbl>
              <c:idx val="0"/>
              <c:layout>
                <c:manualLayout>
                  <c:x val="6.3360883260690703E-3"/>
                  <c:y val="4.370439086548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53F-4A6E-A80B-2ED894E2D7D5}"/>
                </c:ext>
              </c:extLst>
            </c:dLbl>
            <c:dLbl>
              <c:idx val="1"/>
              <c:layout>
                <c:manualLayout>
                  <c:x val="-1.7394408067609301E-3"/>
                  <c:y val="3.12172464717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53F-4A6E-A80B-2ED894E2D7D5}"/>
                </c:ext>
              </c:extLst>
            </c:dLbl>
            <c:dLbl>
              <c:idx val="2"/>
              <c:layout>
                <c:manualLayout>
                  <c:x val="1.8668171807992599E-4"/>
                  <c:y val="3.7747796111560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53F-4A6E-A80B-2ED894E2D7D5}"/>
                </c:ext>
              </c:extLst>
            </c:dLbl>
            <c:dLbl>
              <c:idx val="3"/>
              <c:layout>
                <c:manualLayout>
                  <c:x val="-6.3778759470226506E-17"/>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53F-4A6E-A80B-2ED894E2D7D5}"/>
                </c:ext>
              </c:extLst>
            </c:dLbl>
            <c:dLbl>
              <c:idx val="4"/>
              <c:layout>
                <c:manualLayout>
                  <c:x val="-6.3778759470226506E-17"/>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53F-4A6E-A80B-2ED894E2D7D5}"/>
                </c:ext>
              </c:extLst>
            </c:dLbl>
            <c:dLbl>
              <c:idx val="5"/>
              <c:layout>
                <c:manualLayout>
                  <c:x val="-2.7288676089687802E-3"/>
                  <c:y val="2.85360045464111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53F-4A6E-A80B-2ED894E2D7D5}"/>
                </c:ext>
              </c:extLst>
            </c:dLbl>
            <c:dLbl>
              <c:idx val="6"/>
              <c:layout>
                <c:manualLayout>
                  <c:x val="-1.7394408067609301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53F-4A6E-A80B-2ED894E2D7D5}"/>
                </c:ext>
              </c:extLst>
            </c:dLbl>
            <c:dLbl>
              <c:idx val="7"/>
              <c:layout>
                <c:manualLayout>
                  <c:x val="-3.4788816135217899E-3"/>
                  <c:y val="4.0582420413228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53F-4A6E-A80B-2ED894E2D7D5}"/>
                </c:ext>
              </c:extLst>
            </c:dLbl>
            <c:dLbl>
              <c:idx val="8"/>
              <c:layout>
                <c:manualLayout>
                  <c:x val="-1.7394408067609301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E53F-4A6E-A80B-2ED894E2D7D5}"/>
                </c:ext>
              </c:extLst>
            </c:dLbl>
            <c:dLbl>
              <c:idx val="9"/>
              <c:layout>
                <c:manualLayout>
                  <c:x val="-6.1455676377448803E-4"/>
                  <c:y val="2.838950471257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53F-4A6E-A80B-2ED894E2D7D5}"/>
                </c:ext>
              </c:extLst>
            </c:dLbl>
            <c:dLbl>
              <c:idx val="10"/>
              <c:layout>
                <c:manualLayout>
                  <c:x val="8.4369727320048103E-4"/>
                  <c:y val="3.46327082018276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53F-4A6E-A80B-2ED894E2D7D5}"/>
                </c:ext>
              </c:extLst>
            </c:dLbl>
            <c:dLbl>
              <c:idx val="11"/>
              <c:layout>
                <c:manualLayout>
                  <c:x val="1.0312007743387801E-3"/>
                  <c:y val="3.15112293597466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53F-4A6E-A80B-2ED894E2D7D5}"/>
                </c:ext>
              </c:extLst>
            </c:dLbl>
            <c:numFmt formatCode="0.0%" sourceLinked="0"/>
            <c:spPr>
              <a:noFill/>
              <a:ln>
                <a:noFill/>
              </a:ln>
              <a:effectLst/>
            </c:spPr>
            <c:txPr>
              <a:bodyPr anchorCtr="0"/>
              <a:lstStyle/>
              <a:p>
                <a:pPr algn="ctr">
                  <a:defRPr lang="es-MX" sz="1000" b="1" i="0" u="none" strike="noStrike" kern="1200" baseline="0">
                    <a:solidFill>
                      <a:srgbClr val="8F2D5D"/>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Hoja1!$A$2:$A$6</c:f>
              <c:strCache>
                <c:ptCount val="5"/>
                <c:pt idx="0">
                  <c:v>A favor o en contra de la pena de muerte como opción para castigar a los delincuentes</c:v>
                </c:pt>
                <c:pt idx="1">
                  <c:v>A favor o en contra de la eutanasia la cual consiste en provocar la muerte de un paciente en etapa terminal a través de un tratamiento médico, para darle una muerte digna</c:v>
                </c:pt>
                <c:pt idx="2">
                  <c:v>A favor o en contra de que una mujer pueda interrumpir su embarazo si así lo decide</c:v>
                </c:pt>
                <c:pt idx="3">
                  <c:v>A favor o en contra de la legalización de la mariguana para fines recreativos o de diversión</c:v>
                </c:pt>
                <c:pt idx="4">
                  <c:v>A favor o en contra de la dictadura que han vivido algunos países como Venezuela</c:v>
                </c:pt>
              </c:strCache>
            </c:strRef>
          </c:cat>
          <c:val>
            <c:numRef>
              <c:f>Hoja1!$C$2:$C$6</c:f>
              <c:numCache>
                <c:formatCode>0.0%</c:formatCode>
                <c:ptCount val="5"/>
                <c:pt idx="0">
                  <c:v>0.40799999999999997</c:v>
                </c:pt>
                <c:pt idx="1">
                  <c:v>0.45100000000000001</c:v>
                </c:pt>
                <c:pt idx="2">
                  <c:v>0.47099999999999997</c:v>
                </c:pt>
                <c:pt idx="3">
                  <c:v>0.56499999999999995</c:v>
                </c:pt>
                <c:pt idx="4">
                  <c:v>0.622</c:v>
                </c:pt>
              </c:numCache>
            </c:numRef>
          </c:val>
          <c:extLst>
            <c:ext xmlns:c16="http://schemas.microsoft.com/office/drawing/2014/chart" uri="{C3380CC4-5D6E-409C-BE32-E72D297353CC}">
              <c16:uniqueId val="{00000019-E53F-4A6E-A80B-2ED894E2D7D5}"/>
            </c:ext>
          </c:extLst>
        </c:ser>
        <c:ser>
          <c:idx val="2"/>
          <c:order val="2"/>
          <c:tx>
            <c:strRef>
              <c:f>Hoja1!$D$1</c:f>
              <c:strCache>
                <c:ptCount val="1"/>
                <c:pt idx="0">
                  <c:v>NO LO CONOCE</c:v>
                </c:pt>
              </c:strCache>
            </c:strRef>
          </c:tx>
          <c:spPr>
            <a:solidFill>
              <a:srgbClr val="7F7F7F"/>
            </a:solidFill>
            <a:ln>
              <a:noFill/>
            </a:ln>
            <a:effectLst/>
            <a:scene3d>
              <a:camera prst="orthographicFront"/>
              <a:lightRig rig="contrasting" dir="t">
                <a:rot lat="0" lon="0" rev="1500000"/>
              </a:lightRig>
            </a:scene3d>
            <a:sp3d prstMaterial="metal"/>
          </c:spPr>
          <c:invertIfNegative val="0"/>
          <c:dLbls>
            <c:dLbl>
              <c:idx val="0"/>
              <c:layout>
                <c:manualLayout>
                  <c:x val="-2.53371191876837E-2"/>
                  <c:y val="3.62759152306732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E53F-4A6E-A80B-2ED894E2D7D5}"/>
                </c:ext>
              </c:extLst>
            </c:dLbl>
            <c:dLbl>
              <c:idx val="1"/>
              <c:layout>
                <c:manualLayout>
                  <c:x val="-1.9517147662663201E-2"/>
                  <c:y val="3.68882157106815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E53F-4A6E-A80B-2ED894E2D7D5}"/>
                </c:ext>
              </c:extLst>
            </c:dLbl>
            <c:dLbl>
              <c:idx val="2"/>
              <c:layout>
                <c:manualLayout>
                  <c:x val="-2.11575459631448E-2"/>
                  <c:y val="4.1909522095911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E53F-4A6E-A80B-2ED894E2D7D5}"/>
                </c:ext>
              </c:extLst>
            </c:dLbl>
            <c:dLbl>
              <c:idx val="3"/>
              <c:layout>
                <c:manualLayout>
                  <c:x val="-4.0111679793054397E-2"/>
                  <c:y val="3.490260219100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E53F-4A6E-A80B-2ED894E2D7D5}"/>
                </c:ext>
              </c:extLst>
            </c:dLbl>
            <c:dLbl>
              <c:idx val="4"/>
              <c:layout>
                <c:manualLayout>
                  <c:x val="-2.9768639231487499E-2"/>
                  <c:y val="3.49136634200730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E53F-4A6E-A80B-2ED894E2D7D5}"/>
                </c:ext>
              </c:extLst>
            </c:dLbl>
            <c:dLbl>
              <c:idx val="5"/>
              <c:layout>
                <c:manualLayout>
                  <c:x val="-2.78091386932855E-3"/>
                  <c:y val="3.38997174224682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E53F-4A6E-A80B-2ED894E2D7D5}"/>
                </c:ext>
              </c:extLst>
            </c:dLbl>
            <c:dLbl>
              <c:idx val="6"/>
              <c:layout>
                <c:manualLayout>
                  <c:x val="-1.7394408067609899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E53F-4A6E-A80B-2ED894E2D7D5}"/>
                </c:ext>
              </c:extLst>
            </c:dLbl>
            <c:dLbl>
              <c:idx val="7"/>
              <c:layout>
                <c:manualLayout>
                  <c:x val="3.4788816135216602E-3"/>
                  <c:y val="4.370439086548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E53F-4A6E-A80B-2ED894E2D7D5}"/>
                </c:ext>
              </c:extLst>
            </c:dLbl>
            <c:dLbl>
              <c:idx val="8"/>
              <c:layout>
                <c:manualLayout>
                  <c:x val="-1.7394408067609899E-3"/>
                  <c:y val="4.37041450603991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E53F-4A6E-A80B-2ED894E2D7D5}"/>
                </c:ext>
              </c:extLst>
            </c:dLbl>
            <c:dLbl>
              <c:idx val="9"/>
              <c:layout>
                <c:manualLayout>
                  <c:x val="-2.9684173704667902E-3"/>
                  <c:y val="2.78022763517805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E53F-4A6E-A80B-2ED894E2D7D5}"/>
                </c:ext>
              </c:extLst>
            </c:dLbl>
            <c:dLbl>
              <c:idx val="10"/>
              <c:layout>
                <c:manualLayout>
                  <c:x val="-8.3742432918876199E-3"/>
                  <c:y val="4.32641539487112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E53F-4A6E-A80B-2ED894E2D7D5}"/>
                </c:ext>
              </c:extLst>
            </c:dLbl>
            <c:dLbl>
              <c:idx val="11"/>
              <c:layout>
                <c:manualLayout>
                  <c:x val="-2.5934103681903098E-3"/>
                  <c:y val="3.375223436827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E53F-4A6E-A80B-2ED894E2D7D5}"/>
                </c:ext>
              </c:extLst>
            </c:dLbl>
            <c:numFmt formatCode="0.0%" sourceLinked="0"/>
            <c:spPr>
              <a:noFill/>
              <a:ln>
                <a:noFill/>
              </a:ln>
              <a:effectLst/>
            </c:spPr>
            <c:txPr>
              <a:bodyPr anchorCtr="0"/>
              <a:lstStyle/>
              <a:p>
                <a:pPr algn="ctr">
                  <a:defRPr lang="es-MX" sz="1000" b="1" i="0" u="none" strike="noStrike" kern="1200" baseline="0">
                    <a:solidFill>
                      <a:srgbClr val="7F7F7F"/>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Hoja1!$A$2:$A$6</c:f>
              <c:strCache>
                <c:ptCount val="5"/>
                <c:pt idx="0">
                  <c:v>A favor o en contra de la pena de muerte como opción para castigar a los delincuentes</c:v>
                </c:pt>
                <c:pt idx="1">
                  <c:v>A favor o en contra de la eutanasia la cual consiste en provocar la muerte de un paciente en etapa terminal a través de un tratamiento médico, para darle una muerte digna</c:v>
                </c:pt>
                <c:pt idx="2">
                  <c:v>A favor o en contra de que una mujer pueda interrumpir su embarazo si así lo decide</c:v>
                </c:pt>
                <c:pt idx="3">
                  <c:v>A favor o en contra de la legalización de la mariguana para fines recreativos o de diversión</c:v>
                </c:pt>
                <c:pt idx="4">
                  <c:v>A favor o en contra de la dictadura que han vivido algunos países como Venezuela</c:v>
                </c:pt>
              </c:strCache>
            </c:strRef>
          </c:cat>
          <c:val>
            <c:numRef>
              <c:f>Hoja1!$D$2:$D$6</c:f>
              <c:numCache>
                <c:formatCode>0.0%</c:formatCode>
                <c:ptCount val="5"/>
                <c:pt idx="0">
                  <c:v>9.4E-2</c:v>
                </c:pt>
                <c:pt idx="1">
                  <c:v>0.10299999999999999</c:v>
                </c:pt>
                <c:pt idx="2">
                  <c:v>8.3000000000000004E-2</c:v>
                </c:pt>
                <c:pt idx="3">
                  <c:v>6.9000000000000006E-2</c:v>
                </c:pt>
                <c:pt idx="4">
                  <c:v>8.5000000000000006E-2</c:v>
                </c:pt>
              </c:numCache>
            </c:numRef>
          </c:val>
          <c:extLst>
            <c:ext xmlns:c16="http://schemas.microsoft.com/office/drawing/2014/chart" uri="{C3380CC4-5D6E-409C-BE32-E72D297353CC}">
              <c16:uniqueId val="{00000026-E53F-4A6E-A80B-2ED894E2D7D5}"/>
            </c:ext>
          </c:extLst>
        </c:ser>
        <c:ser>
          <c:idx val="3"/>
          <c:order val="3"/>
          <c:tx>
            <c:strRef>
              <c:f>Hoja1!$E$1</c:f>
              <c:strCache>
                <c:ptCount val="1"/>
                <c:pt idx="0">
                  <c:v>NO SABE</c:v>
                </c:pt>
              </c:strCache>
            </c:strRef>
          </c:tx>
          <c:spPr>
            <a:solidFill>
              <a:srgbClr val="595959"/>
            </a:solidFill>
            <a:ln>
              <a:noFill/>
            </a:ln>
            <a:effectLst/>
            <a:scene3d>
              <a:camera prst="orthographicFront"/>
              <a:lightRig rig="contrasting" dir="t">
                <a:rot lat="0" lon="0" rev="1500000"/>
              </a:lightRig>
            </a:scene3d>
            <a:sp3d prstMaterial="metal"/>
          </c:spPr>
          <c:invertIfNegative val="0"/>
          <c:dLbls>
            <c:dLbl>
              <c:idx val="0"/>
              <c:layout>
                <c:manualLayout>
                  <c:x val="-8.6123405298242097E-4"/>
                  <c:y val="4.05831578284987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E53F-4A6E-A80B-2ED894E2D7D5}"/>
                </c:ext>
              </c:extLst>
            </c:dLbl>
            <c:dLbl>
              <c:idx val="1"/>
              <c:layout>
                <c:manualLayout>
                  <c:x val="-1.73944080676086E-3"/>
                  <c:y val="3.74606957660564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E53F-4A6E-A80B-2ED894E2D7D5}"/>
                </c:ext>
              </c:extLst>
            </c:dLbl>
            <c:dLbl>
              <c:idx val="2"/>
              <c:layout>
                <c:manualLayout>
                  <c:x val="0"/>
                  <c:y val="4.37043908654895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E53F-4A6E-A80B-2ED894E2D7D5}"/>
                </c:ext>
              </c:extLst>
            </c:dLbl>
            <c:dLbl>
              <c:idx val="3"/>
              <c:layout>
                <c:manualLayout>
                  <c:x val="0"/>
                  <c:y val="3.43392169239754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E53F-4A6E-A80B-2ED894E2D7D5}"/>
                </c:ext>
              </c:extLst>
            </c:dLbl>
            <c:dLbl>
              <c:idx val="4"/>
              <c:layout>
                <c:manualLayout>
                  <c:x val="6.9577632270433299E-3"/>
                  <c:y val="3.43389711188852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E53F-4A6E-A80B-2ED894E2D7D5}"/>
                </c:ext>
              </c:extLst>
            </c:dLbl>
            <c:dLbl>
              <c:idx val="5"/>
              <c:layout>
                <c:manualLayout>
                  <c:x val="-5.21832242028259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E53F-4A6E-A80B-2ED894E2D7D5}"/>
                </c:ext>
              </c:extLst>
            </c:dLbl>
            <c:dLbl>
              <c:idx val="6"/>
              <c:layout>
                <c:manualLayout>
                  <c:x val="-3.4788816135218502E-3"/>
                  <c:y val="3.433897111888509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E53F-4A6E-A80B-2ED894E2D7D5}"/>
                </c:ext>
              </c:extLst>
            </c:dLbl>
            <c:dLbl>
              <c:idx val="7"/>
              <c:layout>
                <c:manualLayout>
                  <c:x val="1.0436644840565199E-2"/>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E53F-4A6E-A80B-2ED894E2D7D5}"/>
                </c:ext>
              </c:extLst>
            </c:dLbl>
            <c:dLbl>
              <c:idx val="8"/>
              <c:layout>
                <c:manualLayout>
                  <c:x val="-3.4788816135218502E-3"/>
                  <c:y val="2.80955218245424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F-E53F-4A6E-A80B-2ED894E2D7D5}"/>
                </c:ext>
              </c:extLst>
            </c:dLbl>
            <c:dLbl>
              <c:idx val="9"/>
              <c:layout>
                <c:manualLayout>
                  <c:x val="-1.73944080676086E-3"/>
                  <c:y val="3.74606957660566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E53F-4A6E-A80B-2ED894E2D7D5}"/>
                </c:ext>
              </c:extLst>
            </c:dLbl>
            <c:dLbl>
              <c:idx val="10"/>
              <c:layout>
                <c:manualLayout>
                  <c:x val="-5.21832242028259E-3"/>
                  <c:y val="4.37041450603991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E53F-4A6E-A80B-2ED894E2D7D5}"/>
                </c:ext>
              </c:extLst>
            </c:dLbl>
            <c:dLbl>
              <c:idx val="11"/>
              <c:layout>
                <c:manualLayout>
                  <c:x val="-5.21832242028259E-3"/>
                  <c:y val="3.12172464717139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2-E53F-4A6E-A80B-2ED894E2D7D5}"/>
                </c:ext>
              </c:extLst>
            </c:dLbl>
            <c:spPr>
              <a:noFill/>
              <a:ln>
                <a:noFill/>
              </a:ln>
              <a:effectLst/>
            </c:spPr>
            <c:txPr>
              <a:bodyPr anchorCtr="0"/>
              <a:lstStyle/>
              <a:p>
                <a:pPr algn="ctr">
                  <a:defRPr lang="es-MX" sz="1000" b="1" i="0" u="none" strike="noStrike" kern="1200" baseline="0">
                    <a:solidFill>
                      <a:srgbClr val="595959"/>
                    </a:solidFill>
                    <a:latin typeface="Helvetica" panose="020B0604020202020204" pitchFamily="34" charset="0"/>
                    <a:ea typeface="+mn-ea"/>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Hoja1!$A$2:$A$6</c:f>
              <c:strCache>
                <c:ptCount val="5"/>
                <c:pt idx="0">
                  <c:v>A favor o en contra de la pena de muerte como opción para castigar a los delincuentes</c:v>
                </c:pt>
                <c:pt idx="1">
                  <c:v>A favor o en contra de la eutanasia la cual consiste en provocar la muerte de un paciente en etapa terminal a través de un tratamiento médico, para darle una muerte digna</c:v>
                </c:pt>
                <c:pt idx="2">
                  <c:v>A favor o en contra de que una mujer pueda interrumpir su embarazo si así lo decide</c:v>
                </c:pt>
                <c:pt idx="3">
                  <c:v>A favor o en contra de la legalización de la mariguana para fines recreativos o de diversión</c:v>
                </c:pt>
                <c:pt idx="4">
                  <c:v>A favor o en contra de la dictadura que han vivido algunos países como Venezuela</c:v>
                </c:pt>
              </c:strCache>
            </c:strRef>
          </c:cat>
          <c:val>
            <c:numRef>
              <c:f>Hoja1!$E$2:$E$6</c:f>
              <c:numCache>
                <c:formatCode>0.0%</c:formatCode>
                <c:ptCount val="5"/>
                <c:pt idx="0">
                  <c:v>2.9000000000000001E-2</c:v>
                </c:pt>
                <c:pt idx="1">
                  <c:v>3.3000000000000002E-2</c:v>
                </c:pt>
                <c:pt idx="2">
                  <c:v>4.2000000000000003E-2</c:v>
                </c:pt>
                <c:pt idx="3">
                  <c:v>1.7999999999999999E-2</c:v>
                </c:pt>
                <c:pt idx="4">
                  <c:v>2.7E-2</c:v>
                </c:pt>
              </c:numCache>
            </c:numRef>
          </c:val>
          <c:extLst>
            <c:ext xmlns:c16="http://schemas.microsoft.com/office/drawing/2014/chart" uri="{C3380CC4-5D6E-409C-BE32-E72D297353CC}">
              <c16:uniqueId val="{00000033-E53F-4A6E-A80B-2ED894E2D7D5}"/>
            </c:ext>
          </c:extLst>
        </c:ser>
        <c:dLbls>
          <c:showLegendKey val="0"/>
          <c:showVal val="1"/>
          <c:showCatName val="0"/>
          <c:showSerName val="0"/>
          <c:showPercent val="0"/>
          <c:showBubbleSize val="0"/>
        </c:dLbls>
        <c:gapWidth val="350"/>
        <c:overlap val="100"/>
        <c:axId val="-2140484008"/>
        <c:axId val="-2140480264"/>
      </c:barChart>
      <c:catAx>
        <c:axId val="-2140484008"/>
        <c:scaling>
          <c:orientation val="maxMin"/>
        </c:scaling>
        <c:delete val="0"/>
        <c:axPos val="l"/>
        <c:numFmt formatCode="General" sourceLinked="1"/>
        <c:majorTickMark val="out"/>
        <c:minorTickMark val="none"/>
        <c:tickLblPos val="nextTo"/>
        <c:spPr>
          <a:ln>
            <a:noFill/>
          </a:ln>
        </c:spPr>
        <c:txPr>
          <a:bodyPr/>
          <a:lstStyle/>
          <a:p>
            <a:pPr algn="r">
              <a:defRPr sz="1000" b="0">
                <a:solidFill>
                  <a:schemeClr val="tx1">
                    <a:lumMod val="95000"/>
                    <a:lumOff val="5000"/>
                  </a:schemeClr>
                </a:solidFill>
                <a:latin typeface="Helvetica" panose="020B0604020202020204" pitchFamily="34" charset="0"/>
                <a:cs typeface="Helvetica" panose="020B0604020202020204" pitchFamily="34" charset="0"/>
              </a:defRPr>
            </a:pPr>
            <a:endParaRPr lang="es-MX"/>
          </a:p>
        </c:txPr>
        <c:crossAx val="-2140480264"/>
        <c:crosses val="autoZero"/>
        <c:auto val="0"/>
        <c:lblAlgn val="ctr"/>
        <c:lblOffset val="100"/>
        <c:noMultiLvlLbl val="0"/>
      </c:catAx>
      <c:valAx>
        <c:axId val="-2140480264"/>
        <c:scaling>
          <c:orientation val="minMax"/>
        </c:scaling>
        <c:delete val="1"/>
        <c:axPos val="t"/>
        <c:numFmt formatCode="0%" sourceLinked="1"/>
        <c:majorTickMark val="out"/>
        <c:minorTickMark val="none"/>
        <c:tickLblPos val="nextTo"/>
        <c:crossAx val="-2140484008"/>
        <c:crosses val="autoZero"/>
        <c:crossBetween val="between"/>
      </c:valAx>
      <c:spPr>
        <a:noFill/>
        <a:ln w="25400">
          <a:noFill/>
        </a:ln>
      </c:spPr>
    </c:plotArea>
    <c:plotVisOnly val="1"/>
    <c:dispBlanksAs val="gap"/>
    <c:showDLblsOverMax val="0"/>
  </c:chart>
  <c:txPr>
    <a:bodyPr/>
    <a:lstStyle/>
    <a:p>
      <a:pPr>
        <a:defRPr sz="1800">
          <a:latin typeface="Adobe Caslon Pro"/>
        </a:defRPr>
      </a:pPr>
      <a:endParaRPr lang="es-MX"/>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99422889071026"/>
          <c:y val="1.7636929230085498E-2"/>
          <c:w val="0.50057709814523399"/>
          <c:h val="0.98174414653856801"/>
        </c:manualLayout>
      </c:layout>
      <c:barChart>
        <c:barDir val="bar"/>
        <c:grouping val="clustered"/>
        <c:varyColors val="0"/>
        <c:ser>
          <c:idx val="0"/>
          <c:order val="0"/>
          <c:tx>
            <c:strRef>
              <c:f>Hoja1!$B$1</c:f>
              <c:strCache>
                <c:ptCount val="1"/>
                <c:pt idx="0">
                  <c:v>Columna1</c:v>
                </c:pt>
              </c:strCache>
            </c:strRef>
          </c:tx>
          <c:spPr>
            <a:solidFill>
              <a:srgbClr val="004866"/>
            </a:solidFill>
            <a:ln>
              <a:noFill/>
            </a:ln>
            <a:scene3d>
              <a:camera prst="orthographicFront"/>
              <a:lightRig rig="contrasting" dir="t">
                <a:rot lat="0" lon="0" rev="1500000"/>
              </a:lightRig>
            </a:scene3d>
            <a:sp3d prstMaterial="metal">
              <a:bevelB/>
            </a:sp3d>
          </c:spPr>
          <c:invertIfNegative val="0"/>
          <c:dPt>
            <c:idx val="0"/>
            <c:invertIfNegative val="0"/>
            <c:bubble3D val="0"/>
            <c:extLst>
              <c:ext xmlns:c16="http://schemas.microsoft.com/office/drawing/2014/chart" uri="{C3380CC4-5D6E-409C-BE32-E72D297353CC}">
                <c16:uniqueId val="{00000000-4C9F-4FAE-B83A-AF91FBA51EF3}"/>
              </c:ext>
            </c:extLst>
          </c:dPt>
          <c:dPt>
            <c:idx val="1"/>
            <c:invertIfNegative val="0"/>
            <c:bubble3D val="0"/>
            <c:extLst>
              <c:ext xmlns:c16="http://schemas.microsoft.com/office/drawing/2014/chart" uri="{C3380CC4-5D6E-409C-BE32-E72D297353CC}">
                <c16:uniqueId val="{00000001-4C9F-4FAE-B83A-AF91FBA51EF3}"/>
              </c:ext>
            </c:extLst>
          </c:dPt>
          <c:dPt>
            <c:idx val="2"/>
            <c:invertIfNegative val="0"/>
            <c:bubble3D val="0"/>
            <c:extLst>
              <c:ext xmlns:c16="http://schemas.microsoft.com/office/drawing/2014/chart" uri="{C3380CC4-5D6E-409C-BE32-E72D297353CC}">
                <c16:uniqueId val="{00000002-4C9F-4FAE-B83A-AF91FBA51EF3}"/>
              </c:ext>
            </c:extLst>
          </c:dPt>
          <c:dPt>
            <c:idx val="3"/>
            <c:invertIfNegative val="0"/>
            <c:bubble3D val="0"/>
            <c:spPr>
              <a:solidFill>
                <a:srgbClr val="AE85C5"/>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3-4C9F-4FAE-B83A-AF91FBA51EF3}"/>
              </c:ext>
            </c:extLst>
          </c:dPt>
          <c:dPt>
            <c:idx val="4"/>
            <c:invertIfNegative val="0"/>
            <c:bubble3D val="0"/>
            <c:spPr>
              <a:solidFill>
                <a:srgbClr val="7F7F7F"/>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4-4C9F-4FAE-B83A-AF91FBA51EF3}"/>
              </c:ext>
            </c:extLst>
          </c:dPt>
          <c:dPt>
            <c:idx val="5"/>
            <c:invertIfNegative val="0"/>
            <c:bubble3D val="0"/>
            <c:spPr>
              <a:solidFill>
                <a:srgbClr val="595959"/>
              </a:solidFill>
              <a:ln>
                <a:noFill/>
              </a:ln>
              <a:scene3d>
                <a:camera prst="orthographicFront"/>
                <a:lightRig rig="contrasting" dir="t">
                  <a:rot lat="0" lon="0" rev="1500000"/>
                </a:lightRig>
              </a:scene3d>
              <a:sp3d prstMaterial="metal">
                <a:bevelB/>
              </a:sp3d>
            </c:spPr>
            <c:extLst>
              <c:ext xmlns:c16="http://schemas.microsoft.com/office/drawing/2014/chart" uri="{C3380CC4-5D6E-409C-BE32-E72D297353CC}">
                <c16:uniqueId val="{00000008-3DC5-4A1A-8433-B68828E8E182}"/>
              </c:ext>
            </c:extLst>
          </c:dPt>
          <c:dLbls>
            <c:dLbl>
              <c:idx val="3"/>
              <c:spPr>
                <a:noFill/>
                <a:ln>
                  <a:noFill/>
                </a:ln>
                <a:effectLst/>
              </c:spPr>
              <c:txPr>
                <a:bodyPr/>
                <a:lstStyle/>
                <a:p>
                  <a:pPr>
                    <a:defRPr lang="en-US" sz="1200" b="1">
                      <a:solidFill>
                        <a:srgbClr val="AE85C5"/>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3-4C9F-4FAE-B83A-AF91FBA51EF3}"/>
                </c:ext>
              </c:extLst>
            </c:dLbl>
            <c:dLbl>
              <c:idx val="4"/>
              <c:spPr>
                <a:noFill/>
                <a:ln>
                  <a:noFill/>
                </a:ln>
                <a:effectLst/>
              </c:spPr>
              <c:txPr>
                <a:bodyPr/>
                <a:lstStyle/>
                <a:p>
                  <a:pPr>
                    <a:defRPr lang="en-US" sz="1200" b="1">
                      <a:solidFill>
                        <a:srgbClr val="7F7F7F"/>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4-4C9F-4FAE-B83A-AF91FBA51EF3}"/>
                </c:ext>
              </c:extLst>
            </c:dLbl>
            <c:dLbl>
              <c:idx val="5"/>
              <c:spPr>
                <a:noFill/>
                <a:ln>
                  <a:noFill/>
                </a:ln>
                <a:effectLst/>
              </c:spPr>
              <c:txPr>
                <a:bodyPr/>
                <a:lstStyle/>
                <a:p>
                  <a:pPr>
                    <a:defRPr lang="en-US" sz="1200" b="1">
                      <a:solidFill>
                        <a:srgbClr val="595959"/>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extLst>
                <c:ext xmlns:c16="http://schemas.microsoft.com/office/drawing/2014/chart" uri="{C3380CC4-5D6E-409C-BE32-E72D297353CC}">
                  <c16:uniqueId val="{00000008-3DC5-4A1A-8433-B68828E8E182}"/>
                </c:ext>
              </c:extLst>
            </c:dLbl>
            <c:spPr>
              <a:noFill/>
              <a:ln>
                <a:noFill/>
              </a:ln>
              <a:effectLst/>
            </c:spPr>
            <c:txPr>
              <a:bodyPr/>
              <a:lstStyle/>
              <a:p>
                <a:pPr>
                  <a:defRPr lang="en-US" sz="1200" b="1">
                    <a:solidFill>
                      <a:srgbClr val="004866"/>
                    </a:solidFill>
                    <a:latin typeface="Helvetica" panose="020B0604020202020204" pitchFamily="34" charset="0"/>
                    <a:cs typeface="Helvetica" panose="020B0604020202020204" pitchFamily="34" charset="0"/>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Hoja1!$A$2:$A$7</c:f>
              <c:strCache>
                <c:ptCount val="6"/>
                <c:pt idx="0">
                  <c:v>El político que puede hacer un cambio verdadero en el país</c:v>
                </c:pt>
                <c:pt idx="1">
                  <c:v>El político que puede llevar al país a un caos</c:v>
                </c:pt>
                <c:pt idx="2">
                  <c:v>El político que sólo mantendrá a flote al país</c:v>
                </c:pt>
                <c:pt idx="3">
                  <c:v>Otro</c:v>
                </c:pt>
                <c:pt idx="4">
                  <c:v>No sabe</c:v>
                </c:pt>
                <c:pt idx="5">
                  <c:v>No contestó</c:v>
                </c:pt>
              </c:strCache>
            </c:strRef>
          </c:cat>
          <c:val>
            <c:numRef>
              <c:f>Hoja1!$B$2:$B$7</c:f>
              <c:numCache>
                <c:formatCode>0.0%</c:formatCode>
                <c:ptCount val="6"/>
                <c:pt idx="0">
                  <c:v>0.41699999999999998</c:v>
                </c:pt>
                <c:pt idx="1">
                  <c:v>0.26200000000000001</c:v>
                </c:pt>
                <c:pt idx="2">
                  <c:v>0.23300000000000001</c:v>
                </c:pt>
                <c:pt idx="3">
                  <c:v>2.3E-2</c:v>
                </c:pt>
                <c:pt idx="4">
                  <c:v>3.6999999999999998E-2</c:v>
                </c:pt>
                <c:pt idx="5">
                  <c:v>2.79999999999999E-2</c:v>
                </c:pt>
              </c:numCache>
            </c:numRef>
          </c:val>
          <c:extLst>
            <c:ext xmlns:c16="http://schemas.microsoft.com/office/drawing/2014/chart" uri="{C3380CC4-5D6E-409C-BE32-E72D297353CC}">
              <c16:uniqueId val="{00000008-4C9F-4FAE-B83A-AF91FBA51EF3}"/>
            </c:ext>
          </c:extLst>
        </c:ser>
        <c:dLbls>
          <c:showLegendKey val="0"/>
          <c:showVal val="0"/>
          <c:showCatName val="0"/>
          <c:showSerName val="0"/>
          <c:showPercent val="0"/>
          <c:showBubbleSize val="0"/>
        </c:dLbls>
        <c:gapWidth val="50"/>
        <c:axId val="-2112332328"/>
        <c:axId val="-2112328888"/>
      </c:barChart>
      <c:catAx>
        <c:axId val="-2112332328"/>
        <c:scaling>
          <c:orientation val="maxMin"/>
        </c:scaling>
        <c:delete val="0"/>
        <c:axPos val="l"/>
        <c:numFmt formatCode="General" sourceLinked="1"/>
        <c:majorTickMark val="out"/>
        <c:minorTickMark val="none"/>
        <c:tickLblPos val="nextTo"/>
        <c:spPr>
          <a:ln>
            <a:noFill/>
          </a:ln>
        </c:spPr>
        <c:txPr>
          <a:bodyPr/>
          <a:lstStyle/>
          <a:p>
            <a:pPr algn="r">
              <a:defRPr lang="es-MX" sz="900" b="0" i="0" u="none" strike="noStrike" kern="1200" cap="none" baseline="0">
                <a:solidFill>
                  <a:schemeClr val="tx1"/>
                </a:solidFill>
                <a:latin typeface="Helvetica" panose="020B0604020202020204" pitchFamily="34" charset="0"/>
                <a:ea typeface="+mn-ea"/>
                <a:cs typeface="Helvetica" panose="020B0604020202020204" pitchFamily="34" charset="0"/>
              </a:defRPr>
            </a:pPr>
            <a:endParaRPr lang="es-MX"/>
          </a:p>
        </c:txPr>
        <c:crossAx val="-2112328888"/>
        <c:crosses val="autoZero"/>
        <c:auto val="1"/>
        <c:lblAlgn val="ctr"/>
        <c:lblOffset val="100"/>
        <c:noMultiLvlLbl val="0"/>
      </c:catAx>
      <c:valAx>
        <c:axId val="-2112328888"/>
        <c:scaling>
          <c:orientation val="minMax"/>
          <c:max val="0.5"/>
          <c:min val="0"/>
        </c:scaling>
        <c:delete val="1"/>
        <c:axPos val="t"/>
        <c:numFmt formatCode="0.0%" sourceLinked="1"/>
        <c:majorTickMark val="out"/>
        <c:minorTickMark val="none"/>
        <c:tickLblPos val="none"/>
        <c:crossAx val="-2112332328"/>
        <c:crosses val="autoZero"/>
        <c:crossBetween val="between"/>
        <c:majorUnit val="1"/>
      </c:valAx>
    </c:plotArea>
    <c:plotVisOnly val="1"/>
    <c:dispBlanksAs val="gap"/>
    <c:showDLblsOverMax val="0"/>
  </c:chart>
  <c:txPr>
    <a:bodyPr/>
    <a:lstStyle/>
    <a:p>
      <a:pPr>
        <a:defRPr sz="1800"/>
      </a:pPr>
      <a:endParaRPr lang="es-MX"/>
    </a:p>
  </c:txPr>
  <c:externalData r:id="rId2">
    <c:autoUpdate val="0"/>
  </c:externalData>
</c:chartSpace>
</file>

<file path=ppt/drawings/drawing1.xml><?xml version="1.0" encoding="utf-8"?>
<c:userShapes xmlns:c="http://schemas.openxmlformats.org/drawingml/2006/chart">
  <cdr:relSizeAnchor xmlns:cdr="http://schemas.openxmlformats.org/drawingml/2006/chartDrawing">
    <cdr:from>
      <cdr:x>0.72716</cdr:x>
      <cdr:y>0.63264</cdr:y>
    </cdr:from>
    <cdr:to>
      <cdr:x>0.82426</cdr:x>
      <cdr:y>0.7559</cdr:y>
    </cdr:to>
    <cdr:sp macro="" textlink="">
      <cdr:nvSpPr>
        <cdr:cNvPr id="2" name="CuadroTexto 1">
          <a:extLst xmlns:a="http://schemas.openxmlformats.org/drawingml/2006/main">
            <a:ext uri="{FF2B5EF4-FFF2-40B4-BE49-F238E27FC236}">
              <a16:creationId xmlns:a16="http://schemas.microsoft.com/office/drawing/2014/main" id="{AF95F54A-F964-4FBA-B143-1A0A59532A4C}"/>
            </a:ext>
          </a:extLst>
        </cdr:cNvPr>
        <cdr:cNvSpPr txBox="1"/>
      </cdr:nvSpPr>
      <cdr:spPr>
        <a:xfrm xmlns:a="http://schemas.openxmlformats.org/drawingml/2006/main" rot="5400000">
          <a:off x="6496620" y="3007735"/>
          <a:ext cx="609602" cy="851354"/>
        </a:xfrm>
        <a:prstGeom xmlns:a="http://schemas.openxmlformats.org/drawingml/2006/main" prst="rect">
          <a:avLst/>
        </a:prstGeom>
      </cdr:spPr>
      <cdr:txBody>
        <a:bodyPr xmlns:a="http://schemas.openxmlformats.org/drawingml/2006/main" vertOverflow="clip" vert="vert270" wrap="square" rtlCol="0"/>
        <a:lstStyle xmlns:a="http://schemas.openxmlformats.org/drawingml/2006/main"/>
        <a:p xmlns:a="http://schemas.openxmlformats.org/drawingml/2006/main">
          <a:pPr algn="ctr"/>
          <a:r>
            <a:rPr lang="es-MX" sz="1100" b="1" dirty="0">
              <a:solidFill>
                <a:srgbClr val="6455AF"/>
              </a:solidFill>
              <a:latin typeface="Helvetica" panose="020B0604020202020204" pitchFamily="34" charset="0"/>
              <a:cs typeface="Helvetica" panose="020B0604020202020204" pitchFamily="34" charset="0"/>
            </a:rPr>
            <a:t>Aspectos neutros</a:t>
          </a:r>
        </a:p>
      </cdr:txBody>
    </cdr:sp>
  </cdr:relSizeAnchor>
  <cdr:relSizeAnchor xmlns:cdr="http://schemas.openxmlformats.org/drawingml/2006/chartDrawing">
    <cdr:from>
      <cdr:x>0.76088</cdr:x>
      <cdr:y>0.21292</cdr:y>
    </cdr:from>
    <cdr:to>
      <cdr:x>0.85095</cdr:x>
      <cdr:y>0.29696</cdr:y>
    </cdr:to>
    <cdr:sp macro="" textlink="">
      <cdr:nvSpPr>
        <cdr:cNvPr id="3" name="CuadroTexto 2">
          <a:extLst xmlns:a="http://schemas.openxmlformats.org/drawingml/2006/main">
            <a:ext uri="{FF2B5EF4-FFF2-40B4-BE49-F238E27FC236}">
              <a16:creationId xmlns:a16="http://schemas.microsoft.com/office/drawing/2014/main" id="{CC4AF401-D9D4-46A5-9932-54780D55A6B2}"/>
            </a:ext>
          </a:extLst>
        </cdr:cNvPr>
        <cdr:cNvSpPr txBox="1"/>
      </cdr:nvSpPr>
      <cdr:spPr>
        <a:xfrm xmlns:a="http://schemas.openxmlformats.org/drawingml/2006/main">
          <a:off x="6671438" y="1052939"/>
          <a:ext cx="789695" cy="41563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MX" sz="1400" b="1" dirty="0">
              <a:solidFill>
                <a:srgbClr val="8F2D5D"/>
              </a:solidFill>
              <a:latin typeface="Helvetica" panose="020B0604020202020204" pitchFamily="34" charset="0"/>
              <a:cs typeface="Helvetica" panose="020B0604020202020204" pitchFamily="34" charset="0"/>
            </a:rPr>
            <a:t>53.1%</a:t>
          </a:r>
        </a:p>
      </cdr:txBody>
    </cdr:sp>
  </cdr:relSizeAnchor>
  <cdr:relSizeAnchor xmlns:cdr="http://schemas.openxmlformats.org/drawingml/2006/chartDrawing">
    <cdr:from>
      <cdr:x>0.72775</cdr:x>
      <cdr:y>0.2494</cdr:y>
    </cdr:from>
    <cdr:to>
      <cdr:x>0.87407</cdr:x>
      <cdr:y>0.32124</cdr:y>
    </cdr:to>
    <cdr:sp macro="" textlink="">
      <cdr:nvSpPr>
        <cdr:cNvPr id="4" name="CuadroTexto 1">
          <a:extLst xmlns:a="http://schemas.openxmlformats.org/drawingml/2006/main">
            <a:ext uri="{FF2B5EF4-FFF2-40B4-BE49-F238E27FC236}">
              <a16:creationId xmlns:a16="http://schemas.microsoft.com/office/drawing/2014/main" id="{73C5925D-08A2-4BBA-82C5-EE8F1A120FF3}"/>
            </a:ext>
          </a:extLst>
        </cdr:cNvPr>
        <cdr:cNvSpPr txBox="1"/>
      </cdr:nvSpPr>
      <cdr:spPr>
        <a:xfrm xmlns:a="http://schemas.openxmlformats.org/drawingml/2006/main" rot="5400000">
          <a:off x="6844719" y="769529"/>
          <a:ext cx="355280" cy="1282922"/>
        </a:xfrm>
        <a:prstGeom xmlns:a="http://schemas.openxmlformats.org/drawingml/2006/main" prst="rect">
          <a:avLst/>
        </a:prstGeom>
      </cdr:spPr>
      <cdr:txBody>
        <a:bodyPr xmlns:a="http://schemas.openxmlformats.org/drawingml/2006/main" vert="vert270"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s-MX" sz="1050" b="1" dirty="0">
              <a:solidFill>
                <a:srgbClr val="8F2D5D"/>
              </a:solidFill>
              <a:latin typeface="Helvetica" panose="020B0604020202020204" pitchFamily="34" charset="0"/>
              <a:cs typeface="Helvetica" panose="020B0604020202020204" pitchFamily="34" charset="0"/>
            </a:rPr>
            <a:t>Aspectos negativos</a:t>
          </a:r>
        </a:p>
      </cdr:txBody>
    </cdr:sp>
  </cdr:relSizeAnchor>
  <cdr:relSizeAnchor xmlns:cdr="http://schemas.openxmlformats.org/drawingml/2006/chartDrawing">
    <cdr:from>
      <cdr:x>0.67691</cdr:x>
      <cdr:y>0.76482</cdr:y>
    </cdr:from>
    <cdr:to>
      <cdr:x>0.76698</cdr:x>
      <cdr:y>0.84886</cdr:y>
    </cdr:to>
    <cdr:sp macro="" textlink="">
      <cdr:nvSpPr>
        <cdr:cNvPr id="5" name="CuadroTexto 1">
          <a:extLst xmlns:a="http://schemas.openxmlformats.org/drawingml/2006/main">
            <a:ext uri="{FF2B5EF4-FFF2-40B4-BE49-F238E27FC236}">
              <a16:creationId xmlns:a16="http://schemas.microsoft.com/office/drawing/2014/main" id="{B48C6B8E-2FCA-452E-9A12-6114DF6A480A}"/>
            </a:ext>
          </a:extLst>
        </cdr:cNvPr>
        <cdr:cNvSpPr txBox="1"/>
      </cdr:nvSpPr>
      <cdr:spPr>
        <a:xfrm xmlns:a="http://schemas.openxmlformats.org/drawingml/2006/main">
          <a:off x="5935177" y="3782284"/>
          <a:ext cx="789695" cy="4156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rgbClr val="1D75B5"/>
              </a:solidFill>
              <a:latin typeface="Helvetica" panose="020B0604020202020204" pitchFamily="34" charset="0"/>
              <a:cs typeface="Helvetica" panose="020B0604020202020204" pitchFamily="34" charset="0"/>
            </a:rPr>
            <a:t>5.8%</a:t>
          </a:r>
        </a:p>
      </cdr:txBody>
    </cdr:sp>
  </cdr:relSizeAnchor>
  <cdr:relSizeAnchor xmlns:cdr="http://schemas.openxmlformats.org/drawingml/2006/chartDrawing">
    <cdr:from>
      <cdr:x>0.63657</cdr:x>
      <cdr:y>0.79607</cdr:y>
    </cdr:from>
    <cdr:to>
      <cdr:x>0.78289</cdr:x>
      <cdr:y>0.8679</cdr:y>
    </cdr:to>
    <cdr:sp macro="" textlink="">
      <cdr:nvSpPr>
        <cdr:cNvPr id="6" name="CuadroTexto 1">
          <a:extLst xmlns:a="http://schemas.openxmlformats.org/drawingml/2006/main">
            <a:ext uri="{FF2B5EF4-FFF2-40B4-BE49-F238E27FC236}">
              <a16:creationId xmlns:a16="http://schemas.microsoft.com/office/drawing/2014/main" id="{E338EAA8-0B88-4892-9754-9784CD6B2082}"/>
            </a:ext>
          </a:extLst>
        </cdr:cNvPr>
        <cdr:cNvSpPr txBox="1"/>
      </cdr:nvSpPr>
      <cdr:spPr>
        <a:xfrm xmlns:a="http://schemas.openxmlformats.org/drawingml/2006/main" rot="5400000">
          <a:off x="6045310" y="3472967"/>
          <a:ext cx="355224" cy="1282934"/>
        </a:xfrm>
        <a:prstGeom xmlns:a="http://schemas.openxmlformats.org/drawingml/2006/main" prst="rect">
          <a:avLst/>
        </a:prstGeom>
      </cdr:spPr>
      <cdr:txBody>
        <a:bodyPr xmlns:a="http://schemas.openxmlformats.org/drawingml/2006/main" vert="vert270"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s-MX" sz="1100" b="1" dirty="0">
              <a:solidFill>
                <a:srgbClr val="1D75B5"/>
              </a:solidFill>
              <a:latin typeface="Helvetica" panose="020B0604020202020204" pitchFamily="34" charset="0"/>
              <a:cs typeface="Helvetica" panose="020B0604020202020204" pitchFamily="34" charset="0"/>
            </a:rPr>
            <a:t>Aspectos positivos</a:t>
          </a:r>
        </a:p>
      </cdr:txBody>
    </cdr:sp>
  </cdr:relSizeAnchor>
  <cdr:relSizeAnchor xmlns:cdr="http://schemas.openxmlformats.org/drawingml/2006/chartDrawing">
    <cdr:from>
      <cdr:x>0.73927</cdr:x>
      <cdr:y>0.59996</cdr:y>
    </cdr:from>
    <cdr:to>
      <cdr:x>0.82934</cdr:x>
      <cdr:y>0.684</cdr:y>
    </cdr:to>
    <cdr:sp macro="" textlink="">
      <cdr:nvSpPr>
        <cdr:cNvPr id="7" name="CuadroTexto 1">
          <a:extLst xmlns:a="http://schemas.openxmlformats.org/drawingml/2006/main">
            <a:ext uri="{FF2B5EF4-FFF2-40B4-BE49-F238E27FC236}">
              <a16:creationId xmlns:a16="http://schemas.microsoft.com/office/drawing/2014/main" id="{3BD976C8-D8A2-447C-A4FF-4700800DE0F6}"/>
            </a:ext>
          </a:extLst>
        </cdr:cNvPr>
        <cdr:cNvSpPr txBox="1"/>
      </cdr:nvSpPr>
      <cdr:spPr>
        <a:xfrm xmlns:a="http://schemas.openxmlformats.org/drawingml/2006/main">
          <a:off x="6481962" y="2966994"/>
          <a:ext cx="789695" cy="4156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rgbClr val="6455AF"/>
              </a:solidFill>
              <a:latin typeface="Helvetica" panose="020B0604020202020204" pitchFamily="34" charset="0"/>
              <a:cs typeface="Helvetica" panose="020B0604020202020204" pitchFamily="34" charset="0"/>
            </a:rPr>
            <a:t>20.0%</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0CD390DC-DB92-473F-94E6-240BC12D301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MX"/>
          </a:p>
        </p:txBody>
      </p:sp>
      <p:sp>
        <p:nvSpPr>
          <p:cNvPr id="3" name="Marcador de fecha 2">
            <a:extLst>
              <a:ext uri="{FF2B5EF4-FFF2-40B4-BE49-F238E27FC236}">
                <a16:creationId xmlns:a16="http://schemas.microsoft.com/office/drawing/2014/main" id="{47203006-1DDC-488E-90B5-425E419CB09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6F922F4-DA20-4A7D-B33C-E759E2C3FEA9}" type="datetimeFigureOut">
              <a:rPr lang="es-MX" smtClean="0"/>
              <a:t>02/11/2017</a:t>
            </a:fld>
            <a:endParaRPr lang="es-MX"/>
          </a:p>
        </p:txBody>
      </p:sp>
      <p:sp>
        <p:nvSpPr>
          <p:cNvPr id="4" name="Marcador de pie de página 3">
            <a:extLst>
              <a:ext uri="{FF2B5EF4-FFF2-40B4-BE49-F238E27FC236}">
                <a16:creationId xmlns:a16="http://schemas.microsoft.com/office/drawing/2014/main" id="{EA4339B5-4451-4DA9-B09D-53E82AB1412C}"/>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MX"/>
          </a:p>
        </p:txBody>
      </p:sp>
      <p:sp>
        <p:nvSpPr>
          <p:cNvPr id="5" name="Marcador de número de diapositiva 4">
            <a:extLst>
              <a:ext uri="{FF2B5EF4-FFF2-40B4-BE49-F238E27FC236}">
                <a16:creationId xmlns:a16="http://schemas.microsoft.com/office/drawing/2014/main" id="{7C0C466A-AB8E-41A8-AD6D-7380EBF5F8C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9D6618C-6183-437A-AFAC-FA880DF5ED73}" type="slidenum">
              <a:rPr lang="es-MX" smtClean="0"/>
              <a:t>‹Nº›</a:t>
            </a:fld>
            <a:endParaRPr lang="es-MX"/>
          </a:p>
        </p:txBody>
      </p:sp>
    </p:spTree>
    <p:extLst>
      <p:ext uri="{BB962C8B-B14F-4D97-AF65-F5344CB8AC3E}">
        <p14:creationId xmlns:p14="http://schemas.microsoft.com/office/powerpoint/2010/main" val="2174373180"/>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B929286-4946-432A-8995-E671AAFF81F9}"/>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MX"/>
          </a:p>
        </p:txBody>
      </p:sp>
      <p:sp>
        <p:nvSpPr>
          <p:cNvPr id="3" name="Subtítulo 2">
            <a:extLst>
              <a:ext uri="{FF2B5EF4-FFF2-40B4-BE49-F238E27FC236}">
                <a16:creationId xmlns:a16="http://schemas.microsoft.com/office/drawing/2014/main" id="{A1C9D1D7-C1B7-4E14-90A2-26680C4A15C1}"/>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editar el estilo de subtítulo del patrón</a:t>
            </a:r>
            <a:endParaRPr lang="es-MX"/>
          </a:p>
        </p:txBody>
      </p:sp>
      <p:sp>
        <p:nvSpPr>
          <p:cNvPr id="4" name="Marcador de fecha 3">
            <a:extLst>
              <a:ext uri="{FF2B5EF4-FFF2-40B4-BE49-F238E27FC236}">
                <a16:creationId xmlns:a16="http://schemas.microsoft.com/office/drawing/2014/main" id="{7921DD44-CB69-4F76-92C9-190732D1898F}"/>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7FD5C3EA-39FC-49AE-9ECD-DAAE9576A63E}"/>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FF0A0E42-9229-4CE4-A1A3-5F6E1473C58E}"/>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4395252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B47EE56-7072-439A-82AE-4454D3C77A0D}"/>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538D3EB5-287D-42AA-8215-DC143317743E}"/>
              </a:ext>
            </a:extLst>
          </p:cNvPr>
          <p:cNvSpPr>
            <a:spLocks noGrp="1"/>
          </p:cNvSpPr>
          <p:nvPr>
            <p:ph type="body" orient="vert" idx="1"/>
          </p:nvPr>
        </p:nvSpPr>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BC266CF0-4B2A-4E7E-91C6-6ADEB906DB08}"/>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35B182C2-3972-4009-914D-957B1DBA25DF}"/>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3265F2A-4622-4328-8DF6-1215AF0C4D05}"/>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4458292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D9188FA9-A7CE-4EB0-A6B6-BCF47429291A}"/>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98EBD5CE-5590-4E7C-887D-0A94E17FB50F}"/>
              </a:ext>
            </a:extLst>
          </p:cNvPr>
          <p:cNvSpPr>
            <a:spLocks noGrp="1"/>
          </p:cNvSpPr>
          <p:nvPr>
            <p:ph type="body" orient="vert" idx="1"/>
          </p:nvPr>
        </p:nvSpPr>
        <p:spPr>
          <a:xfrm>
            <a:off x="628650" y="365125"/>
            <a:ext cx="5800725" cy="5811838"/>
          </a:xfrm>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EE8948F0-70C5-4E63-8B45-891DF718E3F2}"/>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C3F63E99-8620-4554-9E84-6AB0B8DF19B3}"/>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D14C3FC-ECE4-4899-A82F-1A3749E51881}"/>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4147869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B929286-4946-432A-8995-E671AAFF81F9}"/>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MX"/>
          </a:p>
        </p:txBody>
      </p:sp>
      <p:sp>
        <p:nvSpPr>
          <p:cNvPr id="3" name="Subtítulo 2">
            <a:extLst>
              <a:ext uri="{FF2B5EF4-FFF2-40B4-BE49-F238E27FC236}">
                <a16:creationId xmlns:a16="http://schemas.microsoft.com/office/drawing/2014/main" id="{A1C9D1D7-C1B7-4E14-90A2-26680C4A15C1}"/>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editar el estilo de subtítulo del patrón</a:t>
            </a:r>
            <a:endParaRPr lang="es-MX"/>
          </a:p>
        </p:txBody>
      </p:sp>
      <p:sp>
        <p:nvSpPr>
          <p:cNvPr id="4" name="Marcador de fecha 3">
            <a:extLst>
              <a:ext uri="{FF2B5EF4-FFF2-40B4-BE49-F238E27FC236}">
                <a16:creationId xmlns:a16="http://schemas.microsoft.com/office/drawing/2014/main" id="{7921DD44-CB69-4F76-92C9-190732D1898F}"/>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7FD5C3EA-39FC-49AE-9ECD-DAAE9576A63E}"/>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FF0A0E42-9229-4CE4-A1A3-5F6E1473C58E}"/>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5446712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D855ED9-A73B-4D88-8BE2-038BC93D1AB8}"/>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A5011549-B7DC-4EE8-99C2-31F2444C0C8E}"/>
              </a:ext>
            </a:extLst>
          </p:cNvPr>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4E86E96E-66F2-4CA5-9C19-89CD4485AFC7}"/>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BD9DE578-82E6-4DB1-B8BF-AAD60DB08DFB}"/>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C6CA4347-F53D-482C-8A79-06CDB4DCBDCA}"/>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3451926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D8761A-3F00-4B93-AD88-7735B7E1C2E4}"/>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172928FA-BF3B-4C0C-B982-D4CAB7C6BEE4}"/>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Editar el estilo de texto del patrón</a:t>
            </a:r>
          </a:p>
        </p:txBody>
      </p:sp>
      <p:sp>
        <p:nvSpPr>
          <p:cNvPr id="4" name="Marcador de fecha 3">
            <a:extLst>
              <a:ext uri="{FF2B5EF4-FFF2-40B4-BE49-F238E27FC236}">
                <a16:creationId xmlns:a16="http://schemas.microsoft.com/office/drawing/2014/main" id="{43CD295B-02A4-4452-BC13-38BA264C5AE5}"/>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6EE98B4C-2558-4BF2-9908-B9FDA97B9DD9}"/>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DA891A3A-9692-4B5F-80B0-1A39637DCCC7}"/>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0557930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8ECE47D-B4F2-4745-BF5C-ACF289705476}"/>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AED37A66-EBED-4D9B-93E6-34D5864E62AF}"/>
              </a:ext>
            </a:extLst>
          </p:cNvPr>
          <p:cNvSpPr>
            <a:spLocks noGrp="1"/>
          </p:cNvSpPr>
          <p:nvPr>
            <p:ph sz="half" idx="1"/>
          </p:nvPr>
        </p:nvSpPr>
        <p:spPr>
          <a:xfrm>
            <a:off x="628650" y="1825625"/>
            <a:ext cx="38862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contenido 3">
            <a:extLst>
              <a:ext uri="{FF2B5EF4-FFF2-40B4-BE49-F238E27FC236}">
                <a16:creationId xmlns:a16="http://schemas.microsoft.com/office/drawing/2014/main" id="{65A98976-5DE3-4B6F-9C48-9BAD8EACFE17}"/>
              </a:ext>
            </a:extLst>
          </p:cNvPr>
          <p:cNvSpPr>
            <a:spLocks noGrp="1"/>
          </p:cNvSpPr>
          <p:nvPr>
            <p:ph sz="half" idx="2"/>
          </p:nvPr>
        </p:nvSpPr>
        <p:spPr>
          <a:xfrm>
            <a:off x="4629150" y="1825625"/>
            <a:ext cx="38862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fecha 4">
            <a:extLst>
              <a:ext uri="{FF2B5EF4-FFF2-40B4-BE49-F238E27FC236}">
                <a16:creationId xmlns:a16="http://schemas.microsoft.com/office/drawing/2014/main" id="{1CA2CC13-55B4-43F0-AB03-7BFA0969E13F}"/>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280A825C-FCB9-4F9C-8183-C71E37B72FB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D92BC1EF-905B-4D9C-80C8-A6CF9D5B0EFF}"/>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485023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A46D648-B51F-42F4-A11D-43E1D26A0B7A}"/>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7E8BC368-2837-45A9-A8AF-7218C58F1201}"/>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el estilo de texto del patrón</a:t>
            </a:r>
          </a:p>
        </p:txBody>
      </p:sp>
      <p:sp>
        <p:nvSpPr>
          <p:cNvPr id="4" name="Marcador de contenido 3">
            <a:extLst>
              <a:ext uri="{FF2B5EF4-FFF2-40B4-BE49-F238E27FC236}">
                <a16:creationId xmlns:a16="http://schemas.microsoft.com/office/drawing/2014/main" id="{99647211-0520-4298-824B-FC03E3B3757B}"/>
              </a:ext>
            </a:extLst>
          </p:cNvPr>
          <p:cNvSpPr>
            <a:spLocks noGrp="1"/>
          </p:cNvSpPr>
          <p:nvPr>
            <p:ph sz="half" idx="2"/>
          </p:nvPr>
        </p:nvSpPr>
        <p:spPr>
          <a:xfrm>
            <a:off x="629842" y="2505075"/>
            <a:ext cx="3868340"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texto 4">
            <a:extLst>
              <a:ext uri="{FF2B5EF4-FFF2-40B4-BE49-F238E27FC236}">
                <a16:creationId xmlns:a16="http://schemas.microsoft.com/office/drawing/2014/main" id="{DC328D2C-9A1E-4DE4-B9B6-B0841BC8E4D9}"/>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el estilo de texto del patrón</a:t>
            </a:r>
          </a:p>
        </p:txBody>
      </p:sp>
      <p:sp>
        <p:nvSpPr>
          <p:cNvPr id="6" name="Marcador de contenido 5">
            <a:extLst>
              <a:ext uri="{FF2B5EF4-FFF2-40B4-BE49-F238E27FC236}">
                <a16:creationId xmlns:a16="http://schemas.microsoft.com/office/drawing/2014/main" id="{6EA6D970-EB7F-44D6-A81C-0F34D2DD91A8}"/>
              </a:ext>
            </a:extLst>
          </p:cNvPr>
          <p:cNvSpPr>
            <a:spLocks noGrp="1"/>
          </p:cNvSpPr>
          <p:nvPr>
            <p:ph sz="quarter" idx="4"/>
          </p:nvPr>
        </p:nvSpPr>
        <p:spPr>
          <a:xfrm>
            <a:off x="4629150" y="2505075"/>
            <a:ext cx="3887391"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7" name="Marcador de fecha 6">
            <a:extLst>
              <a:ext uri="{FF2B5EF4-FFF2-40B4-BE49-F238E27FC236}">
                <a16:creationId xmlns:a16="http://schemas.microsoft.com/office/drawing/2014/main" id="{54FD41F3-128C-4976-BCF4-81CEE8B7C45D}"/>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8" name="Marcador de pie de página 7">
            <a:extLst>
              <a:ext uri="{FF2B5EF4-FFF2-40B4-BE49-F238E27FC236}">
                <a16:creationId xmlns:a16="http://schemas.microsoft.com/office/drawing/2014/main" id="{AED96C2D-A1E7-47EA-B31B-0EB80504EB96}"/>
              </a:ext>
            </a:extLst>
          </p:cNvPr>
          <p:cNvSpPr>
            <a:spLocks noGrp="1"/>
          </p:cNvSpPr>
          <p:nvPr>
            <p:ph type="ftr" sz="quarter" idx="11"/>
          </p:nvPr>
        </p:nvSpPr>
        <p:spPr/>
        <p:txBody>
          <a:bodyPr/>
          <a:lstStyle/>
          <a:p>
            <a:endParaRPr lang="es-MX"/>
          </a:p>
        </p:txBody>
      </p:sp>
      <p:sp>
        <p:nvSpPr>
          <p:cNvPr id="9" name="Marcador de número de diapositiva 8">
            <a:extLst>
              <a:ext uri="{FF2B5EF4-FFF2-40B4-BE49-F238E27FC236}">
                <a16:creationId xmlns:a16="http://schemas.microsoft.com/office/drawing/2014/main" id="{1E1DF3C0-3C7F-4540-94FF-F976B000B1BE}"/>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509535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D557320-A157-4CFA-B819-CD17A6495E84}"/>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fecha 2">
            <a:extLst>
              <a:ext uri="{FF2B5EF4-FFF2-40B4-BE49-F238E27FC236}">
                <a16:creationId xmlns:a16="http://schemas.microsoft.com/office/drawing/2014/main" id="{3BB88E0B-B532-4707-AB4E-A9F229E0185A}"/>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4" name="Marcador de pie de página 3">
            <a:extLst>
              <a:ext uri="{FF2B5EF4-FFF2-40B4-BE49-F238E27FC236}">
                <a16:creationId xmlns:a16="http://schemas.microsoft.com/office/drawing/2014/main" id="{C29BEE44-3D8B-4E45-B482-C3132A5DB5A7}"/>
              </a:ext>
            </a:extLst>
          </p:cNvPr>
          <p:cNvSpPr>
            <a:spLocks noGrp="1"/>
          </p:cNvSpPr>
          <p:nvPr>
            <p:ph type="ftr" sz="quarter" idx="11"/>
          </p:nvPr>
        </p:nvSpPr>
        <p:spPr/>
        <p:txBody>
          <a:bodyPr/>
          <a:lstStyle/>
          <a:p>
            <a:endParaRPr lang="es-MX"/>
          </a:p>
        </p:txBody>
      </p:sp>
      <p:sp>
        <p:nvSpPr>
          <p:cNvPr id="5" name="Marcador de número de diapositiva 4">
            <a:extLst>
              <a:ext uri="{FF2B5EF4-FFF2-40B4-BE49-F238E27FC236}">
                <a16:creationId xmlns:a16="http://schemas.microsoft.com/office/drawing/2014/main" id="{FA6A2A77-76B7-402B-B961-1883543EFD37}"/>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1804392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CC8A55D0-C799-48E9-BED8-C732F8E8E904}"/>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3" name="Marcador de pie de página 2">
            <a:extLst>
              <a:ext uri="{FF2B5EF4-FFF2-40B4-BE49-F238E27FC236}">
                <a16:creationId xmlns:a16="http://schemas.microsoft.com/office/drawing/2014/main" id="{006F7A71-37AE-49CC-8639-2CEDA663EBA2}"/>
              </a:ext>
            </a:extLst>
          </p:cNvPr>
          <p:cNvSpPr>
            <a:spLocks noGrp="1"/>
          </p:cNvSpPr>
          <p:nvPr>
            <p:ph type="ftr" sz="quarter" idx="11"/>
          </p:nvPr>
        </p:nvSpPr>
        <p:spPr/>
        <p:txBody>
          <a:bodyPr/>
          <a:lstStyle/>
          <a:p>
            <a:endParaRPr lang="es-MX"/>
          </a:p>
        </p:txBody>
      </p:sp>
      <p:sp>
        <p:nvSpPr>
          <p:cNvPr id="4" name="Marcador de número de diapositiva 3">
            <a:extLst>
              <a:ext uri="{FF2B5EF4-FFF2-40B4-BE49-F238E27FC236}">
                <a16:creationId xmlns:a16="http://schemas.microsoft.com/office/drawing/2014/main" id="{A73BA924-0D0E-4375-A9DD-0AB90F528CD4}"/>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269610105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3193C10-6941-4507-A330-7AB45F5A2A6C}"/>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CB5DC431-CA09-4533-8C71-A2F6A93FF793}"/>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texto 3">
            <a:extLst>
              <a:ext uri="{FF2B5EF4-FFF2-40B4-BE49-F238E27FC236}">
                <a16:creationId xmlns:a16="http://schemas.microsoft.com/office/drawing/2014/main" id="{04254964-CD8E-4FD4-9AE1-A5859614FD0C}"/>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el estilo de texto del patrón</a:t>
            </a:r>
          </a:p>
        </p:txBody>
      </p:sp>
      <p:sp>
        <p:nvSpPr>
          <p:cNvPr id="5" name="Marcador de fecha 4">
            <a:extLst>
              <a:ext uri="{FF2B5EF4-FFF2-40B4-BE49-F238E27FC236}">
                <a16:creationId xmlns:a16="http://schemas.microsoft.com/office/drawing/2014/main" id="{9BED0A4D-215F-44FF-9E04-9268232BF24B}"/>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3F3A68E2-2E06-44DE-A18A-5E54C182767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3DC63859-DD35-4670-96F2-701A50932A54}"/>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9693988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D855ED9-A73B-4D88-8BE2-038BC93D1AB8}"/>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A5011549-B7DC-4EE8-99C2-31F2444C0C8E}"/>
              </a:ext>
            </a:extLst>
          </p:cNvPr>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4E86E96E-66F2-4CA5-9C19-89CD4485AFC7}"/>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BD9DE578-82E6-4DB1-B8BF-AAD60DB08DFB}"/>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C6CA4347-F53D-482C-8A79-06CDB4DCBDCA}"/>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31050538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A82338A-4117-44A1-A8EE-9B40EEBD8909}"/>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MX"/>
          </a:p>
        </p:txBody>
      </p:sp>
      <p:sp>
        <p:nvSpPr>
          <p:cNvPr id="3" name="Marcador de posición de imagen 2">
            <a:extLst>
              <a:ext uri="{FF2B5EF4-FFF2-40B4-BE49-F238E27FC236}">
                <a16:creationId xmlns:a16="http://schemas.microsoft.com/office/drawing/2014/main" id="{FD08DE94-F7F5-4F95-BD25-A976C20E421C}"/>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MX"/>
          </a:p>
        </p:txBody>
      </p:sp>
      <p:sp>
        <p:nvSpPr>
          <p:cNvPr id="4" name="Marcador de texto 3">
            <a:extLst>
              <a:ext uri="{FF2B5EF4-FFF2-40B4-BE49-F238E27FC236}">
                <a16:creationId xmlns:a16="http://schemas.microsoft.com/office/drawing/2014/main" id="{07A1F685-46CA-44D3-950F-F22EE4D30E48}"/>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el estilo de texto del patrón</a:t>
            </a:r>
          </a:p>
        </p:txBody>
      </p:sp>
      <p:sp>
        <p:nvSpPr>
          <p:cNvPr id="5" name="Marcador de fecha 4">
            <a:extLst>
              <a:ext uri="{FF2B5EF4-FFF2-40B4-BE49-F238E27FC236}">
                <a16:creationId xmlns:a16="http://schemas.microsoft.com/office/drawing/2014/main" id="{77B032C8-1DE8-4F48-9EBD-E481FD938460}"/>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CB90F877-0127-4B67-A250-18A29E1EEE48}"/>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6ED73F06-12D4-464A-82FB-A0A94AE77CA9}"/>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0082512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B47EE56-7072-439A-82AE-4454D3C77A0D}"/>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538D3EB5-287D-42AA-8215-DC143317743E}"/>
              </a:ext>
            </a:extLst>
          </p:cNvPr>
          <p:cNvSpPr>
            <a:spLocks noGrp="1"/>
          </p:cNvSpPr>
          <p:nvPr>
            <p:ph type="body" orient="vert" idx="1"/>
          </p:nvPr>
        </p:nvSpPr>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BC266CF0-4B2A-4E7E-91C6-6ADEB906DB08}"/>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35B182C2-3972-4009-914D-957B1DBA25DF}"/>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3265F2A-4622-4328-8DF6-1215AF0C4D05}"/>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904243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D9188FA9-A7CE-4EB0-A6B6-BCF47429291A}"/>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98EBD5CE-5590-4E7C-887D-0A94E17FB50F}"/>
              </a:ext>
            </a:extLst>
          </p:cNvPr>
          <p:cNvSpPr>
            <a:spLocks noGrp="1"/>
          </p:cNvSpPr>
          <p:nvPr>
            <p:ph type="body" orient="vert" idx="1"/>
          </p:nvPr>
        </p:nvSpPr>
        <p:spPr>
          <a:xfrm>
            <a:off x="628650" y="365125"/>
            <a:ext cx="5800725" cy="5811838"/>
          </a:xfrm>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EE8948F0-70C5-4E63-8B45-891DF718E3F2}"/>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C3F63E99-8620-4554-9E84-6AB0B8DF19B3}"/>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D14C3FC-ECE4-4899-A82F-1A3749E51881}"/>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48268119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B929286-4946-432A-8995-E671AAFF81F9}"/>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MX"/>
          </a:p>
        </p:txBody>
      </p:sp>
      <p:sp>
        <p:nvSpPr>
          <p:cNvPr id="3" name="Subtítulo 2">
            <a:extLst>
              <a:ext uri="{FF2B5EF4-FFF2-40B4-BE49-F238E27FC236}">
                <a16:creationId xmlns:a16="http://schemas.microsoft.com/office/drawing/2014/main" id="{A1C9D1D7-C1B7-4E14-90A2-26680C4A15C1}"/>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editar el estilo de subtítulo del patrón</a:t>
            </a:r>
            <a:endParaRPr lang="es-MX"/>
          </a:p>
        </p:txBody>
      </p:sp>
      <p:sp>
        <p:nvSpPr>
          <p:cNvPr id="4" name="Marcador de fecha 3">
            <a:extLst>
              <a:ext uri="{FF2B5EF4-FFF2-40B4-BE49-F238E27FC236}">
                <a16:creationId xmlns:a16="http://schemas.microsoft.com/office/drawing/2014/main" id="{7921DD44-CB69-4F76-92C9-190732D1898F}"/>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7FD5C3EA-39FC-49AE-9ECD-DAAE9576A63E}"/>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FF0A0E42-9229-4CE4-A1A3-5F6E1473C58E}"/>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7950143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D855ED9-A73B-4D88-8BE2-038BC93D1AB8}"/>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A5011549-B7DC-4EE8-99C2-31F2444C0C8E}"/>
              </a:ext>
            </a:extLst>
          </p:cNvPr>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4E86E96E-66F2-4CA5-9C19-89CD4485AFC7}"/>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BD9DE578-82E6-4DB1-B8BF-AAD60DB08DFB}"/>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C6CA4347-F53D-482C-8A79-06CDB4DCBDCA}"/>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1232743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D8761A-3F00-4B93-AD88-7735B7E1C2E4}"/>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172928FA-BF3B-4C0C-B982-D4CAB7C6BEE4}"/>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Editar el estilo de texto del patrón</a:t>
            </a:r>
          </a:p>
        </p:txBody>
      </p:sp>
      <p:sp>
        <p:nvSpPr>
          <p:cNvPr id="4" name="Marcador de fecha 3">
            <a:extLst>
              <a:ext uri="{FF2B5EF4-FFF2-40B4-BE49-F238E27FC236}">
                <a16:creationId xmlns:a16="http://schemas.microsoft.com/office/drawing/2014/main" id="{43CD295B-02A4-4452-BC13-38BA264C5AE5}"/>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6EE98B4C-2558-4BF2-9908-B9FDA97B9DD9}"/>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DA891A3A-9692-4B5F-80B0-1A39637DCCC7}"/>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22999654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8ECE47D-B4F2-4745-BF5C-ACF289705476}"/>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AED37A66-EBED-4D9B-93E6-34D5864E62AF}"/>
              </a:ext>
            </a:extLst>
          </p:cNvPr>
          <p:cNvSpPr>
            <a:spLocks noGrp="1"/>
          </p:cNvSpPr>
          <p:nvPr>
            <p:ph sz="half" idx="1"/>
          </p:nvPr>
        </p:nvSpPr>
        <p:spPr>
          <a:xfrm>
            <a:off x="628650" y="1825625"/>
            <a:ext cx="38862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contenido 3">
            <a:extLst>
              <a:ext uri="{FF2B5EF4-FFF2-40B4-BE49-F238E27FC236}">
                <a16:creationId xmlns:a16="http://schemas.microsoft.com/office/drawing/2014/main" id="{65A98976-5DE3-4B6F-9C48-9BAD8EACFE17}"/>
              </a:ext>
            </a:extLst>
          </p:cNvPr>
          <p:cNvSpPr>
            <a:spLocks noGrp="1"/>
          </p:cNvSpPr>
          <p:nvPr>
            <p:ph sz="half" idx="2"/>
          </p:nvPr>
        </p:nvSpPr>
        <p:spPr>
          <a:xfrm>
            <a:off x="4629150" y="1825625"/>
            <a:ext cx="38862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fecha 4">
            <a:extLst>
              <a:ext uri="{FF2B5EF4-FFF2-40B4-BE49-F238E27FC236}">
                <a16:creationId xmlns:a16="http://schemas.microsoft.com/office/drawing/2014/main" id="{1CA2CC13-55B4-43F0-AB03-7BFA0969E13F}"/>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280A825C-FCB9-4F9C-8183-C71E37B72FB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D92BC1EF-905B-4D9C-80C8-A6CF9D5B0EFF}"/>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8557512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A46D648-B51F-42F4-A11D-43E1D26A0B7A}"/>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7E8BC368-2837-45A9-A8AF-7218C58F1201}"/>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el estilo de texto del patrón</a:t>
            </a:r>
          </a:p>
        </p:txBody>
      </p:sp>
      <p:sp>
        <p:nvSpPr>
          <p:cNvPr id="4" name="Marcador de contenido 3">
            <a:extLst>
              <a:ext uri="{FF2B5EF4-FFF2-40B4-BE49-F238E27FC236}">
                <a16:creationId xmlns:a16="http://schemas.microsoft.com/office/drawing/2014/main" id="{99647211-0520-4298-824B-FC03E3B3757B}"/>
              </a:ext>
            </a:extLst>
          </p:cNvPr>
          <p:cNvSpPr>
            <a:spLocks noGrp="1"/>
          </p:cNvSpPr>
          <p:nvPr>
            <p:ph sz="half" idx="2"/>
          </p:nvPr>
        </p:nvSpPr>
        <p:spPr>
          <a:xfrm>
            <a:off x="629842" y="2505075"/>
            <a:ext cx="3868340"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texto 4">
            <a:extLst>
              <a:ext uri="{FF2B5EF4-FFF2-40B4-BE49-F238E27FC236}">
                <a16:creationId xmlns:a16="http://schemas.microsoft.com/office/drawing/2014/main" id="{DC328D2C-9A1E-4DE4-B9B6-B0841BC8E4D9}"/>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el estilo de texto del patrón</a:t>
            </a:r>
          </a:p>
        </p:txBody>
      </p:sp>
      <p:sp>
        <p:nvSpPr>
          <p:cNvPr id="6" name="Marcador de contenido 5">
            <a:extLst>
              <a:ext uri="{FF2B5EF4-FFF2-40B4-BE49-F238E27FC236}">
                <a16:creationId xmlns:a16="http://schemas.microsoft.com/office/drawing/2014/main" id="{6EA6D970-EB7F-44D6-A81C-0F34D2DD91A8}"/>
              </a:ext>
            </a:extLst>
          </p:cNvPr>
          <p:cNvSpPr>
            <a:spLocks noGrp="1"/>
          </p:cNvSpPr>
          <p:nvPr>
            <p:ph sz="quarter" idx="4"/>
          </p:nvPr>
        </p:nvSpPr>
        <p:spPr>
          <a:xfrm>
            <a:off x="4629150" y="2505075"/>
            <a:ext cx="3887391"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7" name="Marcador de fecha 6">
            <a:extLst>
              <a:ext uri="{FF2B5EF4-FFF2-40B4-BE49-F238E27FC236}">
                <a16:creationId xmlns:a16="http://schemas.microsoft.com/office/drawing/2014/main" id="{54FD41F3-128C-4976-BCF4-81CEE8B7C45D}"/>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8" name="Marcador de pie de página 7">
            <a:extLst>
              <a:ext uri="{FF2B5EF4-FFF2-40B4-BE49-F238E27FC236}">
                <a16:creationId xmlns:a16="http://schemas.microsoft.com/office/drawing/2014/main" id="{AED96C2D-A1E7-47EA-B31B-0EB80504EB96}"/>
              </a:ext>
            </a:extLst>
          </p:cNvPr>
          <p:cNvSpPr>
            <a:spLocks noGrp="1"/>
          </p:cNvSpPr>
          <p:nvPr>
            <p:ph type="ftr" sz="quarter" idx="11"/>
          </p:nvPr>
        </p:nvSpPr>
        <p:spPr/>
        <p:txBody>
          <a:bodyPr/>
          <a:lstStyle/>
          <a:p>
            <a:endParaRPr lang="es-MX"/>
          </a:p>
        </p:txBody>
      </p:sp>
      <p:sp>
        <p:nvSpPr>
          <p:cNvPr id="9" name="Marcador de número de diapositiva 8">
            <a:extLst>
              <a:ext uri="{FF2B5EF4-FFF2-40B4-BE49-F238E27FC236}">
                <a16:creationId xmlns:a16="http://schemas.microsoft.com/office/drawing/2014/main" id="{1E1DF3C0-3C7F-4540-94FF-F976B000B1BE}"/>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25965883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D557320-A157-4CFA-B819-CD17A6495E84}"/>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fecha 2">
            <a:extLst>
              <a:ext uri="{FF2B5EF4-FFF2-40B4-BE49-F238E27FC236}">
                <a16:creationId xmlns:a16="http://schemas.microsoft.com/office/drawing/2014/main" id="{3BB88E0B-B532-4707-AB4E-A9F229E0185A}"/>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4" name="Marcador de pie de página 3">
            <a:extLst>
              <a:ext uri="{FF2B5EF4-FFF2-40B4-BE49-F238E27FC236}">
                <a16:creationId xmlns:a16="http://schemas.microsoft.com/office/drawing/2014/main" id="{C29BEE44-3D8B-4E45-B482-C3132A5DB5A7}"/>
              </a:ext>
            </a:extLst>
          </p:cNvPr>
          <p:cNvSpPr>
            <a:spLocks noGrp="1"/>
          </p:cNvSpPr>
          <p:nvPr>
            <p:ph type="ftr" sz="quarter" idx="11"/>
          </p:nvPr>
        </p:nvSpPr>
        <p:spPr/>
        <p:txBody>
          <a:bodyPr/>
          <a:lstStyle/>
          <a:p>
            <a:endParaRPr lang="es-MX"/>
          </a:p>
        </p:txBody>
      </p:sp>
      <p:sp>
        <p:nvSpPr>
          <p:cNvPr id="5" name="Marcador de número de diapositiva 4">
            <a:extLst>
              <a:ext uri="{FF2B5EF4-FFF2-40B4-BE49-F238E27FC236}">
                <a16:creationId xmlns:a16="http://schemas.microsoft.com/office/drawing/2014/main" id="{FA6A2A77-76B7-402B-B961-1883543EFD37}"/>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23543203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CC8A55D0-C799-48E9-BED8-C732F8E8E904}"/>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3" name="Marcador de pie de página 2">
            <a:extLst>
              <a:ext uri="{FF2B5EF4-FFF2-40B4-BE49-F238E27FC236}">
                <a16:creationId xmlns:a16="http://schemas.microsoft.com/office/drawing/2014/main" id="{006F7A71-37AE-49CC-8639-2CEDA663EBA2}"/>
              </a:ext>
            </a:extLst>
          </p:cNvPr>
          <p:cNvSpPr>
            <a:spLocks noGrp="1"/>
          </p:cNvSpPr>
          <p:nvPr>
            <p:ph type="ftr" sz="quarter" idx="11"/>
          </p:nvPr>
        </p:nvSpPr>
        <p:spPr/>
        <p:txBody>
          <a:bodyPr/>
          <a:lstStyle/>
          <a:p>
            <a:endParaRPr lang="es-MX"/>
          </a:p>
        </p:txBody>
      </p:sp>
      <p:sp>
        <p:nvSpPr>
          <p:cNvPr id="4" name="Marcador de número de diapositiva 3">
            <a:extLst>
              <a:ext uri="{FF2B5EF4-FFF2-40B4-BE49-F238E27FC236}">
                <a16:creationId xmlns:a16="http://schemas.microsoft.com/office/drawing/2014/main" id="{A73BA924-0D0E-4375-A9DD-0AB90F528CD4}"/>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28124911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D8761A-3F00-4B93-AD88-7735B7E1C2E4}"/>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172928FA-BF3B-4C0C-B982-D4CAB7C6BEE4}"/>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Editar el estilo de texto del patrón</a:t>
            </a:r>
          </a:p>
        </p:txBody>
      </p:sp>
      <p:sp>
        <p:nvSpPr>
          <p:cNvPr id="4" name="Marcador de fecha 3">
            <a:extLst>
              <a:ext uri="{FF2B5EF4-FFF2-40B4-BE49-F238E27FC236}">
                <a16:creationId xmlns:a16="http://schemas.microsoft.com/office/drawing/2014/main" id="{43CD295B-02A4-4452-BC13-38BA264C5AE5}"/>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6EE98B4C-2558-4BF2-9908-B9FDA97B9DD9}"/>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DA891A3A-9692-4B5F-80B0-1A39637DCCC7}"/>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55500496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3193C10-6941-4507-A330-7AB45F5A2A6C}"/>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CB5DC431-CA09-4533-8C71-A2F6A93FF793}"/>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texto 3">
            <a:extLst>
              <a:ext uri="{FF2B5EF4-FFF2-40B4-BE49-F238E27FC236}">
                <a16:creationId xmlns:a16="http://schemas.microsoft.com/office/drawing/2014/main" id="{04254964-CD8E-4FD4-9AE1-A5859614FD0C}"/>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el estilo de texto del patrón</a:t>
            </a:r>
          </a:p>
        </p:txBody>
      </p:sp>
      <p:sp>
        <p:nvSpPr>
          <p:cNvPr id="5" name="Marcador de fecha 4">
            <a:extLst>
              <a:ext uri="{FF2B5EF4-FFF2-40B4-BE49-F238E27FC236}">
                <a16:creationId xmlns:a16="http://schemas.microsoft.com/office/drawing/2014/main" id="{9BED0A4D-215F-44FF-9E04-9268232BF24B}"/>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3F3A68E2-2E06-44DE-A18A-5E54C182767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3DC63859-DD35-4670-96F2-701A50932A54}"/>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9126849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A82338A-4117-44A1-A8EE-9B40EEBD8909}"/>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MX"/>
          </a:p>
        </p:txBody>
      </p:sp>
      <p:sp>
        <p:nvSpPr>
          <p:cNvPr id="3" name="Marcador de posición de imagen 2">
            <a:extLst>
              <a:ext uri="{FF2B5EF4-FFF2-40B4-BE49-F238E27FC236}">
                <a16:creationId xmlns:a16="http://schemas.microsoft.com/office/drawing/2014/main" id="{FD08DE94-F7F5-4F95-BD25-A976C20E421C}"/>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MX"/>
          </a:p>
        </p:txBody>
      </p:sp>
      <p:sp>
        <p:nvSpPr>
          <p:cNvPr id="4" name="Marcador de texto 3">
            <a:extLst>
              <a:ext uri="{FF2B5EF4-FFF2-40B4-BE49-F238E27FC236}">
                <a16:creationId xmlns:a16="http://schemas.microsoft.com/office/drawing/2014/main" id="{07A1F685-46CA-44D3-950F-F22EE4D30E48}"/>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el estilo de texto del patrón</a:t>
            </a:r>
          </a:p>
        </p:txBody>
      </p:sp>
      <p:sp>
        <p:nvSpPr>
          <p:cNvPr id="5" name="Marcador de fecha 4">
            <a:extLst>
              <a:ext uri="{FF2B5EF4-FFF2-40B4-BE49-F238E27FC236}">
                <a16:creationId xmlns:a16="http://schemas.microsoft.com/office/drawing/2014/main" id="{77B032C8-1DE8-4F48-9EBD-E481FD938460}"/>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CB90F877-0127-4B67-A250-18A29E1EEE48}"/>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6ED73F06-12D4-464A-82FB-A0A94AE77CA9}"/>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3126505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B47EE56-7072-439A-82AE-4454D3C77A0D}"/>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538D3EB5-287D-42AA-8215-DC143317743E}"/>
              </a:ext>
            </a:extLst>
          </p:cNvPr>
          <p:cNvSpPr>
            <a:spLocks noGrp="1"/>
          </p:cNvSpPr>
          <p:nvPr>
            <p:ph type="body" orient="vert" idx="1"/>
          </p:nvPr>
        </p:nvSpPr>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BC266CF0-4B2A-4E7E-91C6-6ADEB906DB08}"/>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35B182C2-3972-4009-914D-957B1DBA25DF}"/>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3265F2A-4622-4328-8DF6-1215AF0C4D05}"/>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4186228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D9188FA9-A7CE-4EB0-A6B6-BCF47429291A}"/>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98EBD5CE-5590-4E7C-887D-0A94E17FB50F}"/>
              </a:ext>
            </a:extLst>
          </p:cNvPr>
          <p:cNvSpPr>
            <a:spLocks noGrp="1"/>
          </p:cNvSpPr>
          <p:nvPr>
            <p:ph type="body" orient="vert" idx="1"/>
          </p:nvPr>
        </p:nvSpPr>
        <p:spPr>
          <a:xfrm>
            <a:off x="628650" y="365125"/>
            <a:ext cx="5800725" cy="5811838"/>
          </a:xfrm>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EE8948F0-70C5-4E63-8B45-891DF718E3F2}"/>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C3F63E99-8620-4554-9E84-6AB0B8DF19B3}"/>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D14C3FC-ECE4-4899-A82F-1A3749E51881}"/>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4217877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8ECE47D-B4F2-4745-BF5C-ACF289705476}"/>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AED37A66-EBED-4D9B-93E6-34D5864E62AF}"/>
              </a:ext>
            </a:extLst>
          </p:cNvPr>
          <p:cNvSpPr>
            <a:spLocks noGrp="1"/>
          </p:cNvSpPr>
          <p:nvPr>
            <p:ph sz="half" idx="1"/>
          </p:nvPr>
        </p:nvSpPr>
        <p:spPr>
          <a:xfrm>
            <a:off x="628650" y="1825625"/>
            <a:ext cx="38862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contenido 3">
            <a:extLst>
              <a:ext uri="{FF2B5EF4-FFF2-40B4-BE49-F238E27FC236}">
                <a16:creationId xmlns:a16="http://schemas.microsoft.com/office/drawing/2014/main" id="{65A98976-5DE3-4B6F-9C48-9BAD8EACFE17}"/>
              </a:ext>
            </a:extLst>
          </p:cNvPr>
          <p:cNvSpPr>
            <a:spLocks noGrp="1"/>
          </p:cNvSpPr>
          <p:nvPr>
            <p:ph sz="half" idx="2"/>
          </p:nvPr>
        </p:nvSpPr>
        <p:spPr>
          <a:xfrm>
            <a:off x="4629150" y="1825625"/>
            <a:ext cx="3886200" cy="435133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fecha 4">
            <a:extLst>
              <a:ext uri="{FF2B5EF4-FFF2-40B4-BE49-F238E27FC236}">
                <a16:creationId xmlns:a16="http://schemas.microsoft.com/office/drawing/2014/main" id="{1CA2CC13-55B4-43F0-AB03-7BFA0969E13F}"/>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280A825C-FCB9-4F9C-8183-C71E37B72FB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D92BC1EF-905B-4D9C-80C8-A6CF9D5B0EFF}"/>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18606298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A46D648-B51F-42F4-A11D-43E1D26A0B7A}"/>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7E8BC368-2837-45A9-A8AF-7218C58F1201}"/>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el estilo de texto del patrón</a:t>
            </a:r>
          </a:p>
        </p:txBody>
      </p:sp>
      <p:sp>
        <p:nvSpPr>
          <p:cNvPr id="4" name="Marcador de contenido 3">
            <a:extLst>
              <a:ext uri="{FF2B5EF4-FFF2-40B4-BE49-F238E27FC236}">
                <a16:creationId xmlns:a16="http://schemas.microsoft.com/office/drawing/2014/main" id="{99647211-0520-4298-824B-FC03E3B3757B}"/>
              </a:ext>
            </a:extLst>
          </p:cNvPr>
          <p:cNvSpPr>
            <a:spLocks noGrp="1"/>
          </p:cNvSpPr>
          <p:nvPr>
            <p:ph sz="half" idx="2"/>
          </p:nvPr>
        </p:nvSpPr>
        <p:spPr>
          <a:xfrm>
            <a:off x="629842" y="2505075"/>
            <a:ext cx="3868340"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texto 4">
            <a:extLst>
              <a:ext uri="{FF2B5EF4-FFF2-40B4-BE49-F238E27FC236}">
                <a16:creationId xmlns:a16="http://schemas.microsoft.com/office/drawing/2014/main" id="{DC328D2C-9A1E-4DE4-B9B6-B0841BC8E4D9}"/>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el estilo de texto del patrón</a:t>
            </a:r>
          </a:p>
        </p:txBody>
      </p:sp>
      <p:sp>
        <p:nvSpPr>
          <p:cNvPr id="6" name="Marcador de contenido 5">
            <a:extLst>
              <a:ext uri="{FF2B5EF4-FFF2-40B4-BE49-F238E27FC236}">
                <a16:creationId xmlns:a16="http://schemas.microsoft.com/office/drawing/2014/main" id="{6EA6D970-EB7F-44D6-A81C-0F34D2DD91A8}"/>
              </a:ext>
            </a:extLst>
          </p:cNvPr>
          <p:cNvSpPr>
            <a:spLocks noGrp="1"/>
          </p:cNvSpPr>
          <p:nvPr>
            <p:ph sz="quarter" idx="4"/>
          </p:nvPr>
        </p:nvSpPr>
        <p:spPr>
          <a:xfrm>
            <a:off x="4629150" y="2505075"/>
            <a:ext cx="3887391" cy="3684588"/>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7" name="Marcador de fecha 6">
            <a:extLst>
              <a:ext uri="{FF2B5EF4-FFF2-40B4-BE49-F238E27FC236}">
                <a16:creationId xmlns:a16="http://schemas.microsoft.com/office/drawing/2014/main" id="{54FD41F3-128C-4976-BCF4-81CEE8B7C45D}"/>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8" name="Marcador de pie de página 7">
            <a:extLst>
              <a:ext uri="{FF2B5EF4-FFF2-40B4-BE49-F238E27FC236}">
                <a16:creationId xmlns:a16="http://schemas.microsoft.com/office/drawing/2014/main" id="{AED96C2D-A1E7-47EA-B31B-0EB80504EB96}"/>
              </a:ext>
            </a:extLst>
          </p:cNvPr>
          <p:cNvSpPr>
            <a:spLocks noGrp="1"/>
          </p:cNvSpPr>
          <p:nvPr>
            <p:ph type="ftr" sz="quarter" idx="11"/>
          </p:nvPr>
        </p:nvSpPr>
        <p:spPr/>
        <p:txBody>
          <a:bodyPr/>
          <a:lstStyle/>
          <a:p>
            <a:endParaRPr lang="es-MX"/>
          </a:p>
        </p:txBody>
      </p:sp>
      <p:sp>
        <p:nvSpPr>
          <p:cNvPr id="9" name="Marcador de número de diapositiva 8">
            <a:extLst>
              <a:ext uri="{FF2B5EF4-FFF2-40B4-BE49-F238E27FC236}">
                <a16:creationId xmlns:a16="http://schemas.microsoft.com/office/drawing/2014/main" id="{1E1DF3C0-3C7F-4540-94FF-F976B000B1BE}"/>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697765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D557320-A157-4CFA-B819-CD17A6495E84}"/>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fecha 2">
            <a:extLst>
              <a:ext uri="{FF2B5EF4-FFF2-40B4-BE49-F238E27FC236}">
                <a16:creationId xmlns:a16="http://schemas.microsoft.com/office/drawing/2014/main" id="{3BB88E0B-B532-4707-AB4E-A9F229E0185A}"/>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4" name="Marcador de pie de página 3">
            <a:extLst>
              <a:ext uri="{FF2B5EF4-FFF2-40B4-BE49-F238E27FC236}">
                <a16:creationId xmlns:a16="http://schemas.microsoft.com/office/drawing/2014/main" id="{C29BEE44-3D8B-4E45-B482-C3132A5DB5A7}"/>
              </a:ext>
            </a:extLst>
          </p:cNvPr>
          <p:cNvSpPr>
            <a:spLocks noGrp="1"/>
          </p:cNvSpPr>
          <p:nvPr>
            <p:ph type="ftr" sz="quarter" idx="11"/>
          </p:nvPr>
        </p:nvSpPr>
        <p:spPr/>
        <p:txBody>
          <a:bodyPr/>
          <a:lstStyle/>
          <a:p>
            <a:endParaRPr lang="es-MX"/>
          </a:p>
        </p:txBody>
      </p:sp>
      <p:sp>
        <p:nvSpPr>
          <p:cNvPr id="5" name="Marcador de número de diapositiva 4">
            <a:extLst>
              <a:ext uri="{FF2B5EF4-FFF2-40B4-BE49-F238E27FC236}">
                <a16:creationId xmlns:a16="http://schemas.microsoft.com/office/drawing/2014/main" id="{FA6A2A77-76B7-402B-B961-1883543EFD37}"/>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22206721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CC8A55D0-C799-48E9-BED8-C732F8E8E904}"/>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3" name="Marcador de pie de página 2">
            <a:extLst>
              <a:ext uri="{FF2B5EF4-FFF2-40B4-BE49-F238E27FC236}">
                <a16:creationId xmlns:a16="http://schemas.microsoft.com/office/drawing/2014/main" id="{006F7A71-37AE-49CC-8639-2CEDA663EBA2}"/>
              </a:ext>
            </a:extLst>
          </p:cNvPr>
          <p:cNvSpPr>
            <a:spLocks noGrp="1"/>
          </p:cNvSpPr>
          <p:nvPr>
            <p:ph type="ftr" sz="quarter" idx="11"/>
          </p:nvPr>
        </p:nvSpPr>
        <p:spPr/>
        <p:txBody>
          <a:bodyPr/>
          <a:lstStyle/>
          <a:p>
            <a:endParaRPr lang="es-MX"/>
          </a:p>
        </p:txBody>
      </p:sp>
      <p:sp>
        <p:nvSpPr>
          <p:cNvPr id="4" name="Marcador de número de diapositiva 3">
            <a:extLst>
              <a:ext uri="{FF2B5EF4-FFF2-40B4-BE49-F238E27FC236}">
                <a16:creationId xmlns:a16="http://schemas.microsoft.com/office/drawing/2014/main" id="{A73BA924-0D0E-4375-A9DD-0AB90F528CD4}"/>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2216189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3193C10-6941-4507-A330-7AB45F5A2A6C}"/>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CB5DC431-CA09-4533-8C71-A2F6A93FF793}"/>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texto 3">
            <a:extLst>
              <a:ext uri="{FF2B5EF4-FFF2-40B4-BE49-F238E27FC236}">
                <a16:creationId xmlns:a16="http://schemas.microsoft.com/office/drawing/2014/main" id="{04254964-CD8E-4FD4-9AE1-A5859614FD0C}"/>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el estilo de texto del patrón</a:t>
            </a:r>
          </a:p>
        </p:txBody>
      </p:sp>
      <p:sp>
        <p:nvSpPr>
          <p:cNvPr id="5" name="Marcador de fecha 4">
            <a:extLst>
              <a:ext uri="{FF2B5EF4-FFF2-40B4-BE49-F238E27FC236}">
                <a16:creationId xmlns:a16="http://schemas.microsoft.com/office/drawing/2014/main" id="{9BED0A4D-215F-44FF-9E04-9268232BF24B}"/>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3F3A68E2-2E06-44DE-A18A-5E54C182767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3DC63859-DD35-4670-96F2-701A50932A54}"/>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16988971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A82338A-4117-44A1-A8EE-9B40EEBD8909}"/>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MX"/>
          </a:p>
        </p:txBody>
      </p:sp>
      <p:sp>
        <p:nvSpPr>
          <p:cNvPr id="3" name="Marcador de posición de imagen 2">
            <a:extLst>
              <a:ext uri="{FF2B5EF4-FFF2-40B4-BE49-F238E27FC236}">
                <a16:creationId xmlns:a16="http://schemas.microsoft.com/office/drawing/2014/main" id="{FD08DE94-F7F5-4F95-BD25-A976C20E421C}"/>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MX"/>
          </a:p>
        </p:txBody>
      </p:sp>
      <p:sp>
        <p:nvSpPr>
          <p:cNvPr id="4" name="Marcador de texto 3">
            <a:extLst>
              <a:ext uri="{FF2B5EF4-FFF2-40B4-BE49-F238E27FC236}">
                <a16:creationId xmlns:a16="http://schemas.microsoft.com/office/drawing/2014/main" id="{07A1F685-46CA-44D3-950F-F22EE4D30E48}"/>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el estilo de texto del patrón</a:t>
            </a:r>
          </a:p>
        </p:txBody>
      </p:sp>
      <p:sp>
        <p:nvSpPr>
          <p:cNvPr id="5" name="Marcador de fecha 4">
            <a:extLst>
              <a:ext uri="{FF2B5EF4-FFF2-40B4-BE49-F238E27FC236}">
                <a16:creationId xmlns:a16="http://schemas.microsoft.com/office/drawing/2014/main" id="{77B032C8-1DE8-4F48-9EBD-E481FD938460}"/>
              </a:ext>
            </a:extLst>
          </p:cNvPr>
          <p:cNvSpPr>
            <a:spLocks noGrp="1"/>
          </p:cNvSpPr>
          <p:nvPr>
            <p:ph type="dt" sz="half" idx="10"/>
          </p:nvPr>
        </p:nvSpPr>
        <p:spPr/>
        <p:txBody>
          <a:bodyPr/>
          <a:lstStyle/>
          <a:p>
            <a:fld id="{A6F44F2E-23B4-4D8F-AB86-FCB2731A1DFB}" type="datetimeFigureOut">
              <a:rPr lang="es-MX" smtClean="0"/>
              <a:t>02/11/2017</a:t>
            </a:fld>
            <a:endParaRPr lang="es-MX"/>
          </a:p>
        </p:txBody>
      </p:sp>
      <p:sp>
        <p:nvSpPr>
          <p:cNvPr id="6" name="Marcador de pie de página 5">
            <a:extLst>
              <a:ext uri="{FF2B5EF4-FFF2-40B4-BE49-F238E27FC236}">
                <a16:creationId xmlns:a16="http://schemas.microsoft.com/office/drawing/2014/main" id="{CB90F877-0127-4B67-A250-18A29E1EEE48}"/>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6ED73F06-12D4-464A-82FB-A0A94AE77CA9}"/>
              </a:ext>
            </a:extLst>
          </p:cNvPr>
          <p:cNvSpPr>
            <a:spLocks noGrp="1"/>
          </p:cNvSpPr>
          <p:nvPr>
            <p:ph type="sldNum" sz="quarter" idx="12"/>
          </p:nvPr>
        </p:nvSpPr>
        <p:spPr/>
        <p:txBody>
          <a:bodyPr/>
          <a:lstStyle/>
          <a:p>
            <a:fld id="{63EF14FA-7833-4861-9BFB-D2EAD6176BD6}" type="slidenum">
              <a:rPr lang="es-MX" smtClean="0"/>
              <a:t>‹Nº›</a:t>
            </a:fld>
            <a:endParaRPr lang="es-MX"/>
          </a:p>
        </p:txBody>
      </p:sp>
    </p:spTree>
    <p:extLst>
      <p:ext uri="{BB962C8B-B14F-4D97-AF65-F5344CB8AC3E}">
        <p14:creationId xmlns:p14="http://schemas.microsoft.com/office/powerpoint/2010/main" val="38850285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AFF4EDF3-888D-4B07-B763-1CB9935B2D47}"/>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2798E85E-F820-49E7-BBE1-A171BB57C925}"/>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E0BD3D9B-F492-4A32-AC52-F5E3C2AC95E2}"/>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711D8392-59E1-49F2-A494-63495D71E18F}"/>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s-MX"/>
          </a:p>
        </p:txBody>
      </p:sp>
      <p:sp>
        <p:nvSpPr>
          <p:cNvPr id="6" name="Marcador de número de diapositiva 5">
            <a:extLst>
              <a:ext uri="{FF2B5EF4-FFF2-40B4-BE49-F238E27FC236}">
                <a16:creationId xmlns:a16="http://schemas.microsoft.com/office/drawing/2014/main" id="{8D481989-F7F6-46C3-A779-634F2E9CF9F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3EF14FA-7833-4861-9BFB-D2EAD6176BD6}" type="slidenum">
              <a:rPr lang="es-MX" smtClean="0"/>
              <a:t>‹Nº›</a:t>
            </a:fld>
            <a:endParaRPr lang="es-MX"/>
          </a:p>
        </p:txBody>
      </p:sp>
    </p:spTree>
    <p:extLst>
      <p:ext uri="{BB962C8B-B14F-4D97-AF65-F5344CB8AC3E}">
        <p14:creationId xmlns:p14="http://schemas.microsoft.com/office/powerpoint/2010/main" val="202775722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MX"/>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AFF4EDF3-888D-4B07-B763-1CB9935B2D47}"/>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2798E85E-F820-49E7-BBE1-A171BB57C925}"/>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E0BD3D9B-F492-4A32-AC52-F5E3C2AC95E2}"/>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711D8392-59E1-49F2-A494-63495D71E18F}"/>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s-MX"/>
          </a:p>
        </p:txBody>
      </p:sp>
      <p:sp>
        <p:nvSpPr>
          <p:cNvPr id="6" name="Marcador de número de diapositiva 5">
            <a:extLst>
              <a:ext uri="{FF2B5EF4-FFF2-40B4-BE49-F238E27FC236}">
                <a16:creationId xmlns:a16="http://schemas.microsoft.com/office/drawing/2014/main" id="{8D481989-F7F6-46C3-A779-634F2E9CF9F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3EF14FA-7833-4861-9BFB-D2EAD6176BD6}" type="slidenum">
              <a:rPr lang="es-MX" smtClean="0"/>
              <a:t>‹Nº›</a:t>
            </a:fld>
            <a:endParaRPr lang="es-MX"/>
          </a:p>
        </p:txBody>
      </p:sp>
    </p:spTree>
    <p:extLst>
      <p:ext uri="{BB962C8B-B14F-4D97-AF65-F5344CB8AC3E}">
        <p14:creationId xmlns:p14="http://schemas.microsoft.com/office/powerpoint/2010/main" val="1175422250"/>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MX"/>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AFF4EDF3-888D-4B07-B763-1CB9935B2D47}"/>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2798E85E-F820-49E7-BBE1-A171BB57C925}"/>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E0BD3D9B-F492-4A32-AC52-F5E3C2AC95E2}"/>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A6F44F2E-23B4-4D8F-AB86-FCB2731A1DFB}" type="datetimeFigureOut">
              <a:rPr lang="es-MX" smtClean="0"/>
              <a:t>02/11/2017</a:t>
            </a:fld>
            <a:endParaRPr lang="es-MX"/>
          </a:p>
        </p:txBody>
      </p:sp>
      <p:sp>
        <p:nvSpPr>
          <p:cNvPr id="5" name="Marcador de pie de página 4">
            <a:extLst>
              <a:ext uri="{FF2B5EF4-FFF2-40B4-BE49-F238E27FC236}">
                <a16:creationId xmlns:a16="http://schemas.microsoft.com/office/drawing/2014/main" id="{711D8392-59E1-49F2-A494-63495D71E18F}"/>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s-MX"/>
          </a:p>
        </p:txBody>
      </p:sp>
      <p:sp>
        <p:nvSpPr>
          <p:cNvPr id="6" name="Marcador de número de diapositiva 5">
            <a:extLst>
              <a:ext uri="{FF2B5EF4-FFF2-40B4-BE49-F238E27FC236}">
                <a16:creationId xmlns:a16="http://schemas.microsoft.com/office/drawing/2014/main" id="{8D481989-F7F6-46C3-A779-634F2E9CF9F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3EF14FA-7833-4861-9BFB-D2EAD6176BD6}" type="slidenum">
              <a:rPr lang="es-MX" smtClean="0"/>
              <a:t>‹Nº›</a:t>
            </a:fld>
            <a:endParaRPr lang="es-MX"/>
          </a:p>
        </p:txBody>
      </p:sp>
    </p:spTree>
    <p:extLst>
      <p:ext uri="{BB962C8B-B14F-4D97-AF65-F5344CB8AC3E}">
        <p14:creationId xmlns:p14="http://schemas.microsoft.com/office/powerpoint/2010/main" val="2293857553"/>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MX"/>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37.png"/><Relationship Id="rId3" Type="http://schemas.openxmlformats.org/officeDocument/2006/relationships/image" Target="../media/image20.png"/><Relationship Id="rId7" Type="http://schemas.openxmlformats.org/officeDocument/2006/relationships/image" Target="../media/image31.png"/><Relationship Id="rId12" Type="http://schemas.openxmlformats.org/officeDocument/2006/relationships/image" Target="../media/image36.png"/><Relationship Id="rId2" Type="http://schemas.openxmlformats.org/officeDocument/2006/relationships/image" Target="../media/image19.png"/><Relationship Id="rId16" Type="http://schemas.openxmlformats.org/officeDocument/2006/relationships/image" Target="../media/image40.png"/><Relationship Id="rId1" Type="http://schemas.openxmlformats.org/officeDocument/2006/relationships/slideLayout" Target="../slideLayouts/slideLayout7.xml"/><Relationship Id="rId6" Type="http://schemas.openxmlformats.org/officeDocument/2006/relationships/image" Target="../media/image30.png"/><Relationship Id="rId11" Type="http://schemas.openxmlformats.org/officeDocument/2006/relationships/image" Target="../media/image35.png"/><Relationship Id="rId5" Type="http://schemas.openxmlformats.org/officeDocument/2006/relationships/image" Target="../media/image21.png"/><Relationship Id="rId15" Type="http://schemas.openxmlformats.org/officeDocument/2006/relationships/image" Target="../media/image39.png"/><Relationship Id="rId10" Type="http://schemas.openxmlformats.org/officeDocument/2006/relationships/image" Target="../media/image34.png"/><Relationship Id="rId4" Type="http://schemas.openxmlformats.org/officeDocument/2006/relationships/slide" Target="slide2.xml"/><Relationship Id="rId9" Type="http://schemas.openxmlformats.org/officeDocument/2006/relationships/image" Target="../media/image33.png"/><Relationship Id="rId14" Type="http://schemas.openxmlformats.org/officeDocument/2006/relationships/image" Target="../media/image38.png"/></Relationships>
</file>

<file path=ppt/slides/_rels/slide10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0.png"/><Relationship Id="rId4" Type="http://schemas.openxmlformats.org/officeDocument/2006/relationships/image" Target="../media/image7.png"/></Relationships>
</file>

<file path=ppt/slides/_rels/slide10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28.xml"/></Relationships>
</file>

<file path=ppt/slides/_rels/slide10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0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chart" Target="../charts/chart29.xml"/><Relationship Id="rId4" Type="http://schemas.openxmlformats.org/officeDocument/2006/relationships/image" Target="../media/image21.png"/></Relationships>
</file>

<file path=ppt/slides/_rels/slide10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0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0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0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8.png"/><Relationship Id="rId4" Type="http://schemas.openxmlformats.org/officeDocument/2006/relationships/image" Target="../media/image7.png"/></Relationships>
</file>

<file path=ppt/slides/_rels/slide1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115.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chart" Target="../charts/chart31.xml"/><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chart" Target="../charts/chart30.xml"/><Relationship Id="rId5" Type="http://schemas.openxmlformats.org/officeDocument/2006/relationships/image" Target="../media/image21.png"/><Relationship Id="rId4" Type="http://schemas.openxmlformats.org/officeDocument/2006/relationships/slide" Target="slide2.xml"/></Relationships>
</file>

<file path=ppt/slides/_rels/slide1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1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1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1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1.xml"/></Relationships>
</file>

<file path=ppt/slides/_rels/slide1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1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1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2.png"/><Relationship Id="rId4" Type="http://schemas.openxmlformats.org/officeDocument/2006/relationships/image" Target="../media/image7.png"/></Relationships>
</file>

<file path=ppt/slides/_rels/slide123.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3" Type="http://schemas.openxmlformats.org/officeDocument/2006/relationships/image" Target="../media/image20.png"/><Relationship Id="rId7" Type="http://schemas.openxmlformats.org/officeDocument/2006/relationships/image" Target="../media/image42.png"/><Relationship Id="rId12" Type="http://schemas.openxmlformats.org/officeDocument/2006/relationships/image" Target="../media/image47.png"/><Relationship Id="rId2" Type="http://schemas.openxmlformats.org/officeDocument/2006/relationships/image" Target="../media/image19.png"/><Relationship Id="rId16"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chart" Target="../charts/chart32.xml"/><Relationship Id="rId11" Type="http://schemas.openxmlformats.org/officeDocument/2006/relationships/image" Target="../media/image46.png"/><Relationship Id="rId5" Type="http://schemas.openxmlformats.org/officeDocument/2006/relationships/image" Target="../media/image21.png"/><Relationship Id="rId15" Type="http://schemas.openxmlformats.org/officeDocument/2006/relationships/image" Target="../media/image50.png"/><Relationship Id="rId10" Type="http://schemas.openxmlformats.org/officeDocument/2006/relationships/image" Target="../media/image45.png"/><Relationship Id="rId4" Type="http://schemas.openxmlformats.org/officeDocument/2006/relationships/slide" Target="slide2.xml"/><Relationship Id="rId9" Type="http://schemas.openxmlformats.org/officeDocument/2006/relationships/image" Target="../media/image44.png"/><Relationship Id="rId14" Type="http://schemas.openxmlformats.org/officeDocument/2006/relationships/image" Target="../media/image49.png"/></Relationships>
</file>

<file path=ppt/slides/_rels/slide1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9.png"/><Relationship Id="rId4" Type="http://schemas.openxmlformats.org/officeDocument/2006/relationships/image" Target="../media/image7.png"/></Relationships>
</file>

<file path=ppt/slides/_rels/slide12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slide" Target="slide2.xml"/></Relationships>
</file>

<file path=ppt/slides/_rels/slide12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chart" Target="../charts/chart2.xml"/><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21.png"/></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slide" Target="slide11.xml"/><Relationship Id="rId3" Type="http://schemas.openxmlformats.org/officeDocument/2006/relationships/image" Target="../media/image6.png"/><Relationship Id="rId21" Type="http://schemas.openxmlformats.org/officeDocument/2006/relationships/slide" Target="slide70.xml"/><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slide" Target="slide9.xml"/><Relationship Id="rId25" Type="http://schemas.openxmlformats.org/officeDocument/2006/relationships/slide" Target="slide125.xml"/><Relationship Id="rId2" Type="http://schemas.openxmlformats.org/officeDocument/2006/relationships/image" Target="../media/image5.png"/><Relationship Id="rId16" Type="http://schemas.openxmlformats.org/officeDocument/2006/relationships/slide" Target="slide3.xml"/><Relationship Id="rId20" Type="http://schemas.openxmlformats.org/officeDocument/2006/relationships/slide" Target="slide56.xml"/><Relationship Id="rId1" Type="http://schemas.openxmlformats.org/officeDocument/2006/relationships/slideLayout" Target="../slideLayouts/slideLayout18.xml"/><Relationship Id="rId6" Type="http://schemas.openxmlformats.org/officeDocument/2006/relationships/image" Target="../media/image8.png"/><Relationship Id="rId11" Type="http://schemas.openxmlformats.org/officeDocument/2006/relationships/image" Target="../media/image13.png"/><Relationship Id="rId24" Type="http://schemas.openxmlformats.org/officeDocument/2006/relationships/slide" Target="slide122.xml"/><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slide" Target="slide101.xml"/><Relationship Id="rId10" Type="http://schemas.openxmlformats.org/officeDocument/2006/relationships/image" Target="../media/image12.png"/><Relationship Id="rId19" Type="http://schemas.openxmlformats.org/officeDocument/2006/relationships/slide" Target="slide40.xml"/><Relationship Id="rId4" Type="http://schemas.openxmlformats.org/officeDocument/2006/relationships/slide" Target="slide2.xml"/><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slide" Target="slide82.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3.xml"/></Relationships>
</file>

<file path=ppt/slides/_rels/slide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4.xml"/></Relationships>
</file>

<file path=ppt/slides/_rels/slide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chart" Target="../charts/chart5.xml"/><Relationship Id="rId4" Type="http://schemas.openxmlformats.org/officeDocument/2006/relationships/image" Target="../media/image21.png"/></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7.png"/><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chart" Target="../charts/chart6.xml"/><Relationship Id="rId5" Type="http://schemas.openxmlformats.org/officeDocument/2006/relationships/image" Target="../media/image21.png"/><Relationship Id="rId4" Type="http://schemas.openxmlformats.org/officeDocument/2006/relationships/slide" Target="slide2.xml"/></Relationships>
</file>

<file path=ppt/slides/_rels/slide3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7.xml"/></Relationships>
</file>

<file path=ppt/slides/_rels/slide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chart" Target="../charts/chart8.xml"/><Relationship Id="rId4" Type="http://schemas.openxmlformats.org/officeDocument/2006/relationships/image" Target="../media/image21.png"/></Relationships>
</file>

<file path=ppt/slides/_rels/slide3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41.png"/></Relationships>
</file>

<file path=ppt/slides/_rels/slide3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9.xml"/></Relationships>
</file>

<file path=ppt/slides/_rels/slide3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19.png"/><Relationship Id="rId4" Type="http://schemas.openxmlformats.org/officeDocument/2006/relationships/image" Target="../media/image20.png"/></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slide" Target="slide2.xml"/></Relationships>
</file>

<file path=ppt/slides/_rels/slide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1.png"/><Relationship Id="rId4" Type="http://schemas.openxmlformats.org/officeDocument/2006/relationships/image" Target="../media/image7.png"/></Relationships>
</file>

<file path=ppt/slides/_rels/slide4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10.xml"/></Relationships>
</file>

<file path=ppt/slides/_rels/slide4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4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4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11.xml"/></Relationships>
</file>

<file path=ppt/slides/_rels/slide45.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image" Target="../media/image21.png"/><Relationship Id="rId4" Type="http://schemas.openxmlformats.org/officeDocument/2006/relationships/slide" Target="slide2.xml"/></Relationships>
</file>

<file path=ppt/slides/_rels/slide4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slide" Target="slide2.xml"/></Relationships>
</file>

<file path=ppt/slides/_rels/slide4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slide" Target="slide2.xml"/></Relationships>
</file>

<file path=ppt/slides/_rels/slide4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slide" Target="slide2.xml"/></Relationships>
</file>

<file path=ppt/slides/_rels/slide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chart" Target="../charts/chart14.xml"/><Relationship Id="rId4" Type="http://schemas.openxmlformats.org/officeDocument/2006/relationships/image" Target="../media/image21.png"/></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slide" Target="slide2.xml"/></Relationships>
</file>

<file path=ppt/slides/_rels/slide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3.png"/><Relationship Id="rId4" Type="http://schemas.openxmlformats.org/officeDocument/2006/relationships/image" Target="../media/image7.png"/></Relationships>
</file>

<file path=ppt/slides/_rels/slide5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9.xml"/><Relationship Id="rId5" Type="http://schemas.openxmlformats.org/officeDocument/2006/relationships/chart" Target="../charts/chart15.xml"/><Relationship Id="rId4" Type="http://schemas.openxmlformats.org/officeDocument/2006/relationships/image" Target="../media/image21.png"/></Relationships>
</file>

<file path=ppt/slides/_rels/slide5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16.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image" Target="../media/image20.png"/></Relationships>
</file>

<file path=ppt/slides/_rels/slide5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0.png"/><Relationship Id="rId7" Type="http://schemas.openxmlformats.org/officeDocument/2006/relationships/image" Target="../media/image23.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slide" Target="slide2.xml"/></Relationships>
</file>

<file path=ppt/slides/_rels/slide6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17.xml"/></Relationships>
</file>

<file path=ppt/slides/_rels/slide6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18.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image" Target="../media/image20.png"/></Relationships>
</file>

<file path=ppt/slides/_rels/slide6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6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0.png"/><Relationship Id="rId7" Type="http://schemas.openxmlformats.org/officeDocument/2006/relationships/image" Target="../media/image25.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slide" Target="slide2.xml"/></Relationships>
</file>

<file path=ppt/slides/_rels/slide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5.png"/><Relationship Id="rId4" Type="http://schemas.openxmlformats.org/officeDocument/2006/relationships/image" Target="../media/image7.png"/></Relationships>
</file>

<file path=ppt/slides/_rels/slide7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19.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image" Target="../media/image20.png"/></Relationships>
</file>

<file path=ppt/slides/_rels/slide7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7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7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7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7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chart" Target="../charts/chart20.xml"/><Relationship Id="rId5" Type="http://schemas.openxmlformats.org/officeDocument/2006/relationships/image" Target="../media/image21.png"/><Relationship Id="rId4" Type="http://schemas.openxmlformats.org/officeDocument/2006/relationships/slide" Target="slide2.xml"/></Relationships>
</file>

<file path=ppt/slides/_rels/slide77.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chart" Target="../charts/chart22.xml"/><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chart" Target="../charts/chart21.xml"/><Relationship Id="rId5" Type="http://schemas.openxmlformats.org/officeDocument/2006/relationships/image" Target="../media/image21.png"/><Relationship Id="rId4" Type="http://schemas.openxmlformats.org/officeDocument/2006/relationships/slide" Target="slide2.xml"/></Relationships>
</file>

<file path=ppt/slides/_rels/slide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28.png"/><Relationship Id="rId7" Type="http://schemas.openxmlformats.org/officeDocument/2006/relationships/image" Target="../media/image20.png"/><Relationship Id="rId2" Type="http://schemas.openxmlformats.org/officeDocument/2006/relationships/image" Target="../media/image27.png"/><Relationship Id="rId1" Type="http://schemas.openxmlformats.org/officeDocument/2006/relationships/slideLayout" Target="../slideLayouts/slideLayout7.xml"/><Relationship Id="rId6" Type="http://schemas.openxmlformats.org/officeDocument/2006/relationships/image" Target="../media/image19.png"/><Relationship Id="rId5" Type="http://schemas.openxmlformats.org/officeDocument/2006/relationships/image" Target="../media/image29.png"/><Relationship Id="rId4" Type="http://schemas.microsoft.com/office/2007/relationships/hdphoto" Target="../media/hdphoto1.wdp"/><Relationship Id="rId9" Type="http://schemas.openxmlformats.org/officeDocument/2006/relationships/image" Target="../media/image21.png"/></Relationships>
</file>

<file path=ppt/slides/_rels/slide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9.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1.png"/></Relationships>
</file>

<file path=ppt/slides/_rels/slide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6.png"/><Relationship Id="rId4" Type="http://schemas.openxmlformats.org/officeDocument/2006/relationships/image" Target="../media/image7.png"/></Relationships>
</file>

<file path=ppt/slides/_rels/slide8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chart" Target="../charts/chart23.xml"/></Relationships>
</file>

<file path=ppt/slides/_rels/slide8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8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8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24.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image" Target="../media/image20.png"/></Relationships>
</file>

<file path=ppt/slides/_rels/slide8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8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8.xml"/><Relationship Id="rId5" Type="http://schemas.openxmlformats.org/officeDocument/2006/relationships/image" Target="../media/image14.png"/><Relationship Id="rId4" Type="http://schemas.openxmlformats.org/officeDocument/2006/relationships/image" Target="../media/image7.png"/></Relationships>
</file>

<file path=ppt/slides/_rels/slide9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25.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image" Target="../media/image20.png"/></Relationships>
</file>

<file path=ppt/slides/_rels/slide9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chart" Target="../charts/chart26.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slide" Target="slide2.xml"/><Relationship Id="rId4" Type="http://schemas.openxmlformats.org/officeDocument/2006/relationships/image" Target="../media/image20.png"/></Relationships>
</file>

<file path=ppt/slides/_rels/slide9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 Target="slide2.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99.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8.png"/><Relationship Id="rId3" Type="http://schemas.openxmlformats.org/officeDocument/2006/relationships/image" Target="../media/image20.png"/><Relationship Id="rId7" Type="http://schemas.openxmlformats.org/officeDocument/2006/relationships/image" Target="../media/image42.png"/><Relationship Id="rId12" Type="http://schemas.openxmlformats.org/officeDocument/2006/relationships/image" Target="../media/image47.png"/><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chart" Target="../charts/chart27.xml"/><Relationship Id="rId11" Type="http://schemas.openxmlformats.org/officeDocument/2006/relationships/image" Target="../media/image46.png"/><Relationship Id="rId5" Type="http://schemas.openxmlformats.org/officeDocument/2006/relationships/image" Target="../media/image21.png"/><Relationship Id="rId15" Type="http://schemas.openxmlformats.org/officeDocument/2006/relationships/image" Target="../media/image50.png"/><Relationship Id="rId10" Type="http://schemas.openxmlformats.org/officeDocument/2006/relationships/image" Target="../media/image45.png"/><Relationship Id="rId4" Type="http://schemas.openxmlformats.org/officeDocument/2006/relationships/slide" Target="slide2.xml"/><Relationship Id="rId9" Type="http://schemas.openxmlformats.org/officeDocument/2006/relationships/image" Target="../media/image44.png"/><Relationship Id="rId14"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4CED4"/>
        </a:solidFill>
        <a:effectLst/>
      </p:bgPr>
    </p:bg>
    <p:spTree>
      <p:nvGrpSpPr>
        <p:cNvPr id="1" name=""/>
        <p:cNvGrpSpPr/>
        <p:nvPr/>
      </p:nvGrpSpPr>
      <p:grpSpPr>
        <a:xfrm>
          <a:off x="0" y="0"/>
          <a:ext cx="0" cy="0"/>
          <a:chOff x="0" y="0"/>
          <a:chExt cx="0" cy="0"/>
        </a:xfrm>
      </p:grpSpPr>
      <p:pic>
        <p:nvPicPr>
          <p:cNvPr id="3" name="Imagen 2"/>
          <p:cNvPicPr>
            <a:picLocks noChangeAspect="1"/>
          </p:cNvPicPr>
          <p:nvPr/>
        </p:nvPicPr>
        <p:blipFill>
          <a:blip r:embed="rId2">
            <a:alphaModFix amt="14000"/>
            <a:extLst>
              <a:ext uri="{28A0092B-C50C-407E-A947-70E740481C1C}">
                <a14:useLocalDpi xmlns:a14="http://schemas.microsoft.com/office/drawing/2010/main" val="0"/>
              </a:ext>
            </a:extLst>
          </a:blip>
          <a:stretch>
            <a:fillRect/>
          </a:stretch>
        </p:blipFill>
        <p:spPr>
          <a:xfrm>
            <a:off x="-952402" y="-397375"/>
            <a:ext cx="7650286" cy="7645613"/>
          </a:xfrm>
          <a:prstGeom prst="rect">
            <a:avLst/>
          </a:prstGeom>
        </p:spPr>
      </p:pic>
      <p:sp>
        <p:nvSpPr>
          <p:cNvPr id="11" name="Rectángulo 10"/>
          <p:cNvSpPr/>
          <p:nvPr/>
        </p:nvSpPr>
        <p:spPr>
          <a:xfrm>
            <a:off x="0" y="2536212"/>
            <a:ext cx="9143999" cy="1840614"/>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p>
        </p:txBody>
      </p:sp>
      <p:sp>
        <p:nvSpPr>
          <p:cNvPr id="5" name="CuadroTexto 4">
            <a:extLst>
              <a:ext uri="{FF2B5EF4-FFF2-40B4-BE49-F238E27FC236}">
                <a16:creationId xmlns:a16="http://schemas.microsoft.com/office/drawing/2014/main" id="{2C694F9E-917F-4EEB-8B44-BF04931718BB}"/>
              </a:ext>
            </a:extLst>
          </p:cNvPr>
          <p:cNvSpPr txBox="1"/>
          <p:nvPr/>
        </p:nvSpPr>
        <p:spPr>
          <a:xfrm>
            <a:off x="6692696" y="4505118"/>
            <a:ext cx="2299369" cy="353943"/>
          </a:xfrm>
          <a:prstGeom prst="rect">
            <a:avLst/>
          </a:prstGeom>
          <a:noFill/>
        </p:spPr>
        <p:txBody>
          <a:bodyPr wrap="square" rtlCol="0">
            <a:spAutoFit/>
          </a:bodyPr>
          <a:lstStyle/>
          <a:p>
            <a:pPr algn="ctr"/>
            <a:r>
              <a:rPr lang="es-MX" sz="1700" b="1" dirty="0">
                <a:solidFill>
                  <a:srgbClr val="004469"/>
                </a:solidFill>
                <a:latin typeface="Helvetica" charset="0"/>
                <a:ea typeface="Helvetica" charset="0"/>
                <a:cs typeface="Helvetica" charset="0"/>
              </a:rPr>
              <a:t>31</a:t>
            </a:r>
            <a:r>
              <a:rPr lang="es-MX" sz="1700" dirty="0">
                <a:solidFill>
                  <a:srgbClr val="004469"/>
                </a:solidFill>
                <a:latin typeface="Helvetica" charset="0"/>
                <a:ea typeface="Helvetica" charset="0"/>
                <a:cs typeface="Helvetica" charset="0"/>
              </a:rPr>
              <a:t> de </a:t>
            </a:r>
            <a:r>
              <a:rPr lang="es-MX" sz="1700" b="1" dirty="0">
                <a:solidFill>
                  <a:srgbClr val="004469"/>
                </a:solidFill>
                <a:latin typeface="Helvetica" charset="0"/>
                <a:ea typeface="Helvetica" charset="0"/>
                <a:cs typeface="Helvetica" charset="0"/>
              </a:rPr>
              <a:t>octubre</a:t>
            </a:r>
            <a:r>
              <a:rPr lang="es-MX" sz="1700" dirty="0">
                <a:solidFill>
                  <a:srgbClr val="004469"/>
                </a:solidFill>
                <a:latin typeface="Helvetica" charset="0"/>
                <a:ea typeface="Helvetica" charset="0"/>
                <a:cs typeface="Helvetica" charset="0"/>
              </a:rPr>
              <a:t> 2017</a:t>
            </a:r>
          </a:p>
        </p:txBody>
      </p:sp>
      <p:pic>
        <p:nvPicPr>
          <p:cNvPr id="4" name="Imagen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40764" y="5826579"/>
            <a:ext cx="2192846" cy="952891"/>
          </a:xfrm>
          <a:prstGeom prst="rect">
            <a:avLst/>
          </a:prstGeom>
        </p:spPr>
      </p:pic>
      <p:pic>
        <p:nvPicPr>
          <p:cNvPr id="13" name="Imagen 12"/>
          <p:cNvPicPr>
            <a:picLocks noChangeAspect="1"/>
          </p:cNvPicPr>
          <p:nvPr/>
        </p:nvPicPr>
        <p:blipFill rotWithShape="1">
          <a:blip r:embed="rId4" cstate="print">
            <a:alphaModFix amt="10000"/>
            <a:extLst>
              <a:ext uri="{28A0092B-C50C-407E-A947-70E740481C1C}">
                <a14:useLocalDpi xmlns:a14="http://schemas.microsoft.com/office/drawing/2010/main" val="0"/>
              </a:ext>
            </a:extLst>
          </a:blip>
          <a:srcRect l="52530"/>
          <a:stretch/>
        </p:blipFill>
        <p:spPr>
          <a:xfrm>
            <a:off x="0" y="2407920"/>
            <a:ext cx="991429" cy="2089773"/>
          </a:xfrm>
          <a:prstGeom prst="rect">
            <a:avLst/>
          </a:prstGeom>
        </p:spPr>
      </p:pic>
      <p:sp>
        <p:nvSpPr>
          <p:cNvPr id="14" name="Rectángulo 13"/>
          <p:cNvSpPr/>
          <p:nvPr/>
        </p:nvSpPr>
        <p:spPr>
          <a:xfrm>
            <a:off x="6540763" y="2536212"/>
            <a:ext cx="2603237" cy="1840614"/>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p>
        </p:txBody>
      </p:sp>
      <p:sp>
        <p:nvSpPr>
          <p:cNvPr id="6" name="Título 1"/>
          <p:cNvSpPr>
            <a:spLocks noGrp="1"/>
          </p:cNvSpPr>
          <p:nvPr>
            <p:ph type="ctrTitle"/>
          </p:nvPr>
        </p:nvSpPr>
        <p:spPr>
          <a:xfrm>
            <a:off x="670407" y="2476765"/>
            <a:ext cx="5789442" cy="2205324"/>
          </a:xfrm>
        </p:spPr>
        <p:txBody>
          <a:bodyPr anchor="ctr">
            <a:noAutofit/>
          </a:bodyPr>
          <a:lstStyle/>
          <a:p>
            <a:pPr algn="r"/>
            <a:r>
              <a:rPr lang="es-ES" sz="11500" b="1" dirty="0">
                <a:solidFill>
                  <a:schemeClr val="bg1"/>
                </a:solidFill>
                <a:latin typeface="Helvetica" charset="0"/>
                <a:ea typeface="Helvetica" charset="0"/>
                <a:cs typeface="Helvetica" charset="0"/>
              </a:rPr>
              <a:t>AMLO</a:t>
            </a:r>
            <a:endParaRPr lang="es-ES" sz="4400" dirty="0">
              <a:solidFill>
                <a:schemeClr val="bg1"/>
              </a:solidFill>
              <a:latin typeface="Helvetica" charset="0"/>
              <a:ea typeface="Helvetica" charset="0"/>
              <a:cs typeface="Helvetica" charset="0"/>
            </a:endParaRPr>
          </a:p>
        </p:txBody>
      </p:sp>
      <p:sp>
        <p:nvSpPr>
          <p:cNvPr id="9" name="CuadroTexto 8">
            <a:extLst>
              <a:ext uri="{FF2B5EF4-FFF2-40B4-BE49-F238E27FC236}">
                <a16:creationId xmlns:a16="http://schemas.microsoft.com/office/drawing/2014/main" id="{95DEC2D7-E88E-4BD5-B71E-186B4FB8EBE6}"/>
              </a:ext>
            </a:extLst>
          </p:cNvPr>
          <p:cNvSpPr txBox="1"/>
          <p:nvPr/>
        </p:nvSpPr>
        <p:spPr>
          <a:xfrm>
            <a:off x="6540763" y="3595650"/>
            <a:ext cx="2586372" cy="461665"/>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prstClr val="white"/>
                </a:solidFill>
                <a:effectLst/>
                <a:uLnTx/>
                <a:uFillTx/>
                <a:latin typeface="Helvetica" charset="0"/>
                <a:cs typeface="Helvetica" charset="0"/>
              </a:rPr>
              <a:t>Perfil</a:t>
            </a:r>
          </a:p>
        </p:txBody>
      </p:sp>
    </p:spTree>
    <p:extLst>
      <p:ext uri="{BB962C8B-B14F-4D97-AF65-F5344CB8AC3E}">
        <p14:creationId xmlns:p14="http://schemas.microsoft.com/office/powerpoint/2010/main" val="6711282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abla 10">
            <a:extLst>
              <a:ext uri="{FF2B5EF4-FFF2-40B4-BE49-F238E27FC236}">
                <a16:creationId xmlns:a16="http://schemas.microsoft.com/office/drawing/2014/main" id="{83A8CEF7-FD6C-4C43-9BB2-41C26BAC7266}"/>
              </a:ext>
            </a:extLst>
          </p:cNvPr>
          <p:cNvGraphicFramePr>
            <a:graphicFrameLocks noGrp="1"/>
          </p:cNvGraphicFramePr>
          <p:nvPr>
            <p:extLst/>
          </p:nvPr>
        </p:nvGraphicFramePr>
        <p:xfrm>
          <a:off x="-426938" y="1169656"/>
          <a:ext cx="3024336" cy="4583390"/>
        </p:xfrm>
        <a:graphic>
          <a:graphicData uri="http://schemas.openxmlformats.org/drawingml/2006/table">
            <a:tbl>
              <a:tblPr>
                <a:tableStyleId>{5C22544A-7EE6-4342-B048-85BDC9FD1C3A}</a:tableStyleId>
              </a:tblPr>
              <a:tblGrid>
                <a:gridCol w="1584176">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tblGrid>
              <a:tr h="547820">
                <a:tc>
                  <a:txBody>
                    <a:bodyPr/>
                    <a:lstStyle/>
                    <a:p>
                      <a:pPr algn="l" fontAlgn="b"/>
                      <a:endParaRPr lang="es-MX" sz="9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s-MX" sz="900" b="1" u="none" strike="noStrike" kern="1200" dirty="0">
                          <a:solidFill>
                            <a:schemeClr val="dk1"/>
                          </a:solidFill>
                          <a:effectLst/>
                          <a:latin typeface="Helvetica" panose="020B0604020202020204" pitchFamily="34" charset="0"/>
                          <a:ea typeface="+mn-ea"/>
                          <a:cs typeface="Helvetica" panose="020B0604020202020204" pitchFamily="34" charset="0"/>
                        </a:rPr>
                        <a:t>%</a:t>
                      </a:r>
                    </a:p>
                  </a:txBody>
                  <a:tcPr marL="9525" marR="9525" marT="9525" marB="0" anchor="ctr">
                    <a:lnL w="12700" cmpd="sng">
                      <a:noFill/>
                    </a:lnL>
                    <a:lnR w="12700" cmpd="sng">
                      <a:noFill/>
                    </a:lnR>
                    <a:lnT w="12700" cmpd="sng">
                      <a:noFill/>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u="none" strike="noStrike" kern="1200" dirty="0">
                          <a:solidFill>
                            <a:schemeClr val="dk1"/>
                          </a:solidFill>
                          <a:effectLst/>
                          <a:latin typeface="Helvetica" panose="020B0604020202020204" pitchFamily="34" charset="0"/>
                          <a:ea typeface="+mn-ea"/>
                          <a:cs typeface="Helvetica" panose="020B0604020202020204" pitchFamily="34" charset="0"/>
                        </a:rPr>
                        <a:t>Casos</a:t>
                      </a:r>
                    </a:p>
                  </a:txBody>
                  <a:tcPr marL="9525" marR="9525" marT="9525" marB="0" anchor="ctr">
                    <a:lnL w="12700" cmpd="sng">
                      <a:noFill/>
                    </a:lnL>
                    <a:lnR w="12700" cmpd="sng">
                      <a:noFill/>
                    </a:lnR>
                    <a:lnT w="12700" cmpd="sng">
                      <a:noFill/>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8255">
                <a:tc>
                  <a:txBody>
                    <a:bodyPr/>
                    <a:lstStyle/>
                    <a:p>
                      <a:pPr algn="r" rtl="0" fontAlgn="t"/>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Masculino</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48.1%</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250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8255">
                <a:tc>
                  <a:txBody>
                    <a:bodyPr/>
                    <a:lstStyle/>
                    <a:p>
                      <a:pPr algn="r" rtl="0" fontAlgn="t"/>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Femenino</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51.9%</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460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8255">
                <a:tc>
                  <a:txBody>
                    <a:bodyPr/>
                    <a:lstStyle/>
                    <a:p>
                      <a:pPr algn="r" rtl="0" fontAlgn="t"/>
                      <a:endPar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dirty="0">
                        <a:ln>
                          <a:noFill/>
                        </a:ln>
                        <a:solidFill>
                          <a:srgbClr val="000000"/>
                        </a:solidFill>
                        <a:effectLst/>
                        <a:uLnTx/>
                        <a:uFillTx/>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0066116"/>
                  </a:ext>
                </a:extLst>
              </a:tr>
              <a:tr h="288255">
                <a:tc>
                  <a:txBody>
                    <a:bodyPr/>
                    <a:lstStyle/>
                    <a:p>
                      <a:pPr marL="0" algn="r" defTabSz="914400" rtl="0" eaLnBrk="1" fontAlgn="t" latinLnBrk="0" hangingPunct="1"/>
                      <a:r>
                        <a:rPr lang="es-MX" sz="800" b="1" i="0" u="none" strike="noStrike" kern="1200" dirty="0" err="1">
                          <a:solidFill>
                            <a:srgbClr val="000000"/>
                          </a:solidFill>
                          <a:effectLst/>
                          <a:latin typeface="Helvetica" panose="020B0604020202020204" pitchFamily="34" charset="0"/>
                          <a:ea typeface="+mn-ea"/>
                          <a:cs typeface="Helvetica" panose="020B0604020202020204" pitchFamily="34" charset="0"/>
                        </a:rPr>
                        <a:t>Millennials</a:t>
                      </a:r>
                      <a:endPar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40.1%</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155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3335653"/>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Generación X</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cs typeface="Helvetica" panose="020B0604020202020204" pitchFamily="34" charset="0"/>
                        </a:rPr>
                        <a:t>37.0%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267</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8239482"/>
                  </a:ext>
                </a:extLst>
              </a:tr>
              <a:tr h="288255">
                <a:tc>
                  <a:txBody>
                    <a:bodyPr/>
                    <a:lstStyle/>
                    <a:p>
                      <a:pPr marL="0" algn="r" defTabSz="914400" rtl="0" eaLnBrk="1" fontAlgn="t" latinLnBrk="0" hangingPunct="1"/>
                      <a:r>
                        <a:rPr lang="es-MX" sz="800" b="1" i="0" u="none" strike="noStrike" kern="1200" dirty="0" err="1">
                          <a:solidFill>
                            <a:srgbClr val="000000"/>
                          </a:solidFill>
                          <a:effectLst/>
                          <a:latin typeface="Helvetica" panose="020B0604020202020204" pitchFamily="34" charset="0"/>
                          <a:ea typeface="+mn-ea"/>
                          <a:cs typeface="Helvetica" panose="020B0604020202020204" pitchFamily="34" charset="0"/>
                        </a:rPr>
                        <a:t>Baby</a:t>
                      </a:r>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 </a:t>
                      </a:r>
                      <a:r>
                        <a:rPr lang="es-MX" sz="800" b="1" i="0" u="none" strike="noStrike" kern="1200" dirty="0" err="1">
                          <a:solidFill>
                            <a:srgbClr val="000000"/>
                          </a:solidFill>
                          <a:effectLst/>
                          <a:latin typeface="Helvetica" panose="020B0604020202020204" pitchFamily="34" charset="0"/>
                          <a:ea typeface="+mn-ea"/>
                          <a:cs typeface="Helvetica" panose="020B0604020202020204" pitchFamily="34" charset="0"/>
                        </a:rPr>
                        <a:t>Boomers</a:t>
                      </a:r>
                      <a:endPar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22.9%</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288</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12418182"/>
                  </a:ext>
                </a:extLst>
              </a:tr>
              <a:tr h="288255">
                <a:tc>
                  <a:txBody>
                    <a:bodyPr/>
                    <a:lstStyle/>
                    <a:p>
                      <a:pPr algn="r" rtl="0" fontAlgn="t"/>
                      <a:endPar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dirty="0">
                        <a:ln>
                          <a:noFill/>
                        </a:ln>
                        <a:solidFill>
                          <a:srgbClr val="000000"/>
                        </a:solidFill>
                        <a:effectLst/>
                        <a:uLnTx/>
                        <a:uFillTx/>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4062534"/>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Sin escolaridad</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1.2%</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16</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5209265"/>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Nivel básico</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cs typeface="Helvetica" panose="020B0604020202020204" pitchFamily="34" charset="0"/>
                        </a:rPr>
                        <a:t>27.8%</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245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7748356"/>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Nivel medio superior</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cs typeface="Helvetica" panose="020B0604020202020204" pitchFamily="34" charset="0"/>
                        </a:rPr>
                        <a:t>26.4%</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170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22730332"/>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Nivel superior</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44.6%</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275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97285065"/>
                  </a:ext>
                </a:extLst>
              </a:tr>
              <a:tr h="288255">
                <a:tc>
                  <a:txBody>
                    <a:bodyPr/>
                    <a:lstStyle/>
                    <a:p>
                      <a:pPr marL="0" algn="r" defTabSz="914400" rtl="0" eaLnBrk="1" fontAlgn="t" latinLnBrk="0" hangingPunct="1"/>
                      <a:endPar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dirty="0">
                        <a:ln>
                          <a:noFill/>
                        </a:ln>
                        <a:solidFill>
                          <a:srgbClr val="000000"/>
                        </a:solidFill>
                        <a:effectLst/>
                        <a:uLnTx/>
                        <a:uFillTx/>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2929512"/>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Sí</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53.5%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es-ES" sz="900" b="0" i="0" u="none" strike="noStrike" dirty="0">
                          <a:solidFill>
                            <a:srgbClr val="010205"/>
                          </a:solidFill>
                          <a:effectLst/>
                          <a:latin typeface="Helvetica" panose="020B0604020202020204" pitchFamily="34" charset="0"/>
                          <a:cs typeface="Helvetica" panose="020B0604020202020204" pitchFamily="34" charset="0"/>
                        </a:rPr>
                        <a:t>313</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9888857"/>
                  </a:ext>
                </a:extLst>
              </a:tr>
              <a:tr h="288255">
                <a:tc>
                  <a:txBody>
                    <a:bodyPr/>
                    <a:lstStyle/>
                    <a:p>
                      <a:pPr marL="0" algn="r" defTabSz="914400" rtl="0" eaLnBrk="1" fontAlgn="t"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No</a:t>
                      </a:r>
                    </a:p>
                  </a:txBody>
                  <a:tcPr marL="95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cs typeface="Helvetica" panose="020B0604020202020204" pitchFamily="34" charset="0"/>
                        </a:rPr>
                        <a:t>46.5%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900" b="0" i="0" u="none" strike="noStrike" dirty="0">
                          <a:solidFill>
                            <a:srgbClr val="000000"/>
                          </a:solidFill>
                          <a:effectLst/>
                          <a:latin typeface="Helvetica" panose="020B0604020202020204" pitchFamily="34" charset="0"/>
                          <a:cs typeface="Helvetica" panose="020B0604020202020204" pitchFamily="34" charset="0"/>
                        </a:rPr>
                        <a:t>391</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1719032"/>
                  </a:ext>
                </a:extLst>
              </a:tr>
            </a:tbl>
          </a:graphicData>
        </a:graphic>
      </p:graphicFrame>
      <p:sp>
        <p:nvSpPr>
          <p:cNvPr id="117" name="Rectángulo 116">
            <a:extLst>
              <a:ext uri="{FF2B5EF4-FFF2-40B4-BE49-F238E27FC236}">
                <a16:creationId xmlns:a16="http://schemas.microsoft.com/office/drawing/2014/main" id="{BE09B161-9C74-422F-8414-B9FF3E60F96E}"/>
              </a:ext>
            </a:extLst>
          </p:cNvPr>
          <p:cNvSpPr/>
          <p:nvPr/>
        </p:nvSpPr>
        <p:spPr>
          <a:xfrm>
            <a:off x="281351" y="4949787"/>
            <a:ext cx="2201528" cy="20005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700" b="0" i="0" u="none" strike="noStrike" kern="1200" cap="none" spc="0" normalizeH="0" baseline="0" noProof="0" dirty="0">
                <a:ln>
                  <a:noFill/>
                </a:ln>
                <a:solidFill>
                  <a:prstClr val="black"/>
                </a:solidFill>
                <a:effectLst/>
                <a:uLnTx/>
                <a:uFillTx/>
                <a:latin typeface="Helvetica" charset="0"/>
                <a:ea typeface="Helvetica" charset="0"/>
                <a:cs typeface="Helvetica" charset="0"/>
              </a:rPr>
              <a:t>*Población Económicamente Activa</a:t>
            </a:r>
          </a:p>
        </p:txBody>
      </p:sp>
      <p:cxnSp>
        <p:nvCxnSpPr>
          <p:cNvPr id="130" name="Conector recto 129">
            <a:extLst>
              <a:ext uri="{FF2B5EF4-FFF2-40B4-BE49-F238E27FC236}">
                <a16:creationId xmlns:a16="http://schemas.microsoft.com/office/drawing/2014/main" id="{4CAB9841-86C4-4731-A2EC-1EFDC6821C70}"/>
              </a:ext>
            </a:extLst>
          </p:cNvPr>
          <p:cNvCxnSpPr>
            <a:cxnSpLocks/>
          </p:cNvCxnSpPr>
          <p:nvPr/>
        </p:nvCxnSpPr>
        <p:spPr>
          <a:xfrm>
            <a:off x="2571640" y="1982150"/>
            <a:ext cx="334241" cy="76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19 Cerrar corchete">
            <a:extLst>
              <a:ext uri="{FF2B5EF4-FFF2-40B4-BE49-F238E27FC236}">
                <a16:creationId xmlns:a16="http://schemas.microsoft.com/office/drawing/2014/main" id="{C5CDC8AE-9D27-4436-B7E2-BC3D274F4E00}"/>
              </a:ext>
            </a:extLst>
          </p:cNvPr>
          <p:cNvSpPr/>
          <p:nvPr/>
        </p:nvSpPr>
        <p:spPr>
          <a:xfrm>
            <a:off x="2526670" y="1792352"/>
            <a:ext cx="45719" cy="355757"/>
          </a:xfrm>
          <a:prstGeom prst="rightBracke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530411" y="-3803"/>
            <a:ext cx="2613587"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542132" y="103056"/>
            <a:ext cx="251485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ea typeface="Helvetica" charset="0"/>
                <a:cs typeface="Helvetica" charset="0"/>
              </a:rPr>
              <a:t>Perfil de la muestra</a:t>
            </a:r>
          </a:p>
        </p:txBody>
      </p:sp>
      <p:sp>
        <p:nvSpPr>
          <p:cNvPr id="46" name="16 CuadroTexto">
            <a:extLst>
              <a:ext uri="{FF2B5EF4-FFF2-40B4-BE49-F238E27FC236}">
                <a16:creationId xmlns:a16="http://schemas.microsoft.com/office/drawing/2014/main" id="{89C364F7-34F9-481B-ABE8-61569F80939E}"/>
              </a:ext>
            </a:extLst>
          </p:cNvPr>
          <p:cNvSpPr txBox="1"/>
          <p:nvPr/>
        </p:nvSpPr>
        <p:spPr>
          <a:xfrm>
            <a:off x="411733" y="6165304"/>
            <a:ext cx="802426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*En las variables de Escolaridad, PEA, Ingresos, Autopercepción de clase, Teléfono fijo y Habitantes suma el total de casos con las opciones </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Cambria Math"/>
                <a:cs typeface="Helvetica" panose="020B0604020202020204" pitchFamily="34" charset="0"/>
              </a:rPr>
              <a:t>“</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No sabe</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Cambria Math"/>
                <a:cs typeface="Helvetica" panose="020B0604020202020204" pitchFamily="34" charset="0"/>
              </a:rPr>
              <a:t>”</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 y </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Cambria Math"/>
                <a:cs typeface="Helvetica" panose="020B0604020202020204" pitchFamily="34" charset="0"/>
              </a:rPr>
              <a:t>“</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No contestó</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Cambria Math"/>
                <a:cs typeface="Helvetica" panose="020B0604020202020204" pitchFamily="34" charset="0"/>
              </a:rPr>
              <a:t>”</a:t>
            </a:r>
            <a:r>
              <a:rPr kumimoji="0" lang="es-ES" sz="9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 </a:t>
            </a:r>
            <a:r>
              <a:rPr kumimoji="0" lang="es-MX" sz="9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Todos los porcentajes son proporcionales al peso que los rangos tienen en la lista nominal de electores del municipio, razón por la que no son equivalentes al número de casos que aparecen en tabla. Todos los datos presentados en el reporte están basados en la expansión sobre lista nominal. Ver nota metodológica</a:t>
            </a:r>
            <a:r>
              <a:rPr kumimoji="0" lang="es-MX" sz="900" b="0" i="0" u="none" strike="noStrike" kern="1200" cap="none" spc="0" normalizeH="0" baseline="0" noProof="0" dirty="0">
                <a:ln>
                  <a:noFill/>
                </a:ln>
                <a:solidFill>
                  <a:schemeClr val="tx1">
                    <a:lumMod val="85000"/>
                    <a:lumOff val="15000"/>
                  </a:schemeClr>
                </a:solidFill>
                <a:effectLst/>
                <a:uLnTx/>
                <a:uFillTx/>
                <a:latin typeface="Helvetica" panose="020B0604020202020204" pitchFamily="34" charset="0"/>
                <a:ea typeface="+mn-ea"/>
                <a:cs typeface="Helvetica" panose="020B0604020202020204" pitchFamily="34" charset="0"/>
              </a:rPr>
              <a:t>, p.12</a:t>
            </a:r>
            <a:r>
              <a:rPr lang="es-MX" sz="900" dirty="0">
                <a:solidFill>
                  <a:schemeClr val="tx1">
                    <a:lumMod val="85000"/>
                    <a:lumOff val="15000"/>
                  </a:schemeClr>
                </a:solidFill>
                <a:latin typeface="Helvetica" panose="020B0604020202020204" pitchFamily="34" charset="0"/>
                <a:cs typeface="Helvetica" panose="020B0604020202020204" pitchFamily="34" charset="0"/>
              </a:rPr>
              <a:t>6</a:t>
            </a:r>
            <a:r>
              <a:rPr kumimoji="0" lang="es-MX" sz="900" b="0" i="0" u="none" strike="noStrike" kern="1200" cap="none" spc="0" normalizeH="0" baseline="0" noProof="0" dirty="0">
                <a:ln>
                  <a:noFill/>
                </a:ln>
                <a:solidFill>
                  <a:schemeClr val="tx1">
                    <a:lumMod val="85000"/>
                    <a:lumOff val="15000"/>
                  </a:schemeClr>
                </a:solidFill>
                <a:effectLst/>
                <a:uLnTx/>
                <a:uFillTx/>
                <a:latin typeface="Helvetica" panose="020B0604020202020204" pitchFamily="34" charset="0"/>
                <a:ea typeface="+mn-ea"/>
                <a:cs typeface="Helvetica" panose="020B0604020202020204" pitchFamily="34" charset="0"/>
              </a:rPr>
              <a:t>.</a:t>
            </a:r>
            <a:endParaRPr kumimoji="0" lang="es-ES" sz="900" b="0" i="0" u="none" strike="noStrike" kern="1200" cap="none" spc="0" normalizeH="0" baseline="0" noProof="0" dirty="0">
              <a:ln>
                <a:noFill/>
              </a:ln>
              <a:solidFill>
                <a:schemeClr val="tx1">
                  <a:lumMod val="85000"/>
                  <a:lumOff val="15000"/>
                </a:schemeClr>
              </a:solidFill>
              <a:effectLst/>
              <a:uLnTx/>
              <a:uFillTx/>
              <a:latin typeface="Helvetica" panose="020B0604020202020204" pitchFamily="34" charset="0"/>
              <a:ea typeface="+mn-ea"/>
              <a:cs typeface="Helvetica" panose="020B0604020202020204" pitchFamily="34" charset="0"/>
            </a:endParaRPr>
          </a:p>
        </p:txBody>
      </p:sp>
      <p:pic>
        <p:nvPicPr>
          <p:cNvPr id="49" name="142 Imagen">
            <a:hlinkClick r:id="rId4" action="ppaction://hlinksldjump"/>
            <a:extLst>
              <a:ext uri="{FF2B5EF4-FFF2-40B4-BE49-F238E27FC236}">
                <a16:creationId xmlns:a16="http://schemas.microsoft.com/office/drawing/2014/main" id="{B65E0180-A312-41C5-85D6-F1200F8F7C3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66" name="Grupo 65">
            <a:extLst>
              <a:ext uri="{FF2B5EF4-FFF2-40B4-BE49-F238E27FC236}">
                <a16:creationId xmlns:a16="http://schemas.microsoft.com/office/drawing/2014/main" id="{FDE7A96C-6466-470C-878F-54F1C54B63D0}"/>
              </a:ext>
            </a:extLst>
          </p:cNvPr>
          <p:cNvGrpSpPr/>
          <p:nvPr/>
        </p:nvGrpSpPr>
        <p:grpSpPr>
          <a:xfrm>
            <a:off x="0" y="6415365"/>
            <a:ext cx="526473" cy="365125"/>
            <a:chOff x="0" y="6415365"/>
            <a:chExt cx="526473" cy="365125"/>
          </a:xfrm>
        </p:grpSpPr>
        <p:sp>
          <p:nvSpPr>
            <p:cNvPr id="67" name="Hexágono 66">
              <a:extLst>
                <a:ext uri="{FF2B5EF4-FFF2-40B4-BE49-F238E27FC236}">
                  <a16:creationId xmlns:a16="http://schemas.microsoft.com/office/drawing/2014/main" id="{0FEF678E-32B4-4BB7-A6E3-4AB3859D224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69" name="Marcador de número de diapositiva 8">
              <a:extLst>
                <a:ext uri="{FF2B5EF4-FFF2-40B4-BE49-F238E27FC236}">
                  <a16:creationId xmlns:a16="http://schemas.microsoft.com/office/drawing/2014/main" id="{BD1625BC-21C6-4B8F-B8E0-C84C3005953C}"/>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aphicFrame>
        <p:nvGraphicFramePr>
          <p:cNvPr id="58" name="Tabla 10">
            <a:extLst>
              <a:ext uri="{FF2B5EF4-FFF2-40B4-BE49-F238E27FC236}">
                <a16:creationId xmlns:a16="http://schemas.microsoft.com/office/drawing/2014/main" id="{AAF8D270-636C-4BD5-96FB-59BCAE1F8392}"/>
              </a:ext>
            </a:extLst>
          </p:cNvPr>
          <p:cNvGraphicFramePr>
            <a:graphicFrameLocks noGrp="1"/>
          </p:cNvGraphicFramePr>
          <p:nvPr>
            <p:extLst/>
          </p:nvPr>
        </p:nvGraphicFramePr>
        <p:xfrm>
          <a:off x="4772025" y="1169657"/>
          <a:ext cx="2649322" cy="4632033"/>
        </p:xfrm>
        <a:graphic>
          <a:graphicData uri="http://schemas.openxmlformats.org/drawingml/2006/table">
            <a:tbl>
              <a:tblPr>
                <a:tableStyleId>{5C22544A-7EE6-4342-B048-85BDC9FD1C3A}</a:tableStyleId>
              </a:tblPr>
              <a:tblGrid>
                <a:gridCol w="1209162">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tblGrid>
              <a:tr h="294913">
                <a:tc>
                  <a:txBody>
                    <a:bodyPr/>
                    <a:lstStyle/>
                    <a:p>
                      <a:pPr algn="l" fontAlgn="b"/>
                      <a:endParaRPr lang="es-MX" sz="9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s-MX" sz="900" b="1" u="none" strike="noStrike" kern="1200" dirty="0">
                          <a:solidFill>
                            <a:schemeClr val="dk1"/>
                          </a:solidFill>
                          <a:effectLst/>
                          <a:latin typeface="Helvetica" panose="020B0604020202020204" pitchFamily="34" charset="0"/>
                          <a:ea typeface="+mn-ea"/>
                          <a:cs typeface="Helvetica" panose="020B0604020202020204" pitchFamily="34" charset="0"/>
                        </a:rPr>
                        <a:t>%</a:t>
                      </a:r>
                    </a:p>
                  </a:txBody>
                  <a:tcPr marL="9525" marR="9525" marT="9525" marB="0" anchor="ctr">
                    <a:lnL w="12700" cmpd="sng">
                      <a:noFill/>
                    </a:lnL>
                    <a:lnR w="12700" cmpd="sng">
                      <a:noFill/>
                    </a:lnR>
                    <a:lnT w="12700" cmpd="sng">
                      <a:noFill/>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u="none" strike="noStrike" kern="1200" dirty="0">
                          <a:solidFill>
                            <a:schemeClr val="dk1"/>
                          </a:solidFill>
                          <a:effectLst/>
                          <a:latin typeface="Helvetica" panose="020B0604020202020204" pitchFamily="34" charset="0"/>
                          <a:ea typeface="+mn-ea"/>
                          <a:cs typeface="Helvetica" panose="020B0604020202020204" pitchFamily="34" charset="0"/>
                        </a:rPr>
                        <a:t>Casos</a:t>
                      </a:r>
                    </a:p>
                  </a:txBody>
                  <a:tcPr marL="9525" marR="9525" marT="9525" marB="0" anchor="ctr">
                    <a:lnL w="12700" cmpd="sng">
                      <a:noFill/>
                    </a:lnL>
                    <a:lnR w="12700" cmpd="sng">
                      <a:noFill/>
                    </a:lnR>
                    <a:lnT w="12700" cmpd="sng">
                      <a:noFill/>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8853">
                <a:tc>
                  <a:txBody>
                    <a:bodyPr/>
                    <a:lstStyle/>
                    <a:p>
                      <a:pPr marL="0" algn="r" defTabSz="914400" rtl="0" eaLnBrk="1" fontAlgn="ctr"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PAN</a:t>
                      </a:r>
                    </a:p>
                  </a:txBody>
                  <a:tcPr marL="857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11.5%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7730281"/>
                  </a:ext>
                </a:extLst>
              </a:tr>
              <a:tr h="342599">
                <a:tc>
                  <a:txBody>
                    <a:bodyPr/>
                    <a:lstStyle/>
                    <a:p>
                      <a:pPr marL="0" algn="r" defTabSz="914400" rtl="0" eaLnBrk="1" fontAlgn="ctr"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PRI</a:t>
                      </a:r>
                    </a:p>
                  </a:txBody>
                  <a:tcPr marL="857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10.5%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59408374"/>
                  </a:ext>
                </a:extLst>
              </a:tr>
              <a:tr h="342599">
                <a:tc>
                  <a:txBody>
                    <a:bodyPr/>
                    <a:lstStyle/>
                    <a:p>
                      <a:pPr marL="0" algn="r" defTabSz="914400" rtl="0" eaLnBrk="1" fontAlgn="ctr"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Morena</a:t>
                      </a:r>
                    </a:p>
                  </a:txBody>
                  <a:tcPr marL="857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a:solidFill>
                            <a:srgbClr val="000000"/>
                          </a:solidFill>
                          <a:effectLst/>
                          <a:latin typeface="Helvetica" panose="020B0604020202020204" pitchFamily="34" charset="0"/>
                          <a:ea typeface="+mn-ea"/>
                          <a:cs typeface="Helvetica" panose="020B0604020202020204" pitchFamily="34" charset="0"/>
                        </a:rPr>
                        <a:t>23.4%</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153</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1457141"/>
                  </a:ext>
                </a:extLst>
              </a:tr>
              <a:tr h="342599">
                <a:tc>
                  <a:txBody>
                    <a:bodyPr/>
                    <a:lstStyle/>
                    <a:p>
                      <a:pPr marL="0" algn="r" defTabSz="914400" rtl="0" eaLnBrk="1" fontAlgn="ctr"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Otro</a:t>
                      </a:r>
                    </a:p>
                  </a:txBody>
                  <a:tcPr marL="857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4874974"/>
                  </a:ext>
                </a:extLst>
              </a:tr>
              <a:tr h="342599">
                <a:tc>
                  <a:txBody>
                    <a:bodyPr/>
                    <a:lstStyle/>
                    <a:p>
                      <a:pPr marL="0" algn="r" defTabSz="914400" rtl="0" eaLnBrk="1" fontAlgn="ctr"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Ninguno</a:t>
                      </a:r>
                    </a:p>
                  </a:txBody>
                  <a:tcPr marL="857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a:solidFill>
                            <a:srgbClr val="000000"/>
                          </a:solidFill>
                          <a:effectLst/>
                          <a:latin typeface="Helvetica" panose="020B0604020202020204" pitchFamily="34" charset="0"/>
                          <a:ea typeface="+mn-ea"/>
                          <a:cs typeface="Helvetica" panose="020B0604020202020204" pitchFamily="34" charset="0"/>
                        </a:rPr>
                        <a:t>45.2%</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326</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00768747"/>
                  </a:ext>
                </a:extLst>
              </a:tr>
              <a:tr h="342599">
                <a:tc>
                  <a:txBody>
                    <a:bodyPr/>
                    <a:lstStyle/>
                    <a:p>
                      <a:pPr marL="0" algn="r" defTabSz="914400" rtl="0" eaLnBrk="1" fontAlgn="ctr" latinLnBrk="0" hangingPunct="1"/>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No respuesta</a:t>
                      </a:r>
                    </a:p>
                  </a:txBody>
                  <a:tcPr marL="85725" marR="9525" marT="9525" marB="0"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2346329"/>
                  </a:ext>
                </a:extLst>
              </a:tr>
              <a:tr h="342599">
                <a:tc>
                  <a:txBody>
                    <a:bodyPr/>
                    <a:lstStyle/>
                    <a:p>
                      <a:pPr algn="r"/>
                      <a:endPar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endParaRPr lang="es-MX" sz="900" b="0" i="0" u="none" strike="noStrike" kern="1200" noProof="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852085"/>
                  </a:ext>
                </a:extLst>
              </a:tr>
              <a:tr h="440986">
                <a:tc>
                  <a:txBody>
                    <a:bodyPr/>
                    <a:lstStyle/>
                    <a:p>
                      <a:pPr algn="r"/>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Con los ingresos actuales vivimos cómodamente</a:t>
                      </a:r>
                    </a:p>
                  </a:txBody>
                  <a:tcPr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11.0%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986">
                <a:tc>
                  <a:txBody>
                    <a:bodyPr/>
                    <a:lstStyle/>
                    <a:p>
                      <a:pPr algn="r"/>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Con los ingresos actuales nos da para vivir</a:t>
                      </a:r>
                    </a:p>
                  </a:txBody>
                  <a:tcPr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a:solidFill>
                            <a:srgbClr val="000000"/>
                          </a:solidFill>
                          <a:effectLst/>
                          <a:latin typeface="Helvetica" panose="020B0604020202020204" pitchFamily="34" charset="0"/>
                          <a:ea typeface="+mn-ea"/>
                          <a:cs typeface="Helvetica" panose="020B0604020202020204" pitchFamily="34" charset="0"/>
                        </a:rPr>
                        <a:t>32.9%</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206</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986">
                <a:tc>
                  <a:txBody>
                    <a:bodyPr/>
                    <a:lstStyle/>
                    <a:p>
                      <a:pPr algn="r"/>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Con los ingresos actuales tenemos dificultades</a:t>
                      </a:r>
                    </a:p>
                  </a:txBody>
                  <a:tcPr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a:solidFill>
                            <a:srgbClr val="000000"/>
                          </a:solidFill>
                          <a:effectLst/>
                          <a:latin typeface="Helvetica" panose="020B0604020202020204" pitchFamily="34" charset="0"/>
                          <a:ea typeface="+mn-ea"/>
                          <a:cs typeface="Helvetica" panose="020B0604020202020204" pitchFamily="34" charset="0"/>
                        </a:rPr>
                        <a:t>31.6%</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210</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0066116"/>
                  </a:ext>
                </a:extLst>
              </a:tr>
              <a:tr h="471073">
                <a:tc>
                  <a:txBody>
                    <a:bodyPr/>
                    <a:lstStyle/>
                    <a:p>
                      <a:pPr algn="r"/>
                      <a:r>
                        <a:rPr lang="es-MX" sz="800" b="1" i="0" u="none" strike="noStrike" kern="1200" dirty="0">
                          <a:solidFill>
                            <a:srgbClr val="000000"/>
                          </a:solidFill>
                          <a:effectLst/>
                          <a:latin typeface="Helvetica" panose="020B0604020202020204" pitchFamily="34" charset="0"/>
                          <a:ea typeface="+mn-ea"/>
                          <a:cs typeface="Helvetica" panose="020B0604020202020204" pitchFamily="34" charset="0"/>
                        </a:rPr>
                        <a:t>Con los ingresos actuales tenemos muchas dificultades</a:t>
                      </a:r>
                    </a:p>
                  </a:txBody>
                  <a:tcPr anchor="ctr">
                    <a:lnL w="12700" cmpd="sng">
                      <a:noFill/>
                    </a:lnL>
                    <a:lnR w="6350" cap="flat" cmpd="sng" algn="ctr">
                      <a:noFill/>
                      <a:prstDash val="lg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24.5%</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ES" sz="900" b="0" i="0" u="none" strike="noStrike" kern="1200" dirty="0">
                          <a:solidFill>
                            <a:srgbClr val="000000"/>
                          </a:solidFill>
                          <a:effectLst/>
                          <a:latin typeface="Helvetica" panose="020B0604020202020204" pitchFamily="34" charset="0"/>
                          <a:ea typeface="+mn-ea"/>
                          <a:cs typeface="Helvetica" panose="020B0604020202020204" pitchFamily="34" charset="0"/>
                        </a:rPr>
                        <a:t>194</a:t>
                      </a:r>
                    </a:p>
                  </a:txBody>
                  <a:tcPr marL="9525" marR="9525" marT="9525" marB="0" anchor="ctr">
                    <a:lnL w="6350" cap="flat" cmpd="sng" algn="ctr">
                      <a:noFill/>
                      <a:prstDash val="lgDash"/>
                      <a:round/>
                      <a:headEnd type="none" w="med" len="med"/>
                      <a:tailEnd type="none" w="med" len="med"/>
                    </a:lnL>
                    <a:lnR w="6350" cap="flat" cmpd="sng" algn="ctr">
                      <a:noFill/>
                      <a:prstDash val="lgDash"/>
                      <a:round/>
                      <a:headEnd type="none" w="med" len="med"/>
                      <a:tailEnd type="none" w="med" len="med"/>
                    </a:lnR>
                    <a:lnT w="6350" cap="flat" cmpd="sng" algn="ctr">
                      <a:noFill/>
                      <a:prstDash val="lgDash"/>
                      <a:round/>
                      <a:headEnd type="none" w="med" len="med"/>
                      <a:tailEnd type="none" w="med" len="med"/>
                    </a:lnT>
                    <a:lnB w="6350" cap="flat" cmpd="sng" algn="ctr">
                      <a:noFill/>
                      <a:prstDash val="lg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3335653"/>
                  </a:ext>
                </a:extLst>
              </a:tr>
            </a:tbl>
          </a:graphicData>
        </a:graphic>
      </p:graphicFrame>
      <p:sp>
        <p:nvSpPr>
          <p:cNvPr id="70" name="75 Cerrar corchete">
            <a:extLst>
              <a:ext uri="{FF2B5EF4-FFF2-40B4-BE49-F238E27FC236}">
                <a16:creationId xmlns:a16="http://schemas.microsoft.com/office/drawing/2014/main" id="{5F5DD9DB-7337-4385-BDA3-B2C4793D98C5}"/>
              </a:ext>
            </a:extLst>
          </p:cNvPr>
          <p:cNvSpPr/>
          <p:nvPr/>
        </p:nvSpPr>
        <p:spPr>
          <a:xfrm>
            <a:off x="2526670" y="2615921"/>
            <a:ext cx="45719" cy="738092"/>
          </a:xfrm>
          <a:prstGeom prst="rightBracke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76 Cerrar corchete">
            <a:extLst>
              <a:ext uri="{FF2B5EF4-FFF2-40B4-BE49-F238E27FC236}">
                <a16:creationId xmlns:a16="http://schemas.microsoft.com/office/drawing/2014/main" id="{85A961F1-8F8F-43EF-A232-EFA36D3334FE}"/>
              </a:ext>
            </a:extLst>
          </p:cNvPr>
          <p:cNvSpPr/>
          <p:nvPr/>
        </p:nvSpPr>
        <p:spPr>
          <a:xfrm>
            <a:off x="2526670" y="3745002"/>
            <a:ext cx="45719" cy="1006751"/>
          </a:xfrm>
          <a:prstGeom prst="rightBracke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76 Cerrar corchete">
            <a:extLst>
              <a:ext uri="{FF2B5EF4-FFF2-40B4-BE49-F238E27FC236}">
                <a16:creationId xmlns:a16="http://schemas.microsoft.com/office/drawing/2014/main" id="{E8F9CA44-6723-464F-B313-39305AC54E91}"/>
              </a:ext>
            </a:extLst>
          </p:cNvPr>
          <p:cNvSpPr/>
          <p:nvPr/>
        </p:nvSpPr>
        <p:spPr>
          <a:xfrm>
            <a:off x="7432499" y="1639921"/>
            <a:ext cx="45719" cy="1844866"/>
          </a:xfrm>
          <a:prstGeom prst="rightBracke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19 Cerrar corchete">
            <a:extLst>
              <a:ext uri="{FF2B5EF4-FFF2-40B4-BE49-F238E27FC236}">
                <a16:creationId xmlns:a16="http://schemas.microsoft.com/office/drawing/2014/main" id="{F291C4E5-067A-4E0A-9A43-F9A92E31E478}"/>
              </a:ext>
            </a:extLst>
          </p:cNvPr>
          <p:cNvSpPr/>
          <p:nvPr/>
        </p:nvSpPr>
        <p:spPr>
          <a:xfrm>
            <a:off x="2526670" y="5277826"/>
            <a:ext cx="45719" cy="355757"/>
          </a:xfrm>
          <a:prstGeom prst="rightBracke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76 Cerrar corchete">
            <a:extLst>
              <a:ext uri="{FF2B5EF4-FFF2-40B4-BE49-F238E27FC236}">
                <a16:creationId xmlns:a16="http://schemas.microsoft.com/office/drawing/2014/main" id="{1D8DC62C-900B-42EB-B86C-9AAC61D4B240}"/>
              </a:ext>
            </a:extLst>
          </p:cNvPr>
          <p:cNvSpPr/>
          <p:nvPr/>
        </p:nvSpPr>
        <p:spPr>
          <a:xfrm>
            <a:off x="7349907" y="3855035"/>
            <a:ext cx="45719" cy="2019271"/>
          </a:xfrm>
          <a:prstGeom prst="rightBracke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rupo 5">
            <a:extLst>
              <a:ext uri="{FF2B5EF4-FFF2-40B4-BE49-F238E27FC236}">
                <a16:creationId xmlns:a16="http://schemas.microsoft.com/office/drawing/2014/main" id="{B439A3CD-066B-45ED-B8B5-22C63091FAE6}"/>
              </a:ext>
            </a:extLst>
          </p:cNvPr>
          <p:cNvGrpSpPr/>
          <p:nvPr/>
        </p:nvGrpSpPr>
        <p:grpSpPr>
          <a:xfrm>
            <a:off x="2633447" y="1480612"/>
            <a:ext cx="955488" cy="928348"/>
            <a:chOff x="3073956" y="1220991"/>
            <a:chExt cx="955488" cy="928348"/>
          </a:xfrm>
        </p:grpSpPr>
        <p:sp>
          <p:nvSpPr>
            <p:cNvPr id="79" name="36 Elipse">
              <a:extLst>
                <a:ext uri="{FF2B5EF4-FFF2-40B4-BE49-F238E27FC236}">
                  <a16:creationId xmlns:a16="http://schemas.microsoft.com/office/drawing/2014/main" id="{040AD8CC-849B-403A-BF47-F120492A5361}"/>
                </a:ext>
              </a:extLst>
            </p:cNvPr>
            <p:cNvSpPr/>
            <p:nvPr/>
          </p:nvSpPr>
          <p:spPr>
            <a:xfrm>
              <a:off x="3113939" y="1220991"/>
              <a:ext cx="869104" cy="855291"/>
            </a:xfrm>
            <a:prstGeom prst="ellipse">
              <a:avLst/>
            </a:prstGeom>
            <a:solidFill>
              <a:srgbClr val="658196">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800" b="0" i="0" u="none" strike="noStrike" kern="1200" cap="none" spc="0" normalizeH="0" baseline="0" noProof="0">
                <a:ln>
                  <a:noFill/>
                </a:ln>
                <a:solidFill>
                  <a:prstClr val="white"/>
                </a:solidFill>
                <a:effectLst/>
                <a:uLnTx/>
                <a:uFillTx/>
                <a:latin typeface="Calibri"/>
                <a:ea typeface="+mn-ea"/>
                <a:cs typeface="+mn-cs"/>
              </a:endParaRPr>
            </a:p>
          </p:txBody>
        </p:sp>
        <p:pic>
          <p:nvPicPr>
            <p:cNvPr id="80" name="Imagen 7">
              <a:extLst>
                <a:ext uri="{FF2B5EF4-FFF2-40B4-BE49-F238E27FC236}">
                  <a16:creationId xmlns:a16="http://schemas.microsoft.com/office/drawing/2014/main" id="{5E1F1E7A-0899-41FD-A2C8-461100A83B4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551611" y="1347624"/>
              <a:ext cx="374905" cy="374905"/>
            </a:xfrm>
            <a:prstGeom prst="rect">
              <a:avLst/>
            </a:prstGeom>
          </p:spPr>
        </p:pic>
        <p:pic>
          <p:nvPicPr>
            <p:cNvPr id="81" name="Imagen 8">
              <a:extLst>
                <a:ext uri="{FF2B5EF4-FFF2-40B4-BE49-F238E27FC236}">
                  <a16:creationId xmlns:a16="http://schemas.microsoft.com/office/drawing/2014/main" id="{05A017FD-01BA-4184-B8E1-E6EAB81C530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80877" y="1347624"/>
              <a:ext cx="382542" cy="382542"/>
            </a:xfrm>
            <a:prstGeom prst="rect">
              <a:avLst/>
            </a:prstGeom>
          </p:spPr>
        </p:pic>
        <p:sp>
          <p:nvSpPr>
            <p:cNvPr id="82" name="80 Rectángulo redondeado">
              <a:extLst>
                <a:ext uri="{FF2B5EF4-FFF2-40B4-BE49-F238E27FC236}">
                  <a16:creationId xmlns:a16="http://schemas.microsoft.com/office/drawing/2014/main" id="{35C5F01C-E3C2-417F-BC49-B3D3A942BC4A}"/>
                </a:ext>
              </a:extLst>
            </p:cNvPr>
            <p:cNvSpPr/>
            <p:nvPr/>
          </p:nvSpPr>
          <p:spPr>
            <a:xfrm>
              <a:off x="3073956" y="1557096"/>
              <a:ext cx="955488" cy="592243"/>
            </a:xfrm>
            <a:prstGeom prst="roundRect">
              <a:avLst>
                <a:gd name="adj" fmla="val 7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1200" cap="none" spc="0" normalizeH="0" baseline="0" noProof="0" dirty="0">
                  <a:ln>
                    <a:noFill/>
                  </a:ln>
                  <a:solidFill>
                    <a:prstClr val="white"/>
                  </a:solidFill>
                  <a:effectLst/>
                  <a:uLnTx/>
                  <a:uFillTx/>
                  <a:latin typeface="Century Gothic" pitchFamily="34" charset="0"/>
                  <a:ea typeface="+mn-ea"/>
                  <a:cs typeface="+mn-cs"/>
                </a:rPr>
                <a:t>Sexo</a:t>
              </a:r>
            </a:p>
          </p:txBody>
        </p:sp>
      </p:grpSp>
      <p:grpSp>
        <p:nvGrpSpPr>
          <p:cNvPr id="3" name="Grupo 2">
            <a:extLst>
              <a:ext uri="{FF2B5EF4-FFF2-40B4-BE49-F238E27FC236}">
                <a16:creationId xmlns:a16="http://schemas.microsoft.com/office/drawing/2014/main" id="{A6EC0B3F-7FB6-45A0-8B69-5263C76225BF}"/>
              </a:ext>
            </a:extLst>
          </p:cNvPr>
          <p:cNvGrpSpPr/>
          <p:nvPr/>
        </p:nvGrpSpPr>
        <p:grpSpPr>
          <a:xfrm>
            <a:off x="3357359" y="2591646"/>
            <a:ext cx="955488" cy="935477"/>
            <a:chOff x="3731914" y="2061719"/>
            <a:chExt cx="955488" cy="935477"/>
          </a:xfrm>
        </p:grpSpPr>
        <p:sp>
          <p:nvSpPr>
            <p:cNvPr id="84" name="39 Elipse">
              <a:extLst>
                <a:ext uri="{FF2B5EF4-FFF2-40B4-BE49-F238E27FC236}">
                  <a16:creationId xmlns:a16="http://schemas.microsoft.com/office/drawing/2014/main" id="{986010D5-76C1-4AF2-9A9A-C507DA3A96AB}"/>
                </a:ext>
              </a:extLst>
            </p:cNvPr>
            <p:cNvSpPr/>
            <p:nvPr/>
          </p:nvSpPr>
          <p:spPr>
            <a:xfrm>
              <a:off x="3787268" y="2061719"/>
              <a:ext cx="867600" cy="856800"/>
            </a:xfrm>
            <a:prstGeom prst="ellipse">
              <a:avLst/>
            </a:prstGeom>
            <a:solidFill>
              <a:srgbClr val="B77997">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800" b="0" i="0" u="none" strike="noStrike" kern="1200" cap="none" spc="0" normalizeH="0" baseline="0" noProof="0">
                <a:ln>
                  <a:noFill/>
                </a:ln>
                <a:solidFill>
                  <a:prstClr val="white"/>
                </a:solidFill>
                <a:effectLst/>
                <a:uLnTx/>
                <a:uFillTx/>
                <a:latin typeface="Calibri"/>
                <a:ea typeface="+mn-ea"/>
                <a:cs typeface="+mn-cs"/>
              </a:endParaRPr>
            </a:p>
          </p:txBody>
        </p:sp>
        <p:pic>
          <p:nvPicPr>
            <p:cNvPr id="85" name="Imagen 11">
              <a:extLst>
                <a:ext uri="{FF2B5EF4-FFF2-40B4-BE49-F238E27FC236}">
                  <a16:creationId xmlns:a16="http://schemas.microsoft.com/office/drawing/2014/main" id="{506704EE-D9DE-4357-984D-F12B4C6EEB94}"/>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210631" y="2206188"/>
              <a:ext cx="367730" cy="367730"/>
            </a:xfrm>
            <a:prstGeom prst="rect">
              <a:avLst/>
            </a:prstGeom>
          </p:spPr>
        </p:pic>
        <p:pic>
          <p:nvPicPr>
            <p:cNvPr id="86" name="Imagen 12">
              <a:extLst>
                <a:ext uri="{FF2B5EF4-FFF2-40B4-BE49-F238E27FC236}">
                  <a16:creationId xmlns:a16="http://schemas.microsoft.com/office/drawing/2014/main" id="{669315BD-477D-4BF6-BD02-CE62027A8DF0}"/>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841465" y="2195677"/>
              <a:ext cx="369166" cy="369166"/>
            </a:xfrm>
            <a:prstGeom prst="rect">
              <a:avLst/>
            </a:prstGeom>
          </p:spPr>
        </p:pic>
        <p:sp>
          <p:nvSpPr>
            <p:cNvPr id="87" name="81 Rectángulo redondeado">
              <a:extLst>
                <a:ext uri="{FF2B5EF4-FFF2-40B4-BE49-F238E27FC236}">
                  <a16:creationId xmlns:a16="http://schemas.microsoft.com/office/drawing/2014/main" id="{F3E4B5EE-2547-4492-A7E3-4B5324EDA1A0}"/>
                </a:ext>
              </a:extLst>
            </p:cNvPr>
            <p:cNvSpPr/>
            <p:nvPr/>
          </p:nvSpPr>
          <p:spPr>
            <a:xfrm>
              <a:off x="3731914" y="2404953"/>
              <a:ext cx="955488" cy="592243"/>
            </a:xfrm>
            <a:prstGeom prst="roundRect">
              <a:avLst>
                <a:gd name="adj" fmla="val 7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1200" cap="none" spc="0" normalizeH="0" baseline="0" noProof="0" dirty="0">
                  <a:ln>
                    <a:noFill/>
                  </a:ln>
                  <a:solidFill>
                    <a:prstClr val="white"/>
                  </a:solidFill>
                  <a:effectLst/>
                  <a:uLnTx/>
                  <a:uFillTx/>
                  <a:latin typeface="Century Gothic" pitchFamily="34" charset="0"/>
                  <a:ea typeface="+mn-ea"/>
                  <a:cs typeface="+mn-cs"/>
                </a:rPr>
                <a:t>Edad</a:t>
              </a:r>
            </a:p>
          </p:txBody>
        </p:sp>
      </p:grpSp>
      <p:grpSp>
        <p:nvGrpSpPr>
          <p:cNvPr id="8" name="Grupo 7">
            <a:extLst>
              <a:ext uri="{FF2B5EF4-FFF2-40B4-BE49-F238E27FC236}">
                <a16:creationId xmlns:a16="http://schemas.microsoft.com/office/drawing/2014/main" id="{A1DA7B50-AFF8-41C2-BADC-5C0B207ED03F}"/>
              </a:ext>
            </a:extLst>
          </p:cNvPr>
          <p:cNvGrpSpPr/>
          <p:nvPr/>
        </p:nvGrpSpPr>
        <p:grpSpPr>
          <a:xfrm>
            <a:off x="2633447" y="3796893"/>
            <a:ext cx="955488" cy="911069"/>
            <a:chOff x="2921548" y="2738750"/>
            <a:chExt cx="955488" cy="911069"/>
          </a:xfrm>
        </p:grpSpPr>
        <p:sp>
          <p:nvSpPr>
            <p:cNvPr id="88" name="38 Elipse">
              <a:extLst>
                <a:ext uri="{FF2B5EF4-FFF2-40B4-BE49-F238E27FC236}">
                  <a16:creationId xmlns:a16="http://schemas.microsoft.com/office/drawing/2014/main" id="{C990FEAB-822A-45BE-A0EC-70B22D233710}"/>
                </a:ext>
              </a:extLst>
            </p:cNvPr>
            <p:cNvSpPr/>
            <p:nvPr/>
          </p:nvSpPr>
          <p:spPr>
            <a:xfrm>
              <a:off x="2951055" y="2738750"/>
              <a:ext cx="867600" cy="856800"/>
            </a:xfrm>
            <a:prstGeom prst="ellipse">
              <a:avLst/>
            </a:prstGeom>
            <a:solidFill>
              <a:srgbClr val="658196">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800" b="0" i="0" u="none" strike="noStrike" kern="1200" cap="none" spc="0" normalizeH="0" baseline="0" noProof="0">
                <a:ln>
                  <a:noFill/>
                </a:ln>
                <a:solidFill>
                  <a:prstClr val="white"/>
                </a:solidFill>
                <a:effectLst/>
                <a:uLnTx/>
                <a:uFillTx/>
                <a:latin typeface="Calibri"/>
                <a:ea typeface="+mn-ea"/>
                <a:cs typeface="+mn-cs"/>
              </a:endParaRPr>
            </a:p>
          </p:txBody>
        </p:sp>
        <p:pic>
          <p:nvPicPr>
            <p:cNvPr id="89" name="2 Imagen">
              <a:extLst>
                <a:ext uri="{FF2B5EF4-FFF2-40B4-BE49-F238E27FC236}">
                  <a16:creationId xmlns:a16="http://schemas.microsoft.com/office/drawing/2014/main" id="{BB5A0CD8-2790-41F3-9895-324F3EACA15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980616" y="2858512"/>
              <a:ext cx="419152" cy="419152"/>
            </a:xfrm>
            <a:prstGeom prst="rect">
              <a:avLst/>
            </a:prstGeom>
          </p:spPr>
        </p:pic>
        <p:pic>
          <p:nvPicPr>
            <p:cNvPr id="90" name="3 Imagen">
              <a:extLst>
                <a:ext uri="{FF2B5EF4-FFF2-40B4-BE49-F238E27FC236}">
                  <a16:creationId xmlns:a16="http://schemas.microsoft.com/office/drawing/2014/main" id="{C61CCFBB-8348-48DB-AD1E-8680BC47926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429781" y="2844864"/>
              <a:ext cx="346231" cy="432000"/>
            </a:xfrm>
            <a:prstGeom prst="rect">
              <a:avLst/>
            </a:prstGeom>
          </p:spPr>
        </p:pic>
        <p:sp>
          <p:nvSpPr>
            <p:cNvPr id="91" name="82 Rectángulo redondeado">
              <a:extLst>
                <a:ext uri="{FF2B5EF4-FFF2-40B4-BE49-F238E27FC236}">
                  <a16:creationId xmlns:a16="http://schemas.microsoft.com/office/drawing/2014/main" id="{01506416-FF65-4819-B4F3-C27C1A898C6C}"/>
                </a:ext>
              </a:extLst>
            </p:cNvPr>
            <p:cNvSpPr/>
            <p:nvPr/>
          </p:nvSpPr>
          <p:spPr>
            <a:xfrm>
              <a:off x="2921548" y="3057576"/>
              <a:ext cx="955488" cy="592243"/>
            </a:xfrm>
            <a:prstGeom prst="roundRect">
              <a:avLst>
                <a:gd name="adj" fmla="val 7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1200" cap="none" spc="0" normalizeH="0" baseline="0" noProof="0" dirty="0">
                  <a:ln>
                    <a:noFill/>
                  </a:ln>
                  <a:solidFill>
                    <a:prstClr val="white"/>
                  </a:solidFill>
                  <a:effectLst/>
                  <a:uLnTx/>
                  <a:uFillTx/>
                  <a:latin typeface="Century Gothic" pitchFamily="34" charset="0"/>
                  <a:ea typeface="+mn-ea"/>
                  <a:cs typeface="+mn-cs"/>
                </a:rPr>
                <a:t>Escolaridad</a:t>
              </a:r>
            </a:p>
          </p:txBody>
        </p:sp>
      </p:grpSp>
      <p:grpSp>
        <p:nvGrpSpPr>
          <p:cNvPr id="9" name="Grupo 8">
            <a:extLst>
              <a:ext uri="{FF2B5EF4-FFF2-40B4-BE49-F238E27FC236}">
                <a16:creationId xmlns:a16="http://schemas.microsoft.com/office/drawing/2014/main" id="{906CE6B0-ABDA-46D4-9875-E43160F84787}"/>
              </a:ext>
            </a:extLst>
          </p:cNvPr>
          <p:cNvGrpSpPr/>
          <p:nvPr/>
        </p:nvGrpSpPr>
        <p:grpSpPr>
          <a:xfrm>
            <a:off x="7539276" y="1828695"/>
            <a:ext cx="955488" cy="882493"/>
            <a:chOff x="2845345" y="4648519"/>
            <a:chExt cx="955488" cy="882493"/>
          </a:xfrm>
        </p:grpSpPr>
        <p:sp>
          <p:nvSpPr>
            <p:cNvPr id="102" name="38 Elipse">
              <a:extLst>
                <a:ext uri="{FF2B5EF4-FFF2-40B4-BE49-F238E27FC236}">
                  <a16:creationId xmlns:a16="http://schemas.microsoft.com/office/drawing/2014/main" id="{BF009AD8-667B-4D26-8B12-0C66843617DB}"/>
                </a:ext>
              </a:extLst>
            </p:cNvPr>
            <p:cNvSpPr/>
            <p:nvPr/>
          </p:nvSpPr>
          <p:spPr>
            <a:xfrm>
              <a:off x="2903428" y="4648519"/>
              <a:ext cx="867600" cy="856800"/>
            </a:xfrm>
            <a:prstGeom prst="ellipse">
              <a:avLst/>
            </a:prstGeom>
            <a:solidFill>
              <a:srgbClr val="658196">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82 Rectángulo redondeado">
              <a:extLst>
                <a:ext uri="{FF2B5EF4-FFF2-40B4-BE49-F238E27FC236}">
                  <a16:creationId xmlns:a16="http://schemas.microsoft.com/office/drawing/2014/main" id="{8BED371D-B85F-41C6-A48B-B23EC632A92D}"/>
                </a:ext>
              </a:extLst>
            </p:cNvPr>
            <p:cNvSpPr/>
            <p:nvPr/>
          </p:nvSpPr>
          <p:spPr>
            <a:xfrm>
              <a:off x="2845345" y="4938769"/>
              <a:ext cx="955488" cy="592243"/>
            </a:xfrm>
            <a:prstGeom prst="roundRect">
              <a:avLst>
                <a:gd name="adj" fmla="val 7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1200" cap="none" spc="0" normalizeH="0" baseline="0" noProof="0" dirty="0">
                  <a:ln>
                    <a:noFill/>
                  </a:ln>
                  <a:solidFill>
                    <a:prstClr val="white"/>
                  </a:solidFill>
                  <a:effectLst/>
                  <a:uLnTx/>
                  <a:uFillTx/>
                  <a:latin typeface="Century Gothic" pitchFamily="34" charset="0"/>
                  <a:ea typeface="+mn-ea"/>
                  <a:cs typeface="+mn-cs"/>
                </a:rPr>
                <a:t>Cercanía partidista</a:t>
              </a:r>
            </a:p>
          </p:txBody>
        </p:sp>
        <p:pic>
          <p:nvPicPr>
            <p:cNvPr id="118" name="Imagen 117">
              <a:extLst>
                <a:ext uri="{FF2B5EF4-FFF2-40B4-BE49-F238E27FC236}">
                  <a16:creationId xmlns:a16="http://schemas.microsoft.com/office/drawing/2014/main" id="{2867046D-8CD2-49D2-9812-612025EAADD2}"/>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124628" y="4740707"/>
              <a:ext cx="396000" cy="396000"/>
            </a:xfrm>
            <a:prstGeom prst="rect">
              <a:avLst/>
            </a:prstGeom>
          </p:spPr>
        </p:pic>
      </p:grpSp>
      <p:grpSp>
        <p:nvGrpSpPr>
          <p:cNvPr id="38" name="Grupo 37">
            <a:extLst>
              <a:ext uri="{FF2B5EF4-FFF2-40B4-BE49-F238E27FC236}">
                <a16:creationId xmlns:a16="http://schemas.microsoft.com/office/drawing/2014/main" id="{C525DAD5-A6E7-40E0-80E5-C26018724B0F}"/>
              </a:ext>
            </a:extLst>
          </p:cNvPr>
          <p:cNvGrpSpPr/>
          <p:nvPr/>
        </p:nvGrpSpPr>
        <p:grpSpPr>
          <a:xfrm>
            <a:off x="3357359" y="5238989"/>
            <a:ext cx="955488" cy="935477"/>
            <a:chOff x="3735945" y="3609544"/>
            <a:chExt cx="955488" cy="935477"/>
          </a:xfrm>
        </p:grpSpPr>
        <p:sp>
          <p:nvSpPr>
            <p:cNvPr id="98" name="39 Elipse">
              <a:extLst>
                <a:ext uri="{FF2B5EF4-FFF2-40B4-BE49-F238E27FC236}">
                  <a16:creationId xmlns:a16="http://schemas.microsoft.com/office/drawing/2014/main" id="{94E5E8F0-9FCD-4C6D-BCB3-920D51DDB1F3}"/>
                </a:ext>
              </a:extLst>
            </p:cNvPr>
            <p:cNvSpPr/>
            <p:nvPr/>
          </p:nvSpPr>
          <p:spPr>
            <a:xfrm>
              <a:off x="3791299" y="3609544"/>
              <a:ext cx="867600" cy="856800"/>
            </a:xfrm>
            <a:prstGeom prst="ellipse">
              <a:avLst/>
            </a:prstGeom>
            <a:solidFill>
              <a:srgbClr val="B77997">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81 Rectángulo redondeado">
              <a:extLst>
                <a:ext uri="{FF2B5EF4-FFF2-40B4-BE49-F238E27FC236}">
                  <a16:creationId xmlns:a16="http://schemas.microsoft.com/office/drawing/2014/main" id="{00695551-EBE7-435D-B128-C26FF94621E0}"/>
                </a:ext>
              </a:extLst>
            </p:cNvPr>
            <p:cNvSpPr/>
            <p:nvPr/>
          </p:nvSpPr>
          <p:spPr>
            <a:xfrm>
              <a:off x="3735945" y="3952778"/>
              <a:ext cx="955488" cy="592243"/>
            </a:xfrm>
            <a:prstGeom prst="roundRect">
              <a:avLst>
                <a:gd name="adj" fmla="val 7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1200" cap="none" spc="0" normalizeH="0" baseline="0" noProof="0" dirty="0">
                  <a:ln>
                    <a:noFill/>
                  </a:ln>
                  <a:solidFill>
                    <a:prstClr val="white"/>
                  </a:solidFill>
                  <a:effectLst/>
                  <a:uLnTx/>
                  <a:uFillTx/>
                  <a:latin typeface="Century Gothic" pitchFamily="34" charset="0"/>
                  <a:ea typeface="+mn-ea"/>
                  <a:cs typeface="+mn-cs"/>
                </a:rPr>
                <a:t>PEA*</a:t>
              </a:r>
            </a:p>
          </p:txBody>
        </p:sp>
        <p:pic>
          <p:nvPicPr>
            <p:cNvPr id="12" name="Imagen 11">
              <a:extLst>
                <a:ext uri="{FF2B5EF4-FFF2-40B4-BE49-F238E27FC236}">
                  <a16:creationId xmlns:a16="http://schemas.microsoft.com/office/drawing/2014/main" id="{A3D013C8-57B8-4525-96C1-C9CF8BA66E8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892633" y="3752855"/>
              <a:ext cx="319091" cy="319091"/>
            </a:xfrm>
            <a:prstGeom prst="rect">
              <a:avLst/>
            </a:prstGeom>
          </p:spPr>
        </p:pic>
        <p:pic>
          <p:nvPicPr>
            <p:cNvPr id="14" name="Imagen 13">
              <a:extLst>
                <a:ext uri="{FF2B5EF4-FFF2-40B4-BE49-F238E27FC236}">
                  <a16:creationId xmlns:a16="http://schemas.microsoft.com/office/drawing/2014/main" id="{C6FAAD0B-2323-4E87-8929-C09FEF291C8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207990" y="3743991"/>
              <a:ext cx="327955" cy="327955"/>
            </a:xfrm>
            <a:prstGeom prst="rect">
              <a:avLst/>
            </a:prstGeom>
          </p:spPr>
        </p:pic>
      </p:grpSp>
      <p:grpSp>
        <p:nvGrpSpPr>
          <p:cNvPr id="120" name="Grupo 119">
            <a:extLst>
              <a:ext uri="{FF2B5EF4-FFF2-40B4-BE49-F238E27FC236}">
                <a16:creationId xmlns:a16="http://schemas.microsoft.com/office/drawing/2014/main" id="{84977127-FBEB-49E9-82B8-498FFCDA3F71}"/>
              </a:ext>
            </a:extLst>
          </p:cNvPr>
          <p:cNvGrpSpPr/>
          <p:nvPr/>
        </p:nvGrpSpPr>
        <p:grpSpPr>
          <a:xfrm>
            <a:off x="7783935" y="3929003"/>
            <a:ext cx="955488" cy="935477"/>
            <a:chOff x="7496208" y="2145880"/>
            <a:chExt cx="955488" cy="935477"/>
          </a:xfrm>
        </p:grpSpPr>
        <p:sp>
          <p:nvSpPr>
            <p:cNvPr id="93" name="39 Elipse">
              <a:extLst>
                <a:ext uri="{FF2B5EF4-FFF2-40B4-BE49-F238E27FC236}">
                  <a16:creationId xmlns:a16="http://schemas.microsoft.com/office/drawing/2014/main" id="{7C1ACE3C-C50F-480F-8F28-96EFE1B69C64}"/>
                </a:ext>
              </a:extLst>
            </p:cNvPr>
            <p:cNvSpPr/>
            <p:nvPr/>
          </p:nvSpPr>
          <p:spPr>
            <a:xfrm>
              <a:off x="7537274" y="2145880"/>
              <a:ext cx="867600" cy="856800"/>
            </a:xfrm>
            <a:prstGeom prst="ellipse">
              <a:avLst/>
            </a:prstGeom>
            <a:solidFill>
              <a:srgbClr val="B77997">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800" b="0" i="0" u="none" strike="noStrike" kern="1200" cap="none" spc="0" normalizeH="0" baseline="0" noProof="0">
                <a:ln>
                  <a:noFill/>
                </a:ln>
                <a:solidFill>
                  <a:prstClr val="white"/>
                </a:solidFill>
                <a:effectLst/>
                <a:uLnTx/>
                <a:uFillTx/>
                <a:latin typeface="Calibri"/>
                <a:ea typeface="+mn-ea"/>
                <a:cs typeface="+mn-cs"/>
              </a:endParaRPr>
            </a:p>
          </p:txBody>
        </p:sp>
        <p:sp>
          <p:nvSpPr>
            <p:cNvPr id="96" name="81 Rectángulo redondeado">
              <a:extLst>
                <a:ext uri="{FF2B5EF4-FFF2-40B4-BE49-F238E27FC236}">
                  <a16:creationId xmlns:a16="http://schemas.microsoft.com/office/drawing/2014/main" id="{5FB5585D-F392-4C2A-85F0-E82C0329C13A}"/>
                </a:ext>
              </a:extLst>
            </p:cNvPr>
            <p:cNvSpPr/>
            <p:nvPr/>
          </p:nvSpPr>
          <p:spPr>
            <a:xfrm>
              <a:off x="7496208" y="2489114"/>
              <a:ext cx="955488" cy="592243"/>
            </a:xfrm>
            <a:prstGeom prst="roundRect">
              <a:avLst>
                <a:gd name="adj" fmla="val 7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1200" cap="none" spc="0" normalizeH="0" baseline="0" noProof="0" dirty="0">
                  <a:ln>
                    <a:noFill/>
                  </a:ln>
                  <a:solidFill>
                    <a:prstClr val="white"/>
                  </a:solidFill>
                  <a:effectLst/>
                  <a:uLnTx/>
                  <a:uFillTx/>
                  <a:latin typeface="Century Gothic" pitchFamily="34" charset="0"/>
                  <a:ea typeface="+mn-ea"/>
                  <a:cs typeface="+mn-cs"/>
                </a:rPr>
                <a:t>Ingresos</a:t>
              </a:r>
            </a:p>
          </p:txBody>
        </p:sp>
        <p:pic>
          <p:nvPicPr>
            <p:cNvPr id="16" name="Imagen 15">
              <a:extLst>
                <a:ext uri="{FF2B5EF4-FFF2-40B4-BE49-F238E27FC236}">
                  <a16:creationId xmlns:a16="http://schemas.microsoft.com/office/drawing/2014/main" id="{5B4BC7AF-A535-4EAC-926C-5BC451575103}"/>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655594" y="2340140"/>
              <a:ext cx="297176" cy="297176"/>
            </a:xfrm>
            <a:prstGeom prst="rect">
              <a:avLst/>
            </a:prstGeom>
          </p:spPr>
        </p:pic>
        <p:pic>
          <p:nvPicPr>
            <p:cNvPr id="18" name="Imagen 17">
              <a:extLst>
                <a:ext uri="{FF2B5EF4-FFF2-40B4-BE49-F238E27FC236}">
                  <a16:creationId xmlns:a16="http://schemas.microsoft.com/office/drawing/2014/main" id="{BC794EA8-4FB4-41BD-93C1-63BC8B61305B}"/>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978771" y="2333772"/>
              <a:ext cx="302393" cy="302393"/>
            </a:xfrm>
            <a:prstGeom prst="rect">
              <a:avLst/>
            </a:prstGeom>
          </p:spPr>
        </p:pic>
      </p:grpSp>
      <p:cxnSp>
        <p:nvCxnSpPr>
          <p:cNvPr id="134" name="Conector: angular 133">
            <a:extLst>
              <a:ext uri="{FF2B5EF4-FFF2-40B4-BE49-F238E27FC236}">
                <a16:creationId xmlns:a16="http://schemas.microsoft.com/office/drawing/2014/main" id="{7A17DDF7-EAED-4073-8B2B-0AB0C02BB5B6}"/>
              </a:ext>
            </a:extLst>
          </p:cNvPr>
          <p:cNvCxnSpPr>
            <a:cxnSpLocks/>
          </p:cNvCxnSpPr>
          <p:nvPr/>
        </p:nvCxnSpPr>
        <p:spPr>
          <a:xfrm>
            <a:off x="2584519" y="2813389"/>
            <a:ext cx="869512" cy="174072"/>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5" name="Conector recto 134">
            <a:extLst>
              <a:ext uri="{FF2B5EF4-FFF2-40B4-BE49-F238E27FC236}">
                <a16:creationId xmlns:a16="http://schemas.microsoft.com/office/drawing/2014/main" id="{6F66DDA8-B025-4898-A09D-5DE9E9788A2E}"/>
              </a:ext>
            </a:extLst>
          </p:cNvPr>
          <p:cNvCxnSpPr>
            <a:cxnSpLocks/>
          </p:cNvCxnSpPr>
          <p:nvPr/>
        </p:nvCxnSpPr>
        <p:spPr>
          <a:xfrm>
            <a:off x="2569492" y="4312101"/>
            <a:ext cx="334241" cy="76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6" name="Conector recto 135">
            <a:extLst>
              <a:ext uri="{FF2B5EF4-FFF2-40B4-BE49-F238E27FC236}">
                <a16:creationId xmlns:a16="http://schemas.microsoft.com/office/drawing/2014/main" id="{BA4A85DA-A853-4B49-8998-CB083DA38846}"/>
              </a:ext>
            </a:extLst>
          </p:cNvPr>
          <p:cNvCxnSpPr>
            <a:cxnSpLocks/>
          </p:cNvCxnSpPr>
          <p:nvPr/>
        </p:nvCxnSpPr>
        <p:spPr>
          <a:xfrm>
            <a:off x="7486052" y="2310458"/>
            <a:ext cx="334241" cy="76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7" name="Conector: angular 136">
            <a:extLst>
              <a:ext uri="{FF2B5EF4-FFF2-40B4-BE49-F238E27FC236}">
                <a16:creationId xmlns:a16="http://schemas.microsoft.com/office/drawing/2014/main" id="{E5A4559C-E6AB-4B50-8018-66170A6D674C}"/>
              </a:ext>
            </a:extLst>
          </p:cNvPr>
          <p:cNvCxnSpPr>
            <a:cxnSpLocks/>
          </p:cNvCxnSpPr>
          <p:nvPr/>
        </p:nvCxnSpPr>
        <p:spPr>
          <a:xfrm>
            <a:off x="2569492" y="5414073"/>
            <a:ext cx="869512" cy="174072"/>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8" name="Conector: angular 137">
            <a:extLst>
              <a:ext uri="{FF2B5EF4-FFF2-40B4-BE49-F238E27FC236}">
                <a16:creationId xmlns:a16="http://schemas.microsoft.com/office/drawing/2014/main" id="{7E01C1B9-1588-44DD-B1EE-F83F790FF57A}"/>
              </a:ext>
            </a:extLst>
          </p:cNvPr>
          <p:cNvCxnSpPr>
            <a:cxnSpLocks/>
          </p:cNvCxnSpPr>
          <p:nvPr/>
        </p:nvCxnSpPr>
        <p:spPr>
          <a:xfrm flipV="1">
            <a:off x="7390124" y="4399727"/>
            <a:ext cx="503280" cy="40663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EFF23A08-F522-4F96-BA97-96BADB9274DC}"/>
              </a:ext>
            </a:extLst>
          </p:cNvPr>
          <p:cNvGrpSpPr/>
          <p:nvPr/>
        </p:nvGrpSpPr>
        <p:grpSpPr>
          <a:xfrm>
            <a:off x="8490210" y="6621585"/>
            <a:ext cx="226511" cy="113560"/>
            <a:chOff x="8490210" y="6621585"/>
            <a:chExt cx="226511" cy="113560"/>
          </a:xfrm>
        </p:grpSpPr>
        <p:sp>
          <p:nvSpPr>
            <p:cNvPr id="92" name="Elipse 91">
              <a:extLst>
                <a:ext uri="{FF2B5EF4-FFF2-40B4-BE49-F238E27FC236}">
                  <a16:creationId xmlns:a16="http://schemas.microsoft.com/office/drawing/2014/main" id="{116C39A3-1CE7-40C7-BEE5-1E4EC8EA056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Elipse 93">
              <a:extLst>
                <a:ext uri="{FF2B5EF4-FFF2-40B4-BE49-F238E27FC236}">
                  <a16:creationId xmlns:a16="http://schemas.microsoft.com/office/drawing/2014/main" id="{CE9E9DA3-6797-4ED6-8CDE-80DED28BBB7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255126321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428076" y="1153284"/>
          <a:ext cx="8287848" cy="4136133"/>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41468">
                  <a:extLst>
                    <a:ext uri="{9D8B030D-6E8A-4147-A177-3AD203B41FA5}">
                      <a16:colId xmlns:a16="http://schemas.microsoft.com/office/drawing/2014/main" val="20001"/>
                    </a:ext>
                  </a:extLst>
                </a:gridCol>
                <a:gridCol w="603175">
                  <a:extLst>
                    <a:ext uri="{9D8B030D-6E8A-4147-A177-3AD203B41FA5}">
                      <a16:colId xmlns:a16="http://schemas.microsoft.com/office/drawing/2014/main" val="20002"/>
                    </a:ext>
                  </a:extLst>
                </a:gridCol>
                <a:gridCol w="603175">
                  <a:extLst>
                    <a:ext uri="{9D8B030D-6E8A-4147-A177-3AD203B41FA5}">
                      <a16:colId xmlns:a16="http://schemas.microsoft.com/office/drawing/2014/main" val="4144638062"/>
                    </a:ext>
                  </a:extLst>
                </a:gridCol>
                <a:gridCol w="603175">
                  <a:extLst>
                    <a:ext uri="{9D8B030D-6E8A-4147-A177-3AD203B41FA5}">
                      <a16:colId xmlns:a16="http://schemas.microsoft.com/office/drawing/2014/main" val="3512098558"/>
                    </a:ext>
                  </a:extLst>
                </a:gridCol>
                <a:gridCol w="603175">
                  <a:extLst>
                    <a:ext uri="{9D8B030D-6E8A-4147-A177-3AD203B41FA5}">
                      <a16:colId xmlns:a16="http://schemas.microsoft.com/office/drawing/2014/main" val="590815613"/>
                    </a:ext>
                  </a:extLst>
                </a:gridCol>
                <a:gridCol w="603175">
                  <a:extLst>
                    <a:ext uri="{9D8B030D-6E8A-4147-A177-3AD203B41FA5}">
                      <a16:colId xmlns:a16="http://schemas.microsoft.com/office/drawing/2014/main" val="1889212505"/>
                    </a:ext>
                  </a:extLst>
                </a:gridCol>
                <a:gridCol w="603175">
                  <a:extLst>
                    <a:ext uri="{9D8B030D-6E8A-4147-A177-3AD203B41FA5}">
                      <a16:colId xmlns:a16="http://schemas.microsoft.com/office/drawing/2014/main" val="2074296805"/>
                    </a:ext>
                  </a:extLst>
                </a:gridCol>
                <a:gridCol w="603175">
                  <a:extLst>
                    <a:ext uri="{9D8B030D-6E8A-4147-A177-3AD203B41FA5}">
                      <a16:colId xmlns:a16="http://schemas.microsoft.com/office/drawing/2014/main" val="3291812143"/>
                    </a:ext>
                  </a:extLst>
                </a:gridCol>
                <a:gridCol w="603175">
                  <a:extLst>
                    <a:ext uri="{9D8B030D-6E8A-4147-A177-3AD203B41FA5}">
                      <a16:colId xmlns:a16="http://schemas.microsoft.com/office/drawing/2014/main" val="363732892"/>
                    </a:ext>
                  </a:extLst>
                </a:gridCol>
                <a:gridCol w="603175">
                  <a:extLst>
                    <a:ext uri="{9D8B030D-6E8A-4147-A177-3AD203B41FA5}">
                      <a16:colId xmlns:a16="http://schemas.microsoft.com/office/drawing/2014/main" val="3603207463"/>
                    </a:ext>
                  </a:extLst>
                </a:gridCol>
                <a:gridCol w="521650">
                  <a:extLst>
                    <a:ext uri="{9D8B030D-6E8A-4147-A177-3AD203B41FA5}">
                      <a16:colId xmlns:a16="http://schemas.microsoft.com/office/drawing/2014/main" val="3659384942"/>
                    </a:ext>
                  </a:extLst>
                </a:gridCol>
                <a:gridCol w="516835">
                  <a:extLst>
                    <a:ext uri="{9D8B030D-6E8A-4147-A177-3AD203B41FA5}">
                      <a16:colId xmlns:a16="http://schemas.microsoft.com/office/drawing/2014/main" val="1517710525"/>
                    </a:ext>
                  </a:extLst>
                </a:gridCol>
                <a:gridCol w="771040">
                  <a:extLst>
                    <a:ext uri="{9D8B030D-6E8A-4147-A177-3AD203B41FA5}">
                      <a16:colId xmlns:a16="http://schemas.microsoft.com/office/drawing/2014/main" val="4234954065"/>
                    </a:ext>
                  </a:extLst>
                </a:gridCol>
              </a:tblGrid>
              <a:tr h="811609">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376092"/>
                          </a:solidFill>
                          <a:effectLst/>
                          <a:latin typeface="Helvetica" panose="020B0604020202020204" pitchFamily="34" charset="0"/>
                          <a:cs typeface="Helvetica" panose="020B0604020202020204" pitchFamily="34" charset="0"/>
                        </a:rPr>
                        <a:t>PAN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3C8C44"/>
                          </a:solidFill>
                          <a:effectLst/>
                          <a:latin typeface="Helvetica" panose="020B0604020202020204" pitchFamily="34" charset="0"/>
                          <a:cs typeface="Helvetica" panose="020B0604020202020204" pitchFamily="34" charset="0"/>
                        </a:rPr>
                        <a:t>PRI</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FFC000"/>
                          </a:solidFill>
                          <a:effectLst/>
                          <a:latin typeface="Helvetica" panose="020B0604020202020204" pitchFamily="34" charset="0"/>
                          <a:cs typeface="Helvetica" panose="020B0604020202020204" pitchFamily="34" charset="0"/>
                        </a:rPr>
                        <a:t>PRD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D82B0E"/>
                          </a:solidFill>
                          <a:effectLst/>
                          <a:latin typeface="Helvetica" panose="020B0604020202020204" pitchFamily="34" charset="0"/>
                          <a:cs typeface="Helvetica" panose="020B0604020202020204" pitchFamily="34" charset="0"/>
                        </a:rPr>
                        <a:t>PT</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75BD1D"/>
                          </a:solidFill>
                          <a:effectLst/>
                          <a:latin typeface="Helvetica" panose="020B0604020202020204" pitchFamily="34" charset="0"/>
                          <a:cs typeface="Helvetica" panose="020B0604020202020204" pitchFamily="34" charset="0"/>
                        </a:rPr>
                        <a:t>PVEM</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E6821E"/>
                          </a:solidFill>
                          <a:effectLst/>
                          <a:latin typeface="Helvetica" panose="020B0604020202020204" pitchFamily="34" charset="0"/>
                          <a:cs typeface="Helvetica" panose="020B0604020202020204" pitchFamily="34" charset="0"/>
                        </a:rPr>
                        <a:t>MC</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1CBEE4"/>
                          </a:solidFill>
                          <a:effectLst/>
                          <a:latin typeface="Helvetica" panose="020B0604020202020204" pitchFamily="34" charset="0"/>
                          <a:cs typeface="Helvetica" panose="020B0604020202020204" pitchFamily="34" charset="0"/>
                        </a:rPr>
                        <a:t>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984807"/>
                          </a:solidFill>
                          <a:effectLst/>
                          <a:latin typeface="Helvetica" panose="020B0604020202020204" pitchFamily="34" charset="0"/>
                          <a:cs typeface="Helvetica" panose="020B0604020202020204" pitchFamily="34" charset="0"/>
                        </a:rPr>
                        <a:t>Morena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chemeClr val="accent2"/>
                          </a:solidFill>
                          <a:effectLst/>
                          <a:latin typeface="Helvetica" panose="020B0604020202020204" pitchFamily="34" charset="0"/>
                          <a:cs typeface="Helvetica" panose="020B0604020202020204" pitchFamily="34" charset="0"/>
                        </a:rPr>
                        <a:t>PES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chemeClr val="tx1"/>
                          </a:solidFill>
                          <a:effectLst/>
                          <a:latin typeface="Helvetica" panose="020B0604020202020204" pitchFamily="34" charset="0"/>
                          <a:cs typeface="Helvetica" panose="020B0604020202020204" pitchFamily="34" charset="0"/>
                        </a:rPr>
                        <a:t>Ninguno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lvl="0" algn="ctr" defTabSz="712716" rtl="0" eaLnBrk="1" latinLnBrk="0" hangingPunct="1"/>
                      <a:r>
                        <a:rPr lang="es-MX" sz="900" b="1" i="0"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lvl="0" algn="ctr" defTabSz="712716" rtl="0" eaLnBrk="1" latinLnBrk="0" hangingPunct="1"/>
                      <a:r>
                        <a:rPr lang="es-MX" sz="900" b="1" i="0" u="none" strike="noStrike" kern="120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695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6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344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695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688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344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695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6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688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695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695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695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69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69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69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69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69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6" name="8 CuadroTexto">
            <a:extLst>
              <a:ext uri="{FF2B5EF4-FFF2-40B4-BE49-F238E27FC236}">
                <a16:creationId xmlns:a16="http://schemas.microsoft.com/office/drawing/2014/main" id="{C41A4D5C-611A-4707-A942-CE8207CE7DC5}"/>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6" name="Rectángulo 15">
            <a:extLst>
              <a:ext uri="{FF2B5EF4-FFF2-40B4-BE49-F238E27FC236}">
                <a16:creationId xmlns:a16="http://schemas.microsoft.com/office/drawing/2014/main" id="{D0D11F60-3FF8-4857-80C1-13FB2EE8BB8B}"/>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9" name="Imagen 18">
            <a:extLst>
              <a:ext uri="{FF2B5EF4-FFF2-40B4-BE49-F238E27FC236}">
                <a16:creationId xmlns:a16="http://schemas.microsoft.com/office/drawing/2014/main" id="{DC316544-134D-40B5-A109-31346CE76EC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EB3CBF70-90E7-4E1C-935A-AF65E12258E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3" name="Rectángulo 22">
            <a:extLst>
              <a:ext uri="{FF2B5EF4-FFF2-40B4-BE49-F238E27FC236}">
                <a16:creationId xmlns:a16="http://schemas.microsoft.com/office/drawing/2014/main" id="{F1AD3386-1D98-46EE-83E5-4F3A13CE13AA}"/>
              </a:ext>
            </a:extLst>
          </p:cNvPr>
          <p:cNvSpPr/>
          <p:nvPr/>
        </p:nvSpPr>
        <p:spPr>
          <a:xfrm>
            <a:off x="5963479" y="-3803"/>
            <a:ext cx="3180520" cy="602986"/>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CuadroTexto 23">
            <a:extLst>
              <a:ext uri="{FF2B5EF4-FFF2-40B4-BE49-F238E27FC236}">
                <a16:creationId xmlns:a16="http://schemas.microsoft.com/office/drawing/2014/main" id="{58EFB9EA-57C9-4348-A4B0-C9E5D405DF56}"/>
              </a:ext>
            </a:extLst>
          </p:cNvPr>
          <p:cNvSpPr txBox="1"/>
          <p:nvPr/>
        </p:nvSpPr>
        <p:spPr>
          <a:xfrm>
            <a:off x="5963478" y="103056"/>
            <a:ext cx="337179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Partido con plan de trabajo</a:t>
            </a:r>
          </a:p>
        </p:txBody>
      </p:sp>
      <p:sp>
        <p:nvSpPr>
          <p:cNvPr id="25" name="Rectángulo 24">
            <a:extLst>
              <a:ext uri="{FF2B5EF4-FFF2-40B4-BE49-F238E27FC236}">
                <a16:creationId xmlns:a16="http://schemas.microsoft.com/office/drawing/2014/main" id="{5E3EAF18-06CA-4FD8-9295-98F4387381DF}"/>
              </a:ext>
            </a:extLst>
          </p:cNvPr>
          <p:cNvSpPr/>
          <p:nvPr/>
        </p:nvSpPr>
        <p:spPr>
          <a:xfrm>
            <a:off x="689112" y="668339"/>
            <a:ext cx="820550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Independientemente de su preferencia o rechazo partidista, ¿cuál partido político considera que posee un plan de trabajo más sólido para México?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193085685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Aspirantes a 2018</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E0348A82-9FCB-4B16-8C2C-342B779DE4D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94831" y="1622280"/>
            <a:ext cx="396625" cy="409106"/>
          </a:xfrm>
          <a:prstGeom prst="rect">
            <a:avLst/>
          </a:prstGeom>
          <a:ln>
            <a:noFill/>
          </a:ln>
        </p:spPr>
      </p:pic>
    </p:spTree>
    <p:extLst>
      <p:ext uri="{BB962C8B-B14F-4D97-AF65-F5344CB8AC3E}">
        <p14:creationId xmlns:p14="http://schemas.microsoft.com/office/powerpoint/2010/main" val="297763818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5049078" y="-3803"/>
            <a:ext cx="409492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5221358" y="103056"/>
            <a:ext cx="3835626"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Candidato con más posibilidades</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371596"/>
          <a:ext cx="8768006" cy="4929002"/>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las personas que ya suenan como posibles candidatos a Presidente en 2018, dígame, ¿quién cree usted que tenga más posibilidad de quedar como el próximo Presidente de México?</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7615455" y="3082876"/>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Tree>
    <p:extLst>
      <p:ext uri="{BB962C8B-B14F-4D97-AF65-F5344CB8AC3E}">
        <p14:creationId xmlns:p14="http://schemas.microsoft.com/office/powerpoint/2010/main" val="280201392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352064"/>
          <a:ext cx="8486264" cy="4655314"/>
        </p:xfrm>
        <a:graphic>
          <a:graphicData uri="http://schemas.openxmlformats.org/drawingml/2006/table">
            <a:tbl>
              <a:tblPr firstRow="1" bandRow="1">
                <a:tableStyleId>{5C22544A-7EE6-4342-B048-85BDC9FD1C3A}</a:tableStyleId>
              </a:tblPr>
              <a:tblGrid>
                <a:gridCol w="307724">
                  <a:extLst>
                    <a:ext uri="{9D8B030D-6E8A-4147-A177-3AD203B41FA5}">
                      <a16:colId xmlns:a16="http://schemas.microsoft.com/office/drawing/2014/main" val="20000"/>
                    </a:ext>
                  </a:extLst>
                </a:gridCol>
                <a:gridCol w="1118653">
                  <a:extLst>
                    <a:ext uri="{9D8B030D-6E8A-4147-A177-3AD203B41FA5}">
                      <a16:colId xmlns:a16="http://schemas.microsoft.com/office/drawing/2014/main" val="20001"/>
                    </a:ext>
                  </a:extLst>
                </a:gridCol>
                <a:gridCol w="794455">
                  <a:extLst>
                    <a:ext uri="{9D8B030D-6E8A-4147-A177-3AD203B41FA5}">
                      <a16:colId xmlns:a16="http://schemas.microsoft.com/office/drawing/2014/main" val="20002"/>
                    </a:ext>
                  </a:extLst>
                </a:gridCol>
                <a:gridCol w="783179">
                  <a:extLst>
                    <a:ext uri="{9D8B030D-6E8A-4147-A177-3AD203B41FA5}">
                      <a16:colId xmlns:a16="http://schemas.microsoft.com/office/drawing/2014/main" val="1889212505"/>
                    </a:ext>
                  </a:extLst>
                </a:gridCol>
                <a:gridCol w="783179">
                  <a:extLst>
                    <a:ext uri="{9D8B030D-6E8A-4147-A177-3AD203B41FA5}">
                      <a16:colId xmlns:a16="http://schemas.microsoft.com/office/drawing/2014/main" val="1803750054"/>
                    </a:ext>
                  </a:extLst>
                </a:gridCol>
                <a:gridCol w="783179">
                  <a:extLst>
                    <a:ext uri="{9D8B030D-6E8A-4147-A177-3AD203B41FA5}">
                      <a16:colId xmlns:a16="http://schemas.microsoft.com/office/drawing/2014/main" val="2074296805"/>
                    </a:ext>
                  </a:extLst>
                </a:gridCol>
                <a:gridCol w="783179">
                  <a:extLst>
                    <a:ext uri="{9D8B030D-6E8A-4147-A177-3AD203B41FA5}">
                      <a16:colId xmlns:a16="http://schemas.microsoft.com/office/drawing/2014/main" val="3291812143"/>
                    </a:ext>
                  </a:extLst>
                </a:gridCol>
                <a:gridCol w="783179">
                  <a:extLst>
                    <a:ext uri="{9D8B030D-6E8A-4147-A177-3AD203B41FA5}">
                      <a16:colId xmlns:a16="http://schemas.microsoft.com/office/drawing/2014/main" val="363732892"/>
                    </a:ext>
                  </a:extLst>
                </a:gridCol>
                <a:gridCol w="783179">
                  <a:extLst>
                    <a:ext uri="{9D8B030D-6E8A-4147-A177-3AD203B41FA5}">
                      <a16:colId xmlns:a16="http://schemas.microsoft.com/office/drawing/2014/main" val="2967888749"/>
                    </a:ext>
                  </a:extLst>
                </a:gridCol>
                <a:gridCol w="783179">
                  <a:extLst>
                    <a:ext uri="{9D8B030D-6E8A-4147-A177-3AD203B41FA5}">
                      <a16:colId xmlns:a16="http://schemas.microsoft.com/office/drawing/2014/main" val="3603207463"/>
                    </a:ext>
                  </a:extLst>
                </a:gridCol>
                <a:gridCol w="783179">
                  <a:extLst>
                    <a:ext uri="{9D8B030D-6E8A-4147-A177-3AD203B41FA5}">
                      <a16:colId xmlns:a16="http://schemas.microsoft.com/office/drawing/2014/main" val="2793555959"/>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Andrés Manuel López Obrador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José Antonio Meade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Margarita Zavala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Ricardo Anaya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Miguel Ángel Osorio Chong</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Rafael Moreno Valle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Aurelio Nuño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Jaime Rodríguez "El Bronco”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Pedro </a:t>
                      </a:r>
                      <a:r>
                        <a:rPr kumimoji="0" lang="es-MX" sz="900" b="1" i="0" u="none" strike="noStrike" kern="1200" cap="none" spc="0" normalizeH="0" baseline="0" dirty="0" err="1">
                          <a:ln>
                            <a:noFill/>
                          </a:ln>
                          <a:solidFill>
                            <a:srgbClr val="004866"/>
                          </a:solidFill>
                          <a:effectLst/>
                          <a:uLnTx/>
                          <a:uFillTx/>
                          <a:latin typeface="Helvetica" panose="020B0604020202020204" pitchFamily="34" charset="0"/>
                          <a:ea typeface="+mn-ea"/>
                          <a:cs typeface="Helvetica" panose="020B0604020202020204" pitchFamily="34" charset="0"/>
                        </a:rPr>
                        <a:t>Ferriz</a:t>
                      </a:r>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 de Con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17" name="Rectángulo 16">
            <a:extLst>
              <a:ext uri="{FF2B5EF4-FFF2-40B4-BE49-F238E27FC236}">
                <a16:creationId xmlns:a16="http://schemas.microsoft.com/office/drawing/2014/main" id="{86421D43-FF57-4656-BF5D-E9A23C18A89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4FE4AD6D-49D4-4E9F-88E6-89A089DF3E8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602059C5-C953-4979-882A-366762DC49C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7837270D-47B3-4C96-9731-17DDB0C0A1E6}"/>
              </a:ext>
            </a:extLst>
          </p:cNvPr>
          <p:cNvSpPr/>
          <p:nvPr/>
        </p:nvSpPr>
        <p:spPr>
          <a:xfrm>
            <a:off x="5049078" y="-3803"/>
            <a:ext cx="409492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5C2298A3-5988-4850-9A43-622F568E9CA3}"/>
              </a:ext>
            </a:extLst>
          </p:cNvPr>
          <p:cNvSpPr txBox="1"/>
          <p:nvPr/>
        </p:nvSpPr>
        <p:spPr>
          <a:xfrm>
            <a:off x="5221358" y="103056"/>
            <a:ext cx="3835626"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Candidato con más posibilidades</a:t>
            </a:r>
          </a:p>
        </p:txBody>
      </p:sp>
      <p:sp>
        <p:nvSpPr>
          <p:cNvPr id="36" name="Rectángulo 35">
            <a:extLst>
              <a:ext uri="{FF2B5EF4-FFF2-40B4-BE49-F238E27FC236}">
                <a16:creationId xmlns:a16="http://schemas.microsoft.com/office/drawing/2014/main" id="{BA52A99B-583E-4771-BFCF-57A0D7AEC1C3}"/>
              </a:ext>
            </a:extLst>
          </p:cNvPr>
          <p:cNvSpPr/>
          <p:nvPr/>
        </p:nvSpPr>
        <p:spPr>
          <a:xfrm>
            <a:off x="1113183" y="668339"/>
            <a:ext cx="778143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las personas que ya suenan como posibles candidatos a Presidente en 2018, dígame, ¿quién cree usted que tenga más posibilidad de quedar como el próximo Presidente de México?</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24862526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352064"/>
          <a:ext cx="8486264" cy="4655314"/>
        </p:xfrm>
        <a:graphic>
          <a:graphicData uri="http://schemas.openxmlformats.org/drawingml/2006/table">
            <a:tbl>
              <a:tblPr firstRow="1" bandRow="1">
                <a:tableStyleId>{5C22544A-7EE6-4342-B048-85BDC9FD1C3A}</a:tableStyleId>
              </a:tblPr>
              <a:tblGrid>
                <a:gridCol w="307724">
                  <a:extLst>
                    <a:ext uri="{9D8B030D-6E8A-4147-A177-3AD203B41FA5}">
                      <a16:colId xmlns:a16="http://schemas.microsoft.com/office/drawing/2014/main" val="20000"/>
                    </a:ext>
                  </a:extLst>
                </a:gridCol>
                <a:gridCol w="1118653">
                  <a:extLst>
                    <a:ext uri="{9D8B030D-6E8A-4147-A177-3AD203B41FA5}">
                      <a16:colId xmlns:a16="http://schemas.microsoft.com/office/drawing/2014/main" val="20001"/>
                    </a:ext>
                  </a:extLst>
                </a:gridCol>
                <a:gridCol w="794455">
                  <a:extLst>
                    <a:ext uri="{9D8B030D-6E8A-4147-A177-3AD203B41FA5}">
                      <a16:colId xmlns:a16="http://schemas.microsoft.com/office/drawing/2014/main" val="20002"/>
                    </a:ext>
                  </a:extLst>
                </a:gridCol>
                <a:gridCol w="542965">
                  <a:extLst>
                    <a:ext uri="{9D8B030D-6E8A-4147-A177-3AD203B41FA5}">
                      <a16:colId xmlns:a16="http://schemas.microsoft.com/office/drawing/2014/main" val="1889212505"/>
                    </a:ext>
                  </a:extLst>
                </a:gridCol>
                <a:gridCol w="781878">
                  <a:extLst>
                    <a:ext uri="{9D8B030D-6E8A-4147-A177-3AD203B41FA5}">
                      <a16:colId xmlns:a16="http://schemas.microsoft.com/office/drawing/2014/main" val="1803750054"/>
                    </a:ext>
                  </a:extLst>
                </a:gridCol>
                <a:gridCol w="1024694">
                  <a:extLst>
                    <a:ext uri="{9D8B030D-6E8A-4147-A177-3AD203B41FA5}">
                      <a16:colId xmlns:a16="http://schemas.microsoft.com/office/drawing/2014/main" val="2074296805"/>
                    </a:ext>
                  </a:extLst>
                </a:gridCol>
                <a:gridCol w="1440211">
                  <a:extLst>
                    <a:ext uri="{9D8B030D-6E8A-4147-A177-3AD203B41FA5}">
                      <a16:colId xmlns:a16="http://schemas.microsoft.com/office/drawing/2014/main" val="3291812143"/>
                    </a:ext>
                  </a:extLst>
                </a:gridCol>
                <a:gridCol w="530087">
                  <a:extLst>
                    <a:ext uri="{9D8B030D-6E8A-4147-A177-3AD203B41FA5}">
                      <a16:colId xmlns:a16="http://schemas.microsoft.com/office/drawing/2014/main" val="363732892"/>
                    </a:ext>
                  </a:extLst>
                </a:gridCol>
                <a:gridCol w="609600">
                  <a:extLst>
                    <a:ext uri="{9D8B030D-6E8A-4147-A177-3AD203B41FA5}">
                      <a16:colId xmlns:a16="http://schemas.microsoft.com/office/drawing/2014/main" val="2967888749"/>
                    </a:ext>
                  </a:extLst>
                </a:gridCol>
                <a:gridCol w="715617">
                  <a:extLst>
                    <a:ext uri="{9D8B030D-6E8A-4147-A177-3AD203B41FA5}">
                      <a16:colId xmlns:a16="http://schemas.microsoft.com/office/drawing/2014/main" val="3603207463"/>
                    </a:ext>
                  </a:extLst>
                </a:gridCol>
                <a:gridCol w="620380">
                  <a:extLst>
                    <a:ext uri="{9D8B030D-6E8A-4147-A177-3AD203B41FA5}">
                      <a16:colId xmlns:a16="http://schemas.microsoft.com/office/drawing/2014/main" val="2793555959"/>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Armando Ríos </a:t>
                      </a:r>
                      <a:r>
                        <a:rPr kumimoji="0" lang="es-MX" sz="900" b="1" i="0" u="none" strike="noStrike" kern="1200" cap="none" spc="0" normalizeH="0" baseline="0" dirty="0" err="1">
                          <a:ln>
                            <a:noFill/>
                          </a:ln>
                          <a:solidFill>
                            <a:srgbClr val="004866"/>
                          </a:solidFill>
                          <a:effectLst/>
                          <a:uLnTx/>
                          <a:uFillTx/>
                          <a:latin typeface="Helvetica" panose="020B0604020202020204" pitchFamily="34" charset="0"/>
                          <a:ea typeface="+mn-ea"/>
                          <a:cs typeface="Helvetica" panose="020B0604020202020204" pitchFamily="34" charset="0"/>
                        </a:rPr>
                        <a:t>Piter</a:t>
                      </a:r>
                      <a:endPar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endParaRP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a:ln>
                            <a:noFill/>
                          </a:ln>
                          <a:solidFill>
                            <a:srgbClr val="004866"/>
                          </a:solidFill>
                          <a:effectLst/>
                          <a:uLnTx/>
                          <a:uFillTx/>
                          <a:latin typeface="Helvetica" panose="020B0604020202020204" pitchFamily="34" charset="0"/>
                          <a:ea typeface="+mn-ea"/>
                          <a:cs typeface="Helvetica" panose="020B0604020202020204" pitchFamily="34" charset="0"/>
                        </a:rPr>
                        <a:t>Alguien del PRI</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Alguien del PAN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Alguien independiente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Alguien que tenga los suficientes recursos para su campaña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solidFill>
                          <a:effectLst/>
                          <a:uLnTx/>
                          <a:uFillTx/>
                          <a:latin typeface="Helvetica" panose="020B0604020202020204" pitchFamily="34" charset="0"/>
                          <a:ea typeface="+mn-ea"/>
                          <a:cs typeface="Helvetica" panose="020B0604020202020204" pitchFamily="34" charset="0"/>
                        </a:rPr>
                        <a:t>Ninguno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7F7F7F"/>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95959"/>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17" name="Rectángulo 16">
            <a:extLst>
              <a:ext uri="{FF2B5EF4-FFF2-40B4-BE49-F238E27FC236}">
                <a16:creationId xmlns:a16="http://schemas.microsoft.com/office/drawing/2014/main" id="{86421D43-FF57-4656-BF5D-E9A23C18A89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4FE4AD6D-49D4-4E9F-88E6-89A089DF3E8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602059C5-C953-4979-882A-366762DC49C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7837270D-47B3-4C96-9731-17DDB0C0A1E6}"/>
              </a:ext>
            </a:extLst>
          </p:cNvPr>
          <p:cNvSpPr/>
          <p:nvPr/>
        </p:nvSpPr>
        <p:spPr>
          <a:xfrm>
            <a:off x="5049078" y="-3803"/>
            <a:ext cx="409492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5C2298A3-5988-4850-9A43-622F568E9CA3}"/>
              </a:ext>
            </a:extLst>
          </p:cNvPr>
          <p:cNvSpPr txBox="1"/>
          <p:nvPr/>
        </p:nvSpPr>
        <p:spPr>
          <a:xfrm>
            <a:off x="5221358" y="103056"/>
            <a:ext cx="3835626"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Candidato con más posibilidades</a:t>
            </a:r>
          </a:p>
        </p:txBody>
      </p:sp>
      <p:sp>
        <p:nvSpPr>
          <p:cNvPr id="36" name="Rectángulo 35">
            <a:extLst>
              <a:ext uri="{FF2B5EF4-FFF2-40B4-BE49-F238E27FC236}">
                <a16:creationId xmlns:a16="http://schemas.microsoft.com/office/drawing/2014/main" id="{BA52A99B-583E-4771-BFCF-57A0D7AEC1C3}"/>
              </a:ext>
            </a:extLst>
          </p:cNvPr>
          <p:cNvSpPr/>
          <p:nvPr/>
        </p:nvSpPr>
        <p:spPr>
          <a:xfrm>
            <a:off x="1113183" y="668339"/>
            <a:ext cx="7781434"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las personas que ya suenan como posibles candidatos a Presidente en 2018, dígame, ¿quién cree usted que tenga más posibilidad de quedar como el próximo Presidente de México?</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399452225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900F0B99-CB88-439E-86F7-AA526B7EE581}"/>
              </a:ext>
            </a:extLst>
          </p:cNvPr>
          <p:cNvGrpSpPr/>
          <p:nvPr/>
        </p:nvGrpSpPr>
        <p:grpSpPr>
          <a:xfrm>
            <a:off x="-459031" y="-26251"/>
            <a:ext cx="9603032" cy="651367"/>
            <a:chOff x="-459031" y="-26251"/>
            <a:chExt cx="9603032" cy="651367"/>
          </a:xfrm>
        </p:grpSpPr>
        <p:sp>
          <p:nvSpPr>
            <p:cNvPr id="3" name="Rectángulo 2">
              <a:extLst>
                <a:ext uri="{FF2B5EF4-FFF2-40B4-BE49-F238E27FC236}">
                  <a16:creationId xmlns:a16="http://schemas.microsoft.com/office/drawing/2014/main" id="{57671D76-DF8E-48B7-9B26-E789F8895D16}"/>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 name="Imagen 3">
              <a:extLst>
                <a:ext uri="{FF2B5EF4-FFF2-40B4-BE49-F238E27FC236}">
                  <a16:creationId xmlns:a16="http://schemas.microsoft.com/office/drawing/2014/main" id="{F71BD4D1-2C0D-4EA2-ADA0-AAE452BD8909}"/>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 name="Rectángulo 4">
              <a:extLst>
                <a:ext uri="{FF2B5EF4-FFF2-40B4-BE49-F238E27FC236}">
                  <a16:creationId xmlns:a16="http://schemas.microsoft.com/office/drawing/2014/main" id="{586459E2-9DE8-4934-8DE8-A800E41A477B}"/>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7" name="48 CuadroTexto">
            <a:extLst>
              <a:ext uri="{FF2B5EF4-FFF2-40B4-BE49-F238E27FC236}">
                <a16:creationId xmlns:a16="http://schemas.microsoft.com/office/drawing/2014/main" id="{03A52FDF-CDAA-436C-9093-CB5D09EEF37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15" name="CuadroTexto 14">
            <a:extLst>
              <a:ext uri="{FF2B5EF4-FFF2-40B4-BE49-F238E27FC236}">
                <a16:creationId xmlns:a16="http://schemas.microsoft.com/office/drawing/2014/main" id="{1C7E7712-7120-46E0-AB15-ED144AD6CC7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21" name="10 CuadroTexto">
            <a:extLst>
              <a:ext uri="{FF2B5EF4-FFF2-40B4-BE49-F238E27FC236}">
                <a16:creationId xmlns:a16="http://schemas.microsoft.com/office/drawing/2014/main" id="{CE8369D5-80EC-404A-9821-A84C07C2812D}"/>
              </a:ext>
            </a:extLst>
          </p:cNvPr>
          <p:cNvSpPr txBox="1"/>
          <p:nvPr/>
        </p:nvSpPr>
        <p:spPr>
          <a:xfrm>
            <a:off x="7734664" y="1764005"/>
            <a:ext cx="1062967"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*Diferencial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de opinión</a:t>
            </a:r>
          </a:p>
        </p:txBody>
      </p:sp>
      <p:graphicFrame>
        <p:nvGraphicFramePr>
          <p:cNvPr id="22" name="11 Tabla">
            <a:extLst>
              <a:ext uri="{FF2B5EF4-FFF2-40B4-BE49-F238E27FC236}">
                <a16:creationId xmlns:a16="http://schemas.microsoft.com/office/drawing/2014/main" id="{4F6E0FD5-AFB3-422E-BDBD-DBC3F835E01C}"/>
              </a:ext>
            </a:extLst>
          </p:cNvPr>
          <p:cNvGraphicFramePr>
            <a:graphicFrameLocks noGrp="1"/>
          </p:cNvGraphicFramePr>
          <p:nvPr>
            <p:extLst/>
          </p:nvPr>
        </p:nvGraphicFramePr>
        <p:xfrm>
          <a:off x="7834903" y="2197289"/>
          <a:ext cx="843376" cy="3845171"/>
        </p:xfrm>
        <a:graphic>
          <a:graphicData uri="http://schemas.openxmlformats.org/drawingml/2006/table">
            <a:tbl>
              <a:tblPr firstRow="1" bandRow="1">
                <a:tableStyleId>{5C22544A-7EE6-4342-B048-85BDC9FD1C3A}</a:tableStyleId>
              </a:tblPr>
              <a:tblGrid>
                <a:gridCol w="843376">
                  <a:extLst>
                    <a:ext uri="{9D8B030D-6E8A-4147-A177-3AD203B41FA5}">
                      <a16:colId xmlns:a16="http://schemas.microsoft.com/office/drawing/2014/main" val="20000"/>
                    </a:ext>
                  </a:extLst>
                </a:gridCol>
              </a:tblGrid>
              <a:tr h="296507">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kumimoji="0" lang="es-MX"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13.5%</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3583">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kumimoji="0" lang="es-MX"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4.8%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3583">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-1.9%</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3583">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-2.8%</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3583">
                <a:tc>
                  <a:txBody>
                    <a:bodyPr/>
                    <a:lstStyle/>
                    <a:p>
                      <a:pPr marL="0" marR="0" lvl="0" indent="0" algn="ctr" defTabSz="685800" rtl="0" eaLnBrk="1" fontAlgn="b" latinLnBrk="0" hangingPunct="1">
                        <a:lnSpc>
                          <a:spcPct val="100000"/>
                        </a:lnSpc>
                        <a:spcBef>
                          <a:spcPts val="0"/>
                        </a:spcBef>
                        <a:spcAft>
                          <a:spcPts val="0"/>
                        </a:spcAft>
                        <a:buClrTx/>
                        <a:buSzTx/>
                        <a:buFontTx/>
                        <a:buNone/>
                        <a:tabLst/>
                        <a:defRPr/>
                      </a:pPr>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-3.0%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3583">
                <a:tc>
                  <a:txBody>
                    <a:bodyPr/>
                    <a:lstStyle/>
                    <a:p>
                      <a:pPr algn="ctr" fontAlgn="b"/>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-15.1%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43583">
                <a:tc>
                  <a:txBody>
                    <a:bodyPr/>
                    <a:lstStyle/>
                    <a:p>
                      <a:pPr algn="ctr" fontAlgn="b"/>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-18.3%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7016513"/>
                  </a:ext>
                </a:extLst>
              </a:tr>
              <a:tr h="443583">
                <a:tc>
                  <a:txBody>
                    <a:bodyPr/>
                    <a:lstStyle/>
                    <a:p>
                      <a:pPr algn="ctr" fontAlgn="b"/>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-19.1%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6685347"/>
                  </a:ext>
                </a:extLst>
              </a:tr>
              <a:tr h="443583">
                <a:tc>
                  <a:txBody>
                    <a:bodyPr/>
                    <a:lstStyle/>
                    <a:p>
                      <a:pPr algn="ctr" fontAlgn="b"/>
                      <a:r>
                        <a:rPr kumimoji="0" lang="es-MX"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-20.8%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8457486"/>
                  </a:ext>
                </a:extLst>
              </a:tr>
            </a:tbl>
          </a:graphicData>
        </a:graphic>
      </p:graphicFrame>
      <p:sp>
        <p:nvSpPr>
          <p:cNvPr id="23" name="22 CuadroTexto">
            <a:extLst>
              <a:ext uri="{FF2B5EF4-FFF2-40B4-BE49-F238E27FC236}">
                <a16:creationId xmlns:a16="http://schemas.microsoft.com/office/drawing/2014/main" id="{E3057515-725A-4593-B638-C50BC0B6C753}"/>
              </a:ext>
            </a:extLst>
          </p:cNvPr>
          <p:cNvSpPr txBox="1"/>
          <p:nvPr/>
        </p:nvSpPr>
        <p:spPr>
          <a:xfrm>
            <a:off x="13855" y="6075295"/>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grpSp>
        <p:nvGrpSpPr>
          <p:cNvPr id="24" name="Grupo 23">
            <a:extLst>
              <a:ext uri="{FF2B5EF4-FFF2-40B4-BE49-F238E27FC236}">
                <a16:creationId xmlns:a16="http://schemas.microsoft.com/office/drawing/2014/main" id="{CA58457F-E651-4969-B41E-EA1E147B950A}"/>
              </a:ext>
            </a:extLst>
          </p:cNvPr>
          <p:cNvGrpSpPr/>
          <p:nvPr/>
        </p:nvGrpSpPr>
        <p:grpSpPr>
          <a:xfrm>
            <a:off x="1574415" y="1305896"/>
            <a:ext cx="6592734" cy="553998"/>
            <a:chOff x="1511372" y="1363876"/>
            <a:chExt cx="6592734" cy="553998"/>
          </a:xfrm>
        </p:grpSpPr>
        <p:sp>
          <p:nvSpPr>
            <p:cNvPr id="25" name="Oval 9">
              <a:extLst>
                <a:ext uri="{FF2B5EF4-FFF2-40B4-BE49-F238E27FC236}">
                  <a16:creationId xmlns:a16="http://schemas.microsoft.com/office/drawing/2014/main" id="{B3E5FBD7-91F3-4AEE-8A6F-66D3EB2446EF}"/>
                </a:ext>
              </a:extLst>
            </p:cNvPr>
            <p:cNvSpPr/>
            <p:nvPr/>
          </p:nvSpPr>
          <p:spPr>
            <a:xfrm>
              <a:off x="3680796" y="1475953"/>
              <a:ext cx="171124" cy="164443"/>
            </a:xfrm>
            <a:prstGeom prst="ellipse">
              <a:avLst/>
            </a:prstGeom>
            <a:solidFill>
              <a:srgbClr val="8F2D5D"/>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6" name="TextBox 6">
              <a:extLst>
                <a:ext uri="{FF2B5EF4-FFF2-40B4-BE49-F238E27FC236}">
                  <a16:creationId xmlns:a16="http://schemas.microsoft.com/office/drawing/2014/main" id="{8EEC9FDB-EDA3-49FE-8D9A-93611BAB00FE}"/>
                </a:ext>
              </a:extLst>
            </p:cNvPr>
            <p:cNvSpPr txBox="1"/>
            <p:nvPr/>
          </p:nvSpPr>
          <p:spPr>
            <a:xfrm>
              <a:off x="3845265" y="1389137"/>
              <a:ext cx="76655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Mala/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Muy mala</a:t>
              </a:r>
            </a:p>
          </p:txBody>
        </p:sp>
        <p:sp>
          <p:nvSpPr>
            <p:cNvPr id="27" name="Oval 9">
              <a:extLst>
                <a:ext uri="{FF2B5EF4-FFF2-40B4-BE49-F238E27FC236}">
                  <a16:creationId xmlns:a16="http://schemas.microsoft.com/office/drawing/2014/main" id="{7D78F097-2EAB-46F8-BDFA-294FC60DB509}"/>
                </a:ext>
              </a:extLst>
            </p:cNvPr>
            <p:cNvSpPr/>
            <p:nvPr/>
          </p:nvSpPr>
          <p:spPr>
            <a:xfrm>
              <a:off x="1511372" y="1475953"/>
              <a:ext cx="171124" cy="164443"/>
            </a:xfrm>
            <a:prstGeom prst="ellipse">
              <a:avLst/>
            </a:prstGeom>
            <a:solidFill>
              <a:srgbClr val="1D75B5"/>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8" name="TextBox 6">
              <a:extLst>
                <a:ext uri="{FF2B5EF4-FFF2-40B4-BE49-F238E27FC236}">
                  <a16:creationId xmlns:a16="http://schemas.microsoft.com/office/drawing/2014/main" id="{EE7C8C1D-A99A-4B23-A7F1-C9DAD409192F}"/>
                </a:ext>
              </a:extLst>
            </p:cNvPr>
            <p:cNvSpPr txBox="1"/>
            <p:nvPr/>
          </p:nvSpPr>
          <p:spPr>
            <a:xfrm>
              <a:off x="1663795" y="1363876"/>
              <a:ext cx="888385" cy="55399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Muy buena/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Buena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endParaRPr>
            </a:p>
          </p:txBody>
        </p:sp>
        <p:sp>
          <p:nvSpPr>
            <p:cNvPr id="29" name="Oval 9">
              <a:extLst>
                <a:ext uri="{FF2B5EF4-FFF2-40B4-BE49-F238E27FC236}">
                  <a16:creationId xmlns:a16="http://schemas.microsoft.com/office/drawing/2014/main" id="{57703E87-635C-4B13-8812-7C872A887695}"/>
                </a:ext>
              </a:extLst>
            </p:cNvPr>
            <p:cNvSpPr/>
            <p:nvPr/>
          </p:nvSpPr>
          <p:spPr>
            <a:xfrm>
              <a:off x="2762616" y="1475953"/>
              <a:ext cx="171124" cy="164443"/>
            </a:xfrm>
            <a:prstGeom prst="ellipse">
              <a:avLst/>
            </a:prstGeom>
            <a:solidFill>
              <a:srgbClr val="6455AF"/>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0" name="TextBox 6">
              <a:extLst>
                <a:ext uri="{FF2B5EF4-FFF2-40B4-BE49-F238E27FC236}">
                  <a16:creationId xmlns:a16="http://schemas.microsoft.com/office/drawing/2014/main" id="{2AAE17FE-8288-4299-844D-4920074EFDAB}"/>
                </a:ext>
              </a:extLst>
            </p:cNvPr>
            <p:cNvSpPr txBox="1"/>
            <p:nvPr/>
          </p:nvSpPr>
          <p:spPr>
            <a:xfrm>
              <a:off x="2930254" y="1459984"/>
              <a:ext cx="660758"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Regular</a:t>
              </a:r>
            </a:p>
          </p:txBody>
        </p:sp>
        <p:sp>
          <p:nvSpPr>
            <p:cNvPr id="31" name="Oval 9">
              <a:extLst>
                <a:ext uri="{FF2B5EF4-FFF2-40B4-BE49-F238E27FC236}">
                  <a16:creationId xmlns:a16="http://schemas.microsoft.com/office/drawing/2014/main" id="{92FD3D82-5E25-425F-9D1E-91DBD05EC8A8}"/>
                </a:ext>
              </a:extLst>
            </p:cNvPr>
            <p:cNvSpPr/>
            <p:nvPr/>
          </p:nvSpPr>
          <p:spPr>
            <a:xfrm>
              <a:off x="6053967" y="1511565"/>
              <a:ext cx="171124" cy="164443"/>
            </a:xfrm>
            <a:prstGeom prst="ellipse">
              <a:avLst/>
            </a:prstGeom>
            <a:solidFill>
              <a:schemeClr val="bg1">
                <a:lumMod val="50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2" name="TextBox 6">
              <a:extLst>
                <a:ext uri="{FF2B5EF4-FFF2-40B4-BE49-F238E27FC236}">
                  <a16:creationId xmlns:a16="http://schemas.microsoft.com/office/drawing/2014/main" id="{4F497C37-5808-4490-8037-8CF19872CF59}"/>
                </a:ext>
              </a:extLst>
            </p:cNvPr>
            <p:cNvSpPr txBox="1"/>
            <p:nvPr/>
          </p:nvSpPr>
          <p:spPr>
            <a:xfrm>
              <a:off x="6206388" y="1475953"/>
              <a:ext cx="681597"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sabe</a:t>
              </a:r>
            </a:p>
          </p:txBody>
        </p:sp>
        <p:sp>
          <p:nvSpPr>
            <p:cNvPr id="33" name="Oval 9">
              <a:extLst>
                <a:ext uri="{FF2B5EF4-FFF2-40B4-BE49-F238E27FC236}">
                  <a16:creationId xmlns:a16="http://schemas.microsoft.com/office/drawing/2014/main" id="{16FAABD1-F33D-4876-A347-287D0460D3BC}"/>
                </a:ext>
              </a:extLst>
            </p:cNvPr>
            <p:cNvSpPr/>
            <p:nvPr/>
          </p:nvSpPr>
          <p:spPr>
            <a:xfrm>
              <a:off x="7026432" y="1475953"/>
              <a:ext cx="171124" cy="164443"/>
            </a:xfrm>
            <a:prstGeom prst="ellipse">
              <a:avLst/>
            </a:prstGeom>
            <a:solidFill>
              <a:schemeClr val="tx1">
                <a:lumMod val="65000"/>
                <a:lumOff val="35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4" name="TextBox 6">
              <a:extLst>
                <a:ext uri="{FF2B5EF4-FFF2-40B4-BE49-F238E27FC236}">
                  <a16:creationId xmlns:a16="http://schemas.microsoft.com/office/drawing/2014/main" id="{D4E23CBC-4E34-4ADD-BF17-BF6BDAD11ED4}"/>
                </a:ext>
              </a:extLst>
            </p:cNvPr>
            <p:cNvSpPr txBox="1"/>
            <p:nvPr/>
          </p:nvSpPr>
          <p:spPr>
            <a:xfrm>
              <a:off x="7178853" y="1475953"/>
              <a:ext cx="925253"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contestó</a:t>
              </a:r>
            </a:p>
          </p:txBody>
        </p:sp>
        <p:sp>
          <p:nvSpPr>
            <p:cNvPr id="35" name="TextBox 6">
              <a:extLst>
                <a:ext uri="{FF2B5EF4-FFF2-40B4-BE49-F238E27FC236}">
                  <a16:creationId xmlns:a16="http://schemas.microsoft.com/office/drawing/2014/main" id="{25D4F7BD-2B79-4309-ADD7-6241ED5E7567}"/>
                </a:ext>
              </a:extLst>
            </p:cNvPr>
            <p:cNvSpPr txBox="1"/>
            <p:nvPr/>
          </p:nvSpPr>
          <p:spPr>
            <a:xfrm>
              <a:off x="4896149" y="1486406"/>
              <a:ext cx="987771"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No lo conoce</a:t>
              </a:r>
            </a:p>
          </p:txBody>
        </p:sp>
        <p:sp>
          <p:nvSpPr>
            <p:cNvPr id="36" name="Oval 9">
              <a:extLst>
                <a:ext uri="{FF2B5EF4-FFF2-40B4-BE49-F238E27FC236}">
                  <a16:creationId xmlns:a16="http://schemas.microsoft.com/office/drawing/2014/main" id="{E07CD5C3-BB5A-4907-B215-7851CD2998B3}"/>
                </a:ext>
              </a:extLst>
            </p:cNvPr>
            <p:cNvSpPr/>
            <p:nvPr/>
          </p:nvSpPr>
          <p:spPr>
            <a:xfrm>
              <a:off x="4743726" y="1531992"/>
              <a:ext cx="171124" cy="164443"/>
            </a:xfrm>
            <a:prstGeom prst="ellipse">
              <a:avLst/>
            </a:prstGeom>
            <a:solidFill>
              <a:schemeClr val="tx1">
                <a:lumMod val="85000"/>
                <a:lumOff val="15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sp>
        <p:nvSpPr>
          <p:cNvPr id="37" name="8 CuadroTexto">
            <a:extLst>
              <a:ext uri="{FF2B5EF4-FFF2-40B4-BE49-F238E27FC236}">
                <a16:creationId xmlns:a16="http://schemas.microsoft.com/office/drawing/2014/main" id="{944203AE-F696-47AA-89F5-D5242DAA8406}"/>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42"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43" name="Grupo 42"/>
          <p:cNvGrpSpPr/>
          <p:nvPr/>
        </p:nvGrpSpPr>
        <p:grpSpPr>
          <a:xfrm>
            <a:off x="8490210" y="6621585"/>
            <a:ext cx="226511" cy="113560"/>
            <a:chOff x="8490210" y="6621585"/>
            <a:chExt cx="226511" cy="113560"/>
          </a:xfrm>
        </p:grpSpPr>
        <p:sp>
          <p:nvSpPr>
            <p:cNvPr id="44" name="Elipse 43">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lipse 44">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38" name="1 Gráfico">
            <a:extLst>
              <a:ext uri="{FF2B5EF4-FFF2-40B4-BE49-F238E27FC236}">
                <a16:creationId xmlns:a16="http://schemas.microsoft.com/office/drawing/2014/main" id="{CA2B9445-0E6A-4C5B-B87E-E114B4DC9599}"/>
              </a:ext>
            </a:extLst>
          </p:cNvPr>
          <p:cNvGraphicFramePr/>
          <p:nvPr>
            <p:extLst/>
          </p:nvPr>
        </p:nvGraphicFramePr>
        <p:xfrm>
          <a:off x="0" y="2007409"/>
          <a:ext cx="7841093" cy="4068264"/>
        </p:xfrm>
        <a:graphic>
          <a:graphicData uri="http://schemas.openxmlformats.org/drawingml/2006/chart">
            <c:chart xmlns:c="http://schemas.openxmlformats.org/drawingml/2006/chart" xmlns:r="http://schemas.openxmlformats.org/officeDocument/2006/relationships" r:id="rId5"/>
          </a:graphicData>
        </a:graphic>
      </p:graphicFrame>
      <p:grpSp>
        <p:nvGrpSpPr>
          <p:cNvPr id="39" name="Grupo 38">
            <a:extLst>
              <a:ext uri="{FF2B5EF4-FFF2-40B4-BE49-F238E27FC236}">
                <a16:creationId xmlns:a16="http://schemas.microsoft.com/office/drawing/2014/main" id="{18C16790-4139-456D-95A2-E558CDE68B6C}"/>
              </a:ext>
            </a:extLst>
          </p:cNvPr>
          <p:cNvGrpSpPr/>
          <p:nvPr/>
        </p:nvGrpSpPr>
        <p:grpSpPr>
          <a:xfrm>
            <a:off x="0" y="6415365"/>
            <a:ext cx="526473" cy="365125"/>
            <a:chOff x="0" y="6415365"/>
            <a:chExt cx="526473" cy="365125"/>
          </a:xfrm>
        </p:grpSpPr>
        <p:sp>
          <p:nvSpPr>
            <p:cNvPr id="40" name="Hexágono 39">
              <a:extLst>
                <a:ext uri="{FF2B5EF4-FFF2-40B4-BE49-F238E27FC236}">
                  <a16:creationId xmlns:a16="http://schemas.microsoft.com/office/drawing/2014/main" id="{5DEAFC80-1F1C-44E6-992F-76ADC425D30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41" name="Marcador de número de diapositiva 8">
              <a:extLst>
                <a:ext uri="{FF2B5EF4-FFF2-40B4-BE49-F238E27FC236}">
                  <a16:creationId xmlns:a16="http://schemas.microsoft.com/office/drawing/2014/main" id="{21D0F72F-25DA-46EB-A683-392B6C3F2EA4}"/>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46" name="Imagen 45">
            <a:extLst>
              <a:ext uri="{FF2B5EF4-FFF2-40B4-BE49-F238E27FC236}">
                <a16:creationId xmlns:a16="http://schemas.microsoft.com/office/drawing/2014/main" id="{EA24FEFA-2375-4DED-9486-EC222472B76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172124843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31.3%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28.8%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33.7%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86.3%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Andrés Manuel López Obrador</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6DE3E1DE-6621-4901-B2A5-DFA5C451C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161419404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María de Jesús Patricio "</a:t>
            </a:r>
            <a:r>
              <a:rPr kumimoji="0" lang="es-MX" sz="1000" b="1" i="0" u="none" strike="noStrike" kern="1200" cap="none" spc="0" normalizeH="0" baseline="0" noProof="0" dirty="0" err="1">
                <a:ln>
                  <a:noFill/>
                </a:ln>
                <a:solidFill>
                  <a:prstClr val="black"/>
                </a:solidFill>
                <a:effectLst/>
                <a:uLnTx/>
                <a:uFillTx/>
                <a:latin typeface="Helvetica" panose="020B0604020202020204" pitchFamily="34" charset="0"/>
                <a:ea typeface="+mn-ea"/>
                <a:cs typeface="Helvetica" panose="020B0604020202020204" pitchFamily="34" charset="0"/>
              </a:rPr>
              <a:t>Marichuy</a:t>
            </a: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 </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2AAB3843-74FB-4A05-8443-802281E2A39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95758206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21.5%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40.5%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Margarita Zavala</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A5BDFFC0-7679-474D-AECB-34529A0CBFB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334159960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chemeClr val="tx1"/>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José Antonio Meade</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109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479DF9B1-494E-444F-BBE4-433842412CA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21169565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Información AMLO</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B7E2304C-4004-4A6F-8662-458451E046F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52763" y="1567415"/>
            <a:ext cx="566510" cy="566510"/>
          </a:xfrm>
          <a:prstGeom prst="rect">
            <a:avLst/>
          </a:prstGeom>
          <a:ln>
            <a:noFill/>
          </a:ln>
        </p:spPr>
      </p:pic>
    </p:spTree>
    <p:extLst>
      <p:ext uri="{BB962C8B-B14F-4D97-AF65-F5344CB8AC3E}">
        <p14:creationId xmlns:p14="http://schemas.microsoft.com/office/powerpoint/2010/main" val="272304549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Armando Ríos </a:t>
            </a:r>
            <a:r>
              <a:rPr kumimoji="0" lang="es-MX" sz="1000" b="1" i="0" u="none" strike="noStrike" kern="1200" cap="none" spc="0" normalizeH="0" baseline="0" noProof="0" dirty="0" err="1">
                <a:ln>
                  <a:noFill/>
                </a:ln>
                <a:solidFill>
                  <a:prstClr val="black"/>
                </a:solidFill>
                <a:effectLst/>
                <a:uLnTx/>
                <a:uFillTx/>
                <a:latin typeface="Helvetica" panose="020B0604020202020204" pitchFamily="34" charset="0"/>
                <a:ea typeface="+mn-ea"/>
                <a:cs typeface="Helvetica" panose="020B0604020202020204" pitchFamily="34" charset="0"/>
              </a:rPr>
              <a:t>Piter</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E411A0EA-02F8-4183-9873-14716AC3BD9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103818106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23.3%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Jaime Rodríguez "El Bronco"</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3403C85E-EB74-49C0-9700-68609E32B96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242606532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Aurelio Nuño</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76FFB5BD-823A-4EB2-B466-F9FCF9B981F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79907859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39.1%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Miguel Ángel Osorio Chong</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B7AB1612-9226-4E04-8FE3-EED16440AC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386498021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72102" y="1638544"/>
          <a:ext cx="8591817" cy="3958666"/>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6587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907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907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907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-25.3%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6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907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907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907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728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907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000000"/>
                          </a:solidFill>
                          <a:effectLst/>
                          <a:latin typeface="Helvetica" panose="020B0604020202020204" pitchFamily="34" charset="0"/>
                          <a:ea typeface="+mn-ea"/>
                          <a:cs typeface="Helvetica" panose="020B0604020202020204" pitchFamily="34" charset="0"/>
                        </a:rPr>
                        <a:t>18.6%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-56.9%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-31.2%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907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Ricardo Anaya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5" name="22 CuadroTexto">
            <a:extLst>
              <a:ext uri="{FF2B5EF4-FFF2-40B4-BE49-F238E27FC236}">
                <a16:creationId xmlns:a16="http://schemas.microsoft.com/office/drawing/2014/main" id="{E0F373BA-2E5D-48E3-A167-79F3A02BE3EF}"/>
              </a:ext>
            </a:extLst>
          </p:cNvPr>
          <p:cNvSpPr txBox="1"/>
          <p:nvPr/>
        </p:nvSpPr>
        <p:spPr>
          <a:xfrm>
            <a:off x="717294" y="6168137"/>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Partido Político.</a:t>
            </a:r>
          </a:p>
        </p:txBody>
      </p:sp>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2" cy="651367"/>
            <a:chOff x="-459031" y="-26251"/>
            <a:chExt cx="9603032"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0" name="Rectángulo 49">
              <a:extLst>
                <a:ext uri="{FF2B5EF4-FFF2-40B4-BE49-F238E27FC236}">
                  <a16:creationId xmlns:a16="http://schemas.microsoft.com/office/drawing/2014/main" id="{25684C43-717C-4467-8B40-BD6F768DD2F4}"/>
                </a:ext>
              </a:extLst>
            </p:cNvPr>
            <p:cNvSpPr/>
            <p:nvPr/>
          </p:nvSpPr>
          <p:spPr>
            <a:xfrm>
              <a:off x="6387548" y="-3804"/>
              <a:ext cx="2756453"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52" name="48 CuadroTexto">
            <a:extLst>
              <a:ext uri="{FF2B5EF4-FFF2-40B4-BE49-F238E27FC236}">
                <a16:creationId xmlns:a16="http://schemas.microsoft.com/office/drawing/2014/main" id="{F71FC6AF-D88E-4F86-B922-5523B85E41C9}"/>
              </a:ext>
            </a:extLst>
          </p:cNvPr>
          <p:cNvSpPr txBox="1"/>
          <p:nvPr/>
        </p:nvSpPr>
        <p:spPr>
          <a:xfrm>
            <a:off x="5526156" y="115312"/>
            <a:ext cx="35307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personajes</a:t>
            </a:r>
          </a:p>
        </p:txBody>
      </p:sp>
      <p:sp>
        <p:nvSpPr>
          <p:cNvPr id="53" name="CuadroTexto 52">
            <a:extLst>
              <a:ext uri="{FF2B5EF4-FFF2-40B4-BE49-F238E27FC236}">
                <a16:creationId xmlns:a16="http://schemas.microsoft.com/office/drawing/2014/main" id="{3E5841B3-93D4-4FB7-A599-6161D7FA928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el nombre de algunas personas, para cada una dígame ¿qué opinión tiene: muy buena, buena, mala o muy mala? Si no lo conoce, dígamelo, por favor.</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23" name="Imagen 22">
            <a:extLst>
              <a:ext uri="{FF2B5EF4-FFF2-40B4-BE49-F238E27FC236}">
                <a16:creationId xmlns:a16="http://schemas.microsoft.com/office/drawing/2014/main" id="{EB59A4A4-D200-4290-9EF4-1F00A7624E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250729728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grpSp>
        <p:nvGrpSpPr>
          <p:cNvPr id="48" name="Grupo 47">
            <a:extLst>
              <a:ext uri="{FF2B5EF4-FFF2-40B4-BE49-F238E27FC236}">
                <a16:creationId xmlns:a16="http://schemas.microsoft.com/office/drawing/2014/main" id="{FEE2A4D9-3892-499C-A82D-BD0F07E0FE56}"/>
              </a:ext>
            </a:extLst>
          </p:cNvPr>
          <p:cNvGrpSpPr/>
          <p:nvPr/>
        </p:nvGrpSpPr>
        <p:grpSpPr>
          <a:xfrm>
            <a:off x="0" y="6415365"/>
            <a:ext cx="526473" cy="365125"/>
            <a:chOff x="0" y="6415365"/>
            <a:chExt cx="526473" cy="365125"/>
          </a:xfrm>
        </p:grpSpPr>
        <p:sp>
          <p:nvSpPr>
            <p:cNvPr id="49" name="Hexágono 48">
              <a:extLst>
                <a:ext uri="{FF2B5EF4-FFF2-40B4-BE49-F238E27FC236}">
                  <a16:creationId xmlns:a16="http://schemas.microsoft.com/office/drawing/2014/main" id="{D16FE0CA-E332-460C-B4F1-F35BB29169C9}"/>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50" name="Marcador de número de diapositiva 8">
              <a:extLst>
                <a:ext uri="{FF2B5EF4-FFF2-40B4-BE49-F238E27FC236}">
                  <a16:creationId xmlns:a16="http://schemas.microsoft.com/office/drawing/2014/main" id="{35B723FA-A78D-486C-8DA2-FD482DE941FF}"/>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51"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52" name="Grupo 51"/>
          <p:cNvGrpSpPr/>
          <p:nvPr/>
        </p:nvGrpSpPr>
        <p:grpSpPr>
          <a:xfrm>
            <a:off x="8490210" y="6621585"/>
            <a:ext cx="226511" cy="113560"/>
            <a:chOff x="8490210" y="6621585"/>
            <a:chExt cx="226511" cy="113560"/>
          </a:xfrm>
        </p:grpSpPr>
        <p:sp>
          <p:nvSpPr>
            <p:cNvPr id="58" name="Elipse 57">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59" name="Elipse 58">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1" name="Grupo 60">
            <a:extLst>
              <a:ext uri="{FF2B5EF4-FFF2-40B4-BE49-F238E27FC236}">
                <a16:creationId xmlns:a16="http://schemas.microsoft.com/office/drawing/2014/main" id="{A2BCB12F-1545-49BC-BD96-844FA9CDF8C1}"/>
              </a:ext>
            </a:extLst>
          </p:cNvPr>
          <p:cNvGrpSpPr/>
          <p:nvPr/>
        </p:nvGrpSpPr>
        <p:grpSpPr>
          <a:xfrm rot="5400000">
            <a:off x="2383834" y="3801069"/>
            <a:ext cx="4376332" cy="72000"/>
            <a:chOff x="2612527" y="2465074"/>
            <a:chExt cx="5824897" cy="72000"/>
          </a:xfrm>
        </p:grpSpPr>
        <p:sp>
          <p:nvSpPr>
            <p:cNvPr id="62" name="Elipse 61">
              <a:extLst>
                <a:ext uri="{FF2B5EF4-FFF2-40B4-BE49-F238E27FC236}">
                  <a16:creationId xmlns:a16="http://schemas.microsoft.com/office/drawing/2014/main" id="{780D884B-7C0B-440B-B1A4-B05CA44FA0CE}"/>
                </a:ext>
              </a:extLst>
            </p:cNvPr>
            <p:cNvSpPr/>
            <p:nvPr/>
          </p:nvSpPr>
          <p:spPr>
            <a:xfrm flipH="1" flipV="1">
              <a:off x="261252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Elipse 63">
              <a:extLst>
                <a:ext uri="{FF2B5EF4-FFF2-40B4-BE49-F238E27FC236}">
                  <a16:creationId xmlns:a16="http://schemas.microsoft.com/office/drawing/2014/main" id="{4E05C076-E738-4334-8CC9-E1C8C3376AFC}"/>
                </a:ext>
              </a:extLst>
            </p:cNvPr>
            <p:cNvSpPr/>
            <p:nvPr/>
          </p:nvSpPr>
          <p:spPr>
            <a:xfrm flipH="1" flipV="1">
              <a:off x="5129419"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Elipse 64">
              <a:extLst>
                <a:ext uri="{FF2B5EF4-FFF2-40B4-BE49-F238E27FC236}">
                  <a16:creationId xmlns:a16="http://schemas.microsoft.com/office/drawing/2014/main" id="{C15FF438-2D99-4C39-936D-D63E130E96AD}"/>
                </a:ext>
              </a:extLst>
            </p:cNvPr>
            <p:cNvSpPr/>
            <p:nvPr/>
          </p:nvSpPr>
          <p:spPr>
            <a:xfrm flipH="1" flipV="1">
              <a:off x="5848531"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6" name="Elipse 65">
              <a:extLst>
                <a:ext uri="{FF2B5EF4-FFF2-40B4-BE49-F238E27FC236}">
                  <a16:creationId xmlns:a16="http://schemas.microsoft.com/office/drawing/2014/main" id="{A42E6BA5-4752-4522-977D-D8BCE9E2FBD0}"/>
                </a:ext>
              </a:extLst>
            </p:cNvPr>
            <p:cNvSpPr/>
            <p:nvPr/>
          </p:nvSpPr>
          <p:spPr>
            <a:xfrm flipH="1" flipV="1">
              <a:off x="620808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Elipse 66">
              <a:extLst>
                <a:ext uri="{FF2B5EF4-FFF2-40B4-BE49-F238E27FC236}">
                  <a16:creationId xmlns:a16="http://schemas.microsoft.com/office/drawing/2014/main" id="{DD6B1F5F-366E-4178-B6E1-D3517C244632}"/>
                </a:ext>
              </a:extLst>
            </p:cNvPr>
            <p:cNvSpPr/>
            <p:nvPr/>
          </p:nvSpPr>
          <p:spPr>
            <a:xfrm flipH="1" flipV="1">
              <a:off x="6567643"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Elipse 67">
              <a:extLst>
                <a:ext uri="{FF2B5EF4-FFF2-40B4-BE49-F238E27FC236}">
                  <a16:creationId xmlns:a16="http://schemas.microsoft.com/office/drawing/2014/main" id="{E53DE965-CE44-4EF0-B75D-2E520F30A7FD}"/>
                </a:ext>
              </a:extLst>
            </p:cNvPr>
            <p:cNvSpPr/>
            <p:nvPr/>
          </p:nvSpPr>
          <p:spPr>
            <a:xfrm flipH="1" flipV="1">
              <a:off x="6927199"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9" name="Elipse 68">
              <a:extLst>
                <a:ext uri="{FF2B5EF4-FFF2-40B4-BE49-F238E27FC236}">
                  <a16:creationId xmlns:a16="http://schemas.microsoft.com/office/drawing/2014/main" id="{0E46B6B1-0812-484B-A7BA-05A179BE7810}"/>
                </a:ext>
              </a:extLst>
            </p:cNvPr>
            <p:cNvSpPr/>
            <p:nvPr/>
          </p:nvSpPr>
          <p:spPr>
            <a:xfrm flipH="1" flipV="1">
              <a:off x="7286755"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Elipse 69">
              <a:extLst>
                <a:ext uri="{FF2B5EF4-FFF2-40B4-BE49-F238E27FC236}">
                  <a16:creationId xmlns:a16="http://schemas.microsoft.com/office/drawing/2014/main" id="{F0F51D3E-4F4A-4A48-8301-7F3E95D9F42B}"/>
                </a:ext>
              </a:extLst>
            </p:cNvPr>
            <p:cNvSpPr/>
            <p:nvPr/>
          </p:nvSpPr>
          <p:spPr>
            <a:xfrm flipH="1" flipV="1">
              <a:off x="7646311"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1" name="Elipse 70">
              <a:extLst>
                <a:ext uri="{FF2B5EF4-FFF2-40B4-BE49-F238E27FC236}">
                  <a16:creationId xmlns:a16="http://schemas.microsoft.com/office/drawing/2014/main" id="{E93A8334-78AD-4256-BE35-3B5E27107FD1}"/>
                </a:ext>
              </a:extLst>
            </p:cNvPr>
            <p:cNvSpPr/>
            <p:nvPr/>
          </p:nvSpPr>
          <p:spPr>
            <a:xfrm flipH="1" flipV="1">
              <a:off x="800586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2" name="Elipse 71">
              <a:extLst>
                <a:ext uri="{FF2B5EF4-FFF2-40B4-BE49-F238E27FC236}">
                  <a16:creationId xmlns:a16="http://schemas.microsoft.com/office/drawing/2014/main" id="{7A243661-0C0C-4462-852B-45DABBFEF834}"/>
                </a:ext>
              </a:extLst>
            </p:cNvPr>
            <p:cNvSpPr/>
            <p:nvPr/>
          </p:nvSpPr>
          <p:spPr>
            <a:xfrm flipH="1" flipV="1">
              <a:off x="2972083"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3" name="Elipse 72">
              <a:extLst>
                <a:ext uri="{FF2B5EF4-FFF2-40B4-BE49-F238E27FC236}">
                  <a16:creationId xmlns:a16="http://schemas.microsoft.com/office/drawing/2014/main" id="{1289DF23-7D09-434F-B8EC-A9C75921637F}"/>
                </a:ext>
              </a:extLst>
            </p:cNvPr>
            <p:cNvSpPr/>
            <p:nvPr/>
          </p:nvSpPr>
          <p:spPr>
            <a:xfrm flipH="1" flipV="1">
              <a:off x="3331639"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4" name="Elipse 73">
              <a:extLst>
                <a:ext uri="{FF2B5EF4-FFF2-40B4-BE49-F238E27FC236}">
                  <a16:creationId xmlns:a16="http://schemas.microsoft.com/office/drawing/2014/main" id="{D77AFF7D-2BFF-4153-98A6-13E4CC08E38F}"/>
                </a:ext>
              </a:extLst>
            </p:cNvPr>
            <p:cNvSpPr/>
            <p:nvPr/>
          </p:nvSpPr>
          <p:spPr>
            <a:xfrm flipH="1" flipV="1">
              <a:off x="3691195"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5" name="Elipse 74">
              <a:extLst>
                <a:ext uri="{FF2B5EF4-FFF2-40B4-BE49-F238E27FC236}">
                  <a16:creationId xmlns:a16="http://schemas.microsoft.com/office/drawing/2014/main" id="{033C930B-D4C6-46BA-A8C7-741E35C96A24}"/>
                </a:ext>
              </a:extLst>
            </p:cNvPr>
            <p:cNvSpPr/>
            <p:nvPr/>
          </p:nvSpPr>
          <p:spPr>
            <a:xfrm flipH="1" flipV="1">
              <a:off x="4050751"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Elipse 75">
              <a:extLst>
                <a:ext uri="{FF2B5EF4-FFF2-40B4-BE49-F238E27FC236}">
                  <a16:creationId xmlns:a16="http://schemas.microsoft.com/office/drawing/2014/main" id="{194CBEEC-C712-417C-946C-C56CB399E399}"/>
                </a:ext>
              </a:extLst>
            </p:cNvPr>
            <p:cNvSpPr/>
            <p:nvPr/>
          </p:nvSpPr>
          <p:spPr>
            <a:xfrm flipH="1" flipV="1">
              <a:off x="441030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Elipse 76">
              <a:extLst>
                <a:ext uri="{FF2B5EF4-FFF2-40B4-BE49-F238E27FC236}">
                  <a16:creationId xmlns:a16="http://schemas.microsoft.com/office/drawing/2014/main" id="{07281498-078C-4D67-B64B-3B013FEFDCB7}"/>
                </a:ext>
              </a:extLst>
            </p:cNvPr>
            <p:cNvSpPr/>
            <p:nvPr/>
          </p:nvSpPr>
          <p:spPr>
            <a:xfrm flipH="1" flipV="1">
              <a:off x="4769863"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Elipse 77">
              <a:extLst>
                <a:ext uri="{FF2B5EF4-FFF2-40B4-BE49-F238E27FC236}">
                  <a16:creationId xmlns:a16="http://schemas.microsoft.com/office/drawing/2014/main" id="{E3CD1CA8-7E3F-46D4-B6C7-AFF9126435A2}"/>
                </a:ext>
              </a:extLst>
            </p:cNvPr>
            <p:cNvSpPr/>
            <p:nvPr/>
          </p:nvSpPr>
          <p:spPr>
            <a:xfrm flipH="1" flipV="1">
              <a:off x="5488975"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Elipse 78">
              <a:extLst>
                <a:ext uri="{FF2B5EF4-FFF2-40B4-BE49-F238E27FC236}">
                  <a16:creationId xmlns:a16="http://schemas.microsoft.com/office/drawing/2014/main" id="{97AF8C3B-3368-43E1-9688-F80FD3FD00BB}"/>
                </a:ext>
              </a:extLst>
            </p:cNvPr>
            <p:cNvSpPr/>
            <p:nvPr/>
          </p:nvSpPr>
          <p:spPr>
            <a:xfrm flipH="1" flipV="1">
              <a:off x="8365424"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81" name="Rectángulo 80">
            <a:extLst>
              <a:ext uri="{FF2B5EF4-FFF2-40B4-BE49-F238E27FC236}">
                <a16:creationId xmlns:a16="http://schemas.microsoft.com/office/drawing/2014/main" id="{0EC8D216-3DEE-4C9F-B654-55BDE69F6F02}"/>
              </a:ext>
            </a:extLst>
          </p:cNvPr>
          <p:cNvSpPr/>
          <p:nvPr/>
        </p:nvSpPr>
        <p:spPr>
          <a:xfrm>
            <a:off x="0" y="791462"/>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89" name="33 Gráfico">
            <a:extLst>
              <a:ext uri="{FF2B5EF4-FFF2-40B4-BE49-F238E27FC236}">
                <a16:creationId xmlns:a16="http://schemas.microsoft.com/office/drawing/2014/main" id="{03E5D3CB-07BD-4BA3-86EA-A2ECCEDC5DBF}"/>
              </a:ext>
            </a:extLst>
          </p:cNvPr>
          <p:cNvGraphicFramePr/>
          <p:nvPr>
            <p:extLst/>
          </p:nvPr>
        </p:nvGraphicFramePr>
        <p:xfrm>
          <a:off x="4761339" y="1469415"/>
          <a:ext cx="3662611" cy="4526205"/>
        </p:xfrm>
        <a:graphic>
          <a:graphicData uri="http://schemas.openxmlformats.org/drawingml/2006/chart">
            <c:chart xmlns:c="http://schemas.openxmlformats.org/drawingml/2006/chart" xmlns:r="http://schemas.openxmlformats.org/officeDocument/2006/relationships" r:id="rId6"/>
          </a:graphicData>
        </a:graphic>
      </p:graphicFrame>
      <p:sp>
        <p:nvSpPr>
          <p:cNvPr id="90" name="Rectángulo 89">
            <a:extLst>
              <a:ext uri="{FF2B5EF4-FFF2-40B4-BE49-F238E27FC236}">
                <a16:creationId xmlns:a16="http://schemas.microsoft.com/office/drawing/2014/main" id="{327FAEDA-FDD6-44D8-90EB-2F7021BAAEC4}"/>
              </a:ext>
            </a:extLst>
          </p:cNvPr>
          <p:cNvSpPr/>
          <p:nvPr/>
        </p:nvSpPr>
        <p:spPr>
          <a:xfrm>
            <a:off x="294339" y="1101509"/>
            <a:ext cx="394292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Muy buena/Buena</a:t>
            </a:r>
          </a:p>
        </p:txBody>
      </p:sp>
      <p:sp>
        <p:nvSpPr>
          <p:cNvPr id="98" name="Rectángulo 97">
            <a:extLst>
              <a:ext uri="{FF2B5EF4-FFF2-40B4-BE49-F238E27FC236}">
                <a16:creationId xmlns:a16="http://schemas.microsoft.com/office/drawing/2014/main" id="{6755AF94-4F06-4F97-BF7A-706F6E93B3D8}"/>
              </a:ext>
            </a:extLst>
          </p:cNvPr>
          <p:cNvSpPr/>
          <p:nvPr/>
        </p:nvSpPr>
        <p:spPr>
          <a:xfrm>
            <a:off x="4884173" y="1101509"/>
            <a:ext cx="398784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Mala/Muy mala</a:t>
            </a:r>
          </a:p>
        </p:txBody>
      </p:sp>
      <p:graphicFrame>
        <p:nvGraphicFramePr>
          <p:cNvPr id="99" name="33 Gráfico">
            <a:extLst>
              <a:ext uri="{FF2B5EF4-FFF2-40B4-BE49-F238E27FC236}">
                <a16:creationId xmlns:a16="http://schemas.microsoft.com/office/drawing/2014/main" id="{7EA31131-18EF-4530-A3F7-BD8821EFFA2B}"/>
              </a:ext>
            </a:extLst>
          </p:cNvPr>
          <p:cNvGraphicFramePr/>
          <p:nvPr>
            <p:extLst/>
          </p:nvPr>
        </p:nvGraphicFramePr>
        <p:xfrm>
          <a:off x="23684" y="1469415"/>
          <a:ext cx="3662611" cy="4501725"/>
        </p:xfrm>
        <a:graphic>
          <a:graphicData uri="http://schemas.openxmlformats.org/drawingml/2006/chart">
            <c:chart xmlns:c="http://schemas.openxmlformats.org/drawingml/2006/chart" xmlns:r="http://schemas.openxmlformats.org/officeDocument/2006/relationships" r:id="rId7"/>
          </a:graphicData>
        </a:graphic>
      </p:graphicFrame>
      <p:sp>
        <p:nvSpPr>
          <p:cNvPr id="101" name="8 CuadroTexto">
            <a:extLst>
              <a:ext uri="{FF2B5EF4-FFF2-40B4-BE49-F238E27FC236}">
                <a16:creationId xmlns:a16="http://schemas.microsoft.com/office/drawing/2014/main" id="{83AC5832-71C8-4E7C-AD0D-4217007F25A4}"/>
              </a:ext>
            </a:extLst>
          </p:cNvPr>
          <p:cNvSpPr txBox="1"/>
          <p:nvPr/>
        </p:nvSpPr>
        <p:spPr>
          <a:xfrm>
            <a:off x="1005663" y="6397366"/>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351</a:t>
            </a:r>
          </a:p>
        </p:txBody>
      </p:sp>
      <p:sp>
        <p:nvSpPr>
          <p:cNvPr id="102" name="8 CuadroTexto">
            <a:extLst>
              <a:ext uri="{FF2B5EF4-FFF2-40B4-BE49-F238E27FC236}">
                <a16:creationId xmlns:a16="http://schemas.microsoft.com/office/drawing/2014/main" id="{117EDD87-7BEE-4682-A834-7A12D39821FF}"/>
              </a:ext>
            </a:extLst>
          </p:cNvPr>
          <p:cNvSpPr txBox="1"/>
          <p:nvPr/>
        </p:nvSpPr>
        <p:spPr>
          <a:xfrm>
            <a:off x="5398764" y="6397366"/>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285</a:t>
            </a:r>
          </a:p>
        </p:txBody>
      </p:sp>
      <p:sp>
        <p:nvSpPr>
          <p:cNvPr id="103" name="CuadroTexto 102">
            <a:extLst>
              <a:ext uri="{FF2B5EF4-FFF2-40B4-BE49-F238E27FC236}">
                <a16:creationId xmlns:a16="http://schemas.microsoft.com/office/drawing/2014/main" id="{79D244A8-B95C-4620-A834-8FA99B65A72C}"/>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41" name="Rectángulo 40">
            <a:extLst>
              <a:ext uri="{FF2B5EF4-FFF2-40B4-BE49-F238E27FC236}">
                <a16:creationId xmlns:a16="http://schemas.microsoft.com/office/drawing/2014/main" id="{ED1D14E2-89B2-4F89-A890-9985BA2DE03B}"/>
              </a:ext>
            </a:extLst>
          </p:cNvPr>
          <p:cNvSpPr/>
          <p:nvPr/>
        </p:nvSpPr>
        <p:spPr>
          <a:xfrm>
            <a:off x="526473" y="5988362"/>
            <a:ext cx="3753221"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muy buena o buena opinión de AMLO.</a:t>
            </a:r>
          </a:p>
        </p:txBody>
      </p:sp>
      <p:sp>
        <p:nvSpPr>
          <p:cNvPr id="42" name="Rectángulo 41">
            <a:extLst>
              <a:ext uri="{FF2B5EF4-FFF2-40B4-BE49-F238E27FC236}">
                <a16:creationId xmlns:a16="http://schemas.microsoft.com/office/drawing/2014/main" id="{2E5C11F1-A43F-47FB-B0B2-BFB8C9CDD0B2}"/>
              </a:ext>
            </a:extLst>
          </p:cNvPr>
          <p:cNvSpPr/>
          <p:nvPr/>
        </p:nvSpPr>
        <p:spPr>
          <a:xfrm>
            <a:off x="4888019" y="5995620"/>
            <a:ext cx="3753221"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opinión mala o muy mala de AMLO.</a:t>
            </a:r>
          </a:p>
        </p:txBody>
      </p:sp>
      <p:sp>
        <p:nvSpPr>
          <p:cNvPr id="43" name="Cerrar corchete 42">
            <a:extLst>
              <a:ext uri="{FF2B5EF4-FFF2-40B4-BE49-F238E27FC236}">
                <a16:creationId xmlns:a16="http://schemas.microsoft.com/office/drawing/2014/main" id="{20FBE9AB-B409-444E-B7DC-01DA29C3C06F}"/>
              </a:ext>
            </a:extLst>
          </p:cNvPr>
          <p:cNvSpPr/>
          <p:nvPr/>
        </p:nvSpPr>
        <p:spPr>
          <a:xfrm>
            <a:off x="2995806" y="4083619"/>
            <a:ext cx="94724" cy="1133072"/>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Cerrar corchete 43">
            <a:extLst>
              <a:ext uri="{FF2B5EF4-FFF2-40B4-BE49-F238E27FC236}">
                <a16:creationId xmlns:a16="http://schemas.microsoft.com/office/drawing/2014/main" id="{B9B68521-E829-411F-BB5A-9FF302F13C14}"/>
              </a:ext>
            </a:extLst>
          </p:cNvPr>
          <p:cNvSpPr/>
          <p:nvPr/>
        </p:nvSpPr>
        <p:spPr>
          <a:xfrm>
            <a:off x="3589295" y="1547666"/>
            <a:ext cx="88491" cy="2487448"/>
          </a:xfrm>
          <a:prstGeom prst="rightBracket">
            <a:avLst/>
          </a:prstGeom>
          <a:ln>
            <a:solidFill>
              <a:srgbClr val="0E3A5A"/>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Rectángulo 44">
            <a:extLst>
              <a:ext uri="{FF2B5EF4-FFF2-40B4-BE49-F238E27FC236}">
                <a16:creationId xmlns:a16="http://schemas.microsoft.com/office/drawing/2014/main" id="{B5FCEE06-7170-413E-8433-D547A9D8DA16}"/>
              </a:ext>
            </a:extLst>
          </p:cNvPr>
          <p:cNvSpPr/>
          <p:nvPr/>
        </p:nvSpPr>
        <p:spPr>
          <a:xfrm>
            <a:off x="3225566" y="4543455"/>
            <a:ext cx="634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Helvetica" charset="0"/>
                <a:cs typeface="Helvetica" charset="0"/>
              </a:rPr>
              <a:t>23.3%</a:t>
            </a:r>
          </a:p>
        </p:txBody>
      </p:sp>
      <p:sp>
        <p:nvSpPr>
          <p:cNvPr id="46" name="Rectángulo 45">
            <a:extLst>
              <a:ext uri="{FF2B5EF4-FFF2-40B4-BE49-F238E27FC236}">
                <a16:creationId xmlns:a16="http://schemas.microsoft.com/office/drawing/2014/main" id="{6976D4EA-B4A1-4B14-ACFF-A1DF5B2B02E2}"/>
              </a:ext>
            </a:extLst>
          </p:cNvPr>
          <p:cNvSpPr/>
          <p:nvPr/>
        </p:nvSpPr>
        <p:spPr>
          <a:xfrm>
            <a:off x="3833608" y="2663939"/>
            <a:ext cx="7224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D75B5"/>
                </a:solidFill>
                <a:effectLst/>
                <a:uLnTx/>
                <a:uFillTx/>
                <a:latin typeface="Helvetica" charset="0"/>
                <a:ea typeface="Helvetica" charset="0"/>
                <a:cs typeface="Helvetica" charset="0"/>
              </a:rPr>
              <a:t>67.7%</a:t>
            </a:r>
          </a:p>
        </p:txBody>
      </p:sp>
      <p:sp>
        <p:nvSpPr>
          <p:cNvPr id="47" name="Rectángulo 46">
            <a:extLst>
              <a:ext uri="{FF2B5EF4-FFF2-40B4-BE49-F238E27FC236}">
                <a16:creationId xmlns:a16="http://schemas.microsoft.com/office/drawing/2014/main" id="{236E509D-A881-481F-A373-CF382247C316}"/>
              </a:ext>
            </a:extLst>
          </p:cNvPr>
          <p:cNvSpPr/>
          <p:nvPr/>
        </p:nvSpPr>
        <p:spPr>
          <a:xfrm rot="16200000">
            <a:off x="3051852" y="2638060"/>
            <a:ext cx="1511179"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srgbClr val="1D75B5"/>
                </a:solidFill>
                <a:effectLst/>
                <a:uLnTx/>
                <a:uFillTx/>
                <a:latin typeface="Helvetica" charset="0"/>
                <a:ea typeface="Helvetica" charset="0"/>
                <a:cs typeface="Helvetica" charset="0"/>
              </a:rPr>
              <a:t>Aspectos positivos</a:t>
            </a:r>
          </a:p>
        </p:txBody>
      </p:sp>
      <p:sp>
        <p:nvSpPr>
          <p:cNvPr id="57" name="Rectángulo 56">
            <a:extLst>
              <a:ext uri="{FF2B5EF4-FFF2-40B4-BE49-F238E27FC236}">
                <a16:creationId xmlns:a16="http://schemas.microsoft.com/office/drawing/2014/main" id="{F3ACD12A-0502-4BB0-A5CC-A74CD356F82E}"/>
              </a:ext>
            </a:extLst>
          </p:cNvPr>
          <p:cNvSpPr/>
          <p:nvPr/>
        </p:nvSpPr>
        <p:spPr>
          <a:xfrm rot="16200000">
            <a:off x="2503232" y="4491494"/>
            <a:ext cx="1416711"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srgbClr val="534290"/>
                </a:solidFill>
                <a:effectLst/>
                <a:uLnTx/>
                <a:uFillTx/>
                <a:latin typeface="Helvetica" charset="0"/>
                <a:ea typeface="Helvetica" charset="0"/>
                <a:cs typeface="Helvetica" charset="0"/>
              </a:rPr>
              <a:t>Aspectos neutros</a:t>
            </a:r>
          </a:p>
        </p:txBody>
      </p:sp>
      <p:sp>
        <p:nvSpPr>
          <p:cNvPr id="60" name="Cerrar corchete 59">
            <a:extLst>
              <a:ext uri="{FF2B5EF4-FFF2-40B4-BE49-F238E27FC236}">
                <a16:creationId xmlns:a16="http://schemas.microsoft.com/office/drawing/2014/main" id="{1D711575-849D-4037-8780-1465EB19BAA6}"/>
              </a:ext>
            </a:extLst>
          </p:cNvPr>
          <p:cNvSpPr/>
          <p:nvPr/>
        </p:nvSpPr>
        <p:spPr>
          <a:xfrm>
            <a:off x="7773227" y="4473105"/>
            <a:ext cx="94724" cy="851294"/>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Cerrar corchete 62">
            <a:extLst>
              <a:ext uri="{FF2B5EF4-FFF2-40B4-BE49-F238E27FC236}">
                <a16:creationId xmlns:a16="http://schemas.microsoft.com/office/drawing/2014/main" id="{F2727EFA-23C6-431B-B885-5ECBC86E95D5}"/>
              </a:ext>
            </a:extLst>
          </p:cNvPr>
          <p:cNvSpPr/>
          <p:nvPr/>
        </p:nvSpPr>
        <p:spPr>
          <a:xfrm>
            <a:off x="8393054" y="1547667"/>
            <a:ext cx="70859" cy="2901162"/>
          </a:xfrm>
          <a:prstGeom prst="rightBracket">
            <a:avLst/>
          </a:prstGeom>
          <a:ln>
            <a:solidFill>
              <a:srgbClr val="72244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Rectángulo 79">
            <a:extLst>
              <a:ext uri="{FF2B5EF4-FFF2-40B4-BE49-F238E27FC236}">
                <a16:creationId xmlns:a16="http://schemas.microsoft.com/office/drawing/2014/main" id="{4DC96077-A012-42E0-8E8B-E6693CDE2003}"/>
              </a:ext>
            </a:extLst>
          </p:cNvPr>
          <p:cNvSpPr/>
          <p:nvPr/>
        </p:nvSpPr>
        <p:spPr>
          <a:xfrm>
            <a:off x="8241523" y="4794695"/>
            <a:ext cx="634649" cy="2081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Helvetica" charset="0"/>
                <a:cs typeface="Helvetica" charset="0"/>
              </a:rPr>
              <a:t>18.2%</a:t>
            </a:r>
          </a:p>
        </p:txBody>
      </p:sp>
      <p:sp>
        <p:nvSpPr>
          <p:cNvPr id="82" name="Rectángulo 81">
            <a:extLst>
              <a:ext uri="{FF2B5EF4-FFF2-40B4-BE49-F238E27FC236}">
                <a16:creationId xmlns:a16="http://schemas.microsoft.com/office/drawing/2014/main" id="{223D0CB5-1E5B-4697-A12A-F52B01780408}"/>
              </a:ext>
            </a:extLst>
          </p:cNvPr>
          <p:cNvSpPr/>
          <p:nvPr/>
        </p:nvSpPr>
        <p:spPr>
          <a:xfrm>
            <a:off x="8531516" y="2859749"/>
            <a:ext cx="7224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72244B"/>
                </a:solidFill>
                <a:effectLst/>
                <a:uLnTx/>
                <a:uFillTx/>
                <a:latin typeface="Helvetica" charset="0"/>
                <a:ea typeface="Helvetica" charset="0"/>
                <a:cs typeface="Helvetica" charset="0"/>
              </a:rPr>
              <a:t>73.4%</a:t>
            </a:r>
          </a:p>
        </p:txBody>
      </p:sp>
      <p:sp>
        <p:nvSpPr>
          <p:cNvPr id="83" name="Rectángulo 82">
            <a:extLst>
              <a:ext uri="{FF2B5EF4-FFF2-40B4-BE49-F238E27FC236}">
                <a16:creationId xmlns:a16="http://schemas.microsoft.com/office/drawing/2014/main" id="{476DE9F2-1C89-42C9-BBAE-D895A98E092D}"/>
              </a:ext>
            </a:extLst>
          </p:cNvPr>
          <p:cNvSpPr/>
          <p:nvPr/>
        </p:nvSpPr>
        <p:spPr>
          <a:xfrm rot="16200000">
            <a:off x="7802768" y="2871290"/>
            <a:ext cx="1511179"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srgbClr val="8F2D5D"/>
                </a:solidFill>
                <a:effectLst/>
                <a:uLnTx/>
                <a:uFillTx/>
                <a:latin typeface="Helvetica" charset="0"/>
                <a:ea typeface="Helvetica" charset="0"/>
                <a:cs typeface="Helvetica" charset="0"/>
              </a:rPr>
              <a:t>Aspectos negativos</a:t>
            </a:r>
          </a:p>
        </p:txBody>
      </p:sp>
      <p:sp>
        <p:nvSpPr>
          <p:cNvPr id="84" name="Rectángulo 83">
            <a:extLst>
              <a:ext uri="{FF2B5EF4-FFF2-40B4-BE49-F238E27FC236}">
                <a16:creationId xmlns:a16="http://schemas.microsoft.com/office/drawing/2014/main" id="{A8D60953-C0E6-4042-ACD2-DDE0BFC44292}"/>
              </a:ext>
            </a:extLst>
          </p:cNvPr>
          <p:cNvSpPr/>
          <p:nvPr/>
        </p:nvSpPr>
        <p:spPr>
          <a:xfrm rot="16200000">
            <a:off x="7671455" y="4691003"/>
            <a:ext cx="870932" cy="4154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srgbClr val="534290"/>
                </a:solidFill>
                <a:effectLst/>
                <a:uLnTx/>
                <a:uFillTx/>
                <a:latin typeface="Helvetica" charset="0"/>
                <a:ea typeface="Helvetica" charset="0"/>
                <a:cs typeface="Helvetica" charset="0"/>
              </a:rPr>
              <a:t>Aspectos neutros</a:t>
            </a:r>
          </a:p>
        </p:txBody>
      </p:sp>
    </p:spTree>
    <p:extLst>
      <p:ext uri="{BB962C8B-B14F-4D97-AF65-F5344CB8AC3E}">
        <p14:creationId xmlns:p14="http://schemas.microsoft.com/office/powerpoint/2010/main" val="354394731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351</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sp>
        <p:nvSpPr>
          <p:cNvPr id="24" name="Rectángulo 23">
            <a:extLst>
              <a:ext uri="{FF2B5EF4-FFF2-40B4-BE49-F238E27FC236}">
                <a16:creationId xmlns:a16="http://schemas.microsoft.com/office/drawing/2014/main" id="{B954208F-D19A-43B0-8D46-ACD6203AF1DD}"/>
              </a:ext>
            </a:extLst>
          </p:cNvPr>
          <p:cNvSpPr/>
          <p:nvPr/>
        </p:nvSpPr>
        <p:spPr>
          <a:xfrm>
            <a:off x="-58769" y="1394473"/>
            <a:ext cx="1971464" cy="2757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Muy buena/Buena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35" name="9 Tabla">
            <a:extLst>
              <a:ext uri="{FF2B5EF4-FFF2-40B4-BE49-F238E27FC236}">
                <a16:creationId xmlns:a16="http://schemas.microsoft.com/office/drawing/2014/main" id="{BB11BF84-EE85-416A-A645-A56784F4A339}"/>
              </a:ext>
            </a:extLst>
          </p:cNvPr>
          <p:cNvGraphicFramePr>
            <a:graphicFrameLocks noGrp="1"/>
          </p:cNvGraphicFramePr>
          <p:nvPr>
            <p:extLst/>
          </p:nvPr>
        </p:nvGraphicFramePr>
        <p:xfrm>
          <a:off x="296291" y="1692787"/>
          <a:ext cx="8394667" cy="42240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57548">
                  <a:extLst>
                    <a:ext uri="{9D8B030D-6E8A-4147-A177-3AD203B41FA5}">
                      <a16:colId xmlns:a16="http://schemas.microsoft.com/office/drawing/2014/main" val="20001"/>
                    </a:ext>
                  </a:extLst>
                </a:gridCol>
                <a:gridCol w="1222055">
                  <a:extLst>
                    <a:ext uri="{9D8B030D-6E8A-4147-A177-3AD203B41FA5}">
                      <a16:colId xmlns:a16="http://schemas.microsoft.com/office/drawing/2014/main" val="20002"/>
                    </a:ext>
                  </a:extLst>
                </a:gridCol>
                <a:gridCol w="1219200">
                  <a:extLst>
                    <a:ext uri="{9D8B030D-6E8A-4147-A177-3AD203B41FA5}">
                      <a16:colId xmlns:a16="http://schemas.microsoft.com/office/drawing/2014/main" val="1889212505"/>
                    </a:ext>
                  </a:extLst>
                </a:gridCol>
                <a:gridCol w="1020417">
                  <a:extLst>
                    <a:ext uri="{9D8B030D-6E8A-4147-A177-3AD203B41FA5}">
                      <a16:colId xmlns:a16="http://schemas.microsoft.com/office/drawing/2014/main" val="1803750054"/>
                    </a:ext>
                  </a:extLst>
                </a:gridCol>
                <a:gridCol w="1020418">
                  <a:extLst>
                    <a:ext uri="{9D8B030D-6E8A-4147-A177-3AD203B41FA5}">
                      <a16:colId xmlns:a16="http://schemas.microsoft.com/office/drawing/2014/main" val="2074296805"/>
                    </a:ext>
                  </a:extLst>
                </a:gridCol>
                <a:gridCol w="993913">
                  <a:extLst>
                    <a:ext uri="{9D8B030D-6E8A-4147-A177-3AD203B41FA5}">
                      <a16:colId xmlns:a16="http://schemas.microsoft.com/office/drawing/2014/main" val="3291812143"/>
                    </a:ext>
                  </a:extLst>
                </a:gridCol>
                <a:gridCol w="662608">
                  <a:extLst>
                    <a:ext uri="{9D8B030D-6E8A-4147-A177-3AD203B41FA5}">
                      <a16:colId xmlns:a16="http://schemas.microsoft.com/office/drawing/2014/main" val="363732892"/>
                    </a:ext>
                  </a:extLst>
                </a:gridCol>
                <a:gridCol w="1190228">
                  <a:extLst>
                    <a:ext uri="{9D8B030D-6E8A-4147-A177-3AD203B41FA5}">
                      <a16:colId xmlns:a16="http://schemas.microsoft.com/office/drawing/2014/main" val="2967888749"/>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sería una buena opción para gobernar/</a:t>
                      </a:r>
                    </a:p>
                    <a:p>
                      <a:pPr algn="ctr" rtl="0" fontAlgn="ctr"/>
                      <a:r>
                        <a:rPr lang="es-ES" sz="900" b="1" i="0" u="none" strike="noStrike" dirty="0">
                          <a:solidFill>
                            <a:srgbClr val="175D91"/>
                          </a:solidFill>
                          <a:effectLst/>
                          <a:latin typeface="Helvetica" panose="020B0604020202020204" pitchFamily="34" charset="0"/>
                        </a:rPr>
                        <a:t>Un cambio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tiene buenas propuestas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 su buen desempeño (como Jefe de Gobierno)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ha ayudado a la población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es perseverante/</a:t>
                      </a:r>
                    </a:p>
                    <a:p>
                      <a:pPr algn="ctr" rtl="0" fontAlgn="ctr"/>
                      <a:r>
                        <a:rPr lang="es-ES" sz="900" b="1" i="0" u="none" strike="noStrike" dirty="0">
                          <a:solidFill>
                            <a:srgbClr val="175D91"/>
                          </a:solidFill>
                          <a:effectLst/>
                          <a:latin typeface="Helvetica" panose="020B0604020202020204" pitchFamily="34" charset="0"/>
                        </a:rPr>
                        <a:t>constante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habla con la verdad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tiene la intención de mejorar el país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9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598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100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598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598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100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598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0">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598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5" name="Rectángulo 24">
            <a:extLst>
              <a:ext uri="{FF2B5EF4-FFF2-40B4-BE49-F238E27FC236}">
                <a16:creationId xmlns:a16="http://schemas.microsoft.com/office/drawing/2014/main" id="{72E978E7-5FAA-4515-8C34-1206933239E2}"/>
              </a:ext>
            </a:extLst>
          </p:cNvPr>
          <p:cNvSpPr/>
          <p:nvPr/>
        </p:nvSpPr>
        <p:spPr>
          <a:xfrm>
            <a:off x="2641600" y="6145326"/>
            <a:ext cx="6075121"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muy buena o buena opinión de AMLO.</a:t>
            </a:r>
          </a:p>
        </p:txBody>
      </p:sp>
    </p:spTree>
    <p:extLst>
      <p:ext uri="{BB962C8B-B14F-4D97-AF65-F5344CB8AC3E}">
        <p14:creationId xmlns:p14="http://schemas.microsoft.com/office/powerpoint/2010/main" val="188224758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sp>
        <p:nvSpPr>
          <p:cNvPr id="24" name="Rectángulo 23">
            <a:extLst>
              <a:ext uri="{FF2B5EF4-FFF2-40B4-BE49-F238E27FC236}">
                <a16:creationId xmlns:a16="http://schemas.microsoft.com/office/drawing/2014/main" id="{B954208F-D19A-43B0-8D46-ACD6203AF1DD}"/>
              </a:ext>
            </a:extLst>
          </p:cNvPr>
          <p:cNvSpPr/>
          <p:nvPr/>
        </p:nvSpPr>
        <p:spPr>
          <a:xfrm>
            <a:off x="-58769" y="1394473"/>
            <a:ext cx="1971464" cy="2757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Muy buena/Buena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35" name="9 Tabla">
            <a:extLst>
              <a:ext uri="{FF2B5EF4-FFF2-40B4-BE49-F238E27FC236}">
                <a16:creationId xmlns:a16="http://schemas.microsoft.com/office/drawing/2014/main" id="{BB11BF84-EE85-416A-A645-A56784F4A339}"/>
              </a:ext>
            </a:extLst>
          </p:cNvPr>
          <p:cNvGraphicFramePr>
            <a:graphicFrameLocks noGrp="1"/>
          </p:cNvGraphicFramePr>
          <p:nvPr>
            <p:extLst/>
          </p:nvPr>
        </p:nvGraphicFramePr>
        <p:xfrm>
          <a:off x="338902" y="1735928"/>
          <a:ext cx="8497832" cy="42240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57547">
                  <a:extLst>
                    <a:ext uri="{9D8B030D-6E8A-4147-A177-3AD203B41FA5}">
                      <a16:colId xmlns:a16="http://schemas.microsoft.com/office/drawing/2014/main" val="20001"/>
                    </a:ext>
                  </a:extLst>
                </a:gridCol>
                <a:gridCol w="755375">
                  <a:extLst>
                    <a:ext uri="{9D8B030D-6E8A-4147-A177-3AD203B41FA5}">
                      <a16:colId xmlns:a16="http://schemas.microsoft.com/office/drawing/2014/main" val="20002"/>
                    </a:ext>
                  </a:extLst>
                </a:gridCol>
                <a:gridCol w="1139687">
                  <a:extLst>
                    <a:ext uri="{9D8B030D-6E8A-4147-A177-3AD203B41FA5}">
                      <a16:colId xmlns:a16="http://schemas.microsoft.com/office/drawing/2014/main" val="1889212505"/>
                    </a:ext>
                  </a:extLst>
                </a:gridCol>
                <a:gridCol w="755374">
                  <a:extLst>
                    <a:ext uri="{9D8B030D-6E8A-4147-A177-3AD203B41FA5}">
                      <a16:colId xmlns:a16="http://schemas.microsoft.com/office/drawing/2014/main" val="1803750054"/>
                    </a:ext>
                  </a:extLst>
                </a:gridCol>
                <a:gridCol w="954157">
                  <a:extLst>
                    <a:ext uri="{9D8B030D-6E8A-4147-A177-3AD203B41FA5}">
                      <a16:colId xmlns:a16="http://schemas.microsoft.com/office/drawing/2014/main" val="2074296805"/>
                    </a:ext>
                  </a:extLst>
                </a:gridCol>
                <a:gridCol w="1245704">
                  <a:extLst>
                    <a:ext uri="{9D8B030D-6E8A-4147-A177-3AD203B41FA5}">
                      <a16:colId xmlns:a16="http://schemas.microsoft.com/office/drawing/2014/main" val="3291812143"/>
                    </a:ext>
                  </a:extLst>
                </a:gridCol>
                <a:gridCol w="1519993">
                  <a:extLst>
                    <a:ext uri="{9D8B030D-6E8A-4147-A177-3AD203B41FA5}">
                      <a16:colId xmlns:a16="http://schemas.microsoft.com/office/drawing/2014/main" val="363732892"/>
                    </a:ext>
                  </a:extLst>
                </a:gridCol>
                <a:gridCol w="1061715">
                  <a:extLst>
                    <a:ext uri="{9D8B030D-6E8A-4147-A177-3AD203B41FA5}">
                      <a16:colId xmlns:a16="http://schemas.microsoft.com/office/drawing/2014/main" val="2967888749"/>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no es corrupto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le inspira confianza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Es cercano a la población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es diferente a los demás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Porque actúa correctamente (es justo)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lo que sabe o ha escuchado de él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su trayectoria política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9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598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100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598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598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100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598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0">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598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5" name="Rectángulo 24">
            <a:extLst>
              <a:ext uri="{FF2B5EF4-FFF2-40B4-BE49-F238E27FC236}">
                <a16:creationId xmlns:a16="http://schemas.microsoft.com/office/drawing/2014/main" id="{72E978E7-5FAA-4515-8C34-1206933239E2}"/>
              </a:ext>
            </a:extLst>
          </p:cNvPr>
          <p:cNvSpPr/>
          <p:nvPr/>
        </p:nvSpPr>
        <p:spPr>
          <a:xfrm>
            <a:off x="2641600" y="6145326"/>
            <a:ext cx="6075121"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muy buena o buena opinión de AMLO.</a:t>
            </a:r>
          </a:p>
        </p:txBody>
      </p:sp>
      <p:sp>
        <p:nvSpPr>
          <p:cNvPr id="36" name="8 CuadroTexto">
            <a:extLst>
              <a:ext uri="{FF2B5EF4-FFF2-40B4-BE49-F238E27FC236}">
                <a16:creationId xmlns:a16="http://schemas.microsoft.com/office/drawing/2014/main" id="{6473D9B3-AA22-4F56-9214-88AD0470687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351</a:t>
            </a:r>
          </a:p>
        </p:txBody>
      </p:sp>
    </p:spTree>
    <p:extLst>
      <p:ext uri="{BB962C8B-B14F-4D97-AF65-F5344CB8AC3E}">
        <p14:creationId xmlns:p14="http://schemas.microsoft.com/office/powerpoint/2010/main" val="326417102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sp>
        <p:nvSpPr>
          <p:cNvPr id="24" name="Rectángulo 23">
            <a:extLst>
              <a:ext uri="{FF2B5EF4-FFF2-40B4-BE49-F238E27FC236}">
                <a16:creationId xmlns:a16="http://schemas.microsoft.com/office/drawing/2014/main" id="{B954208F-D19A-43B0-8D46-ACD6203AF1DD}"/>
              </a:ext>
            </a:extLst>
          </p:cNvPr>
          <p:cNvSpPr/>
          <p:nvPr/>
        </p:nvSpPr>
        <p:spPr>
          <a:xfrm>
            <a:off x="-58769" y="1394473"/>
            <a:ext cx="1971464" cy="2757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Muy buena/Buena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35" name="9 Tabla">
            <a:extLst>
              <a:ext uri="{FF2B5EF4-FFF2-40B4-BE49-F238E27FC236}">
                <a16:creationId xmlns:a16="http://schemas.microsoft.com/office/drawing/2014/main" id="{BB11BF84-EE85-416A-A645-A56784F4A339}"/>
              </a:ext>
            </a:extLst>
          </p:cNvPr>
          <p:cNvGraphicFramePr>
            <a:graphicFrameLocks noGrp="1"/>
          </p:cNvGraphicFramePr>
          <p:nvPr>
            <p:extLst/>
          </p:nvPr>
        </p:nvGraphicFramePr>
        <p:xfrm>
          <a:off x="323087" y="1735928"/>
          <a:ext cx="8497826" cy="42240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84051">
                  <a:extLst>
                    <a:ext uri="{9D8B030D-6E8A-4147-A177-3AD203B41FA5}">
                      <a16:colId xmlns:a16="http://schemas.microsoft.com/office/drawing/2014/main" val="20001"/>
                    </a:ext>
                  </a:extLst>
                </a:gridCol>
                <a:gridCol w="1208512">
                  <a:extLst>
                    <a:ext uri="{9D8B030D-6E8A-4147-A177-3AD203B41FA5}">
                      <a16:colId xmlns:a16="http://schemas.microsoft.com/office/drawing/2014/main" val="20002"/>
                    </a:ext>
                  </a:extLst>
                </a:gridCol>
                <a:gridCol w="1417983">
                  <a:extLst>
                    <a:ext uri="{9D8B030D-6E8A-4147-A177-3AD203B41FA5}">
                      <a16:colId xmlns:a16="http://schemas.microsoft.com/office/drawing/2014/main" val="1889212505"/>
                    </a:ext>
                  </a:extLst>
                </a:gridCol>
                <a:gridCol w="1510106">
                  <a:extLst>
                    <a:ext uri="{9D8B030D-6E8A-4147-A177-3AD203B41FA5}">
                      <a16:colId xmlns:a16="http://schemas.microsoft.com/office/drawing/2014/main" val="1803750054"/>
                    </a:ext>
                  </a:extLst>
                </a:gridCol>
                <a:gridCol w="1378867">
                  <a:extLst>
                    <a:ext uri="{9D8B030D-6E8A-4147-A177-3AD203B41FA5}">
                      <a16:colId xmlns:a16="http://schemas.microsoft.com/office/drawing/2014/main" val="2074296805"/>
                    </a:ext>
                  </a:extLst>
                </a:gridCol>
                <a:gridCol w="543339">
                  <a:extLst>
                    <a:ext uri="{9D8B030D-6E8A-4147-A177-3AD203B41FA5}">
                      <a16:colId xmlns:a16="http://schemas.microsoft.com/office/drawing/2014/main" val="3291812143"/>
                    </a:ext>
                  </a:extLst>
                </a:gridCol>
                <a:gridCol w="569844">
                  <a:extLst>
                    <a:ext uri="{9D8B030D-6E8A-4147-A177-3AD203B41FA5}">
                      <a16:colId xmlns:a16="http://schemas.microsoft.com/office/drawing/2014/main" val="363732892"/>
                    </a:ext>
                  </a:extLst>
                </a:gridCol>
                <a:gridCol w="776844">
                  <a:extLst>
                    <a:ext uri="{9D8B030D-6E8A-4147-A177-3AD203B41FA5}">
                      <a16:colId xmlns:a16="http://schemas.microsoft.com/office/drawing/2014/main" val="2967888749"/>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Porque no lo han dejado estar en el poder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Porque otros Partidos Políticos lo atacan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lo que dice/sus declaraciones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su forma de expresarse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AE85C5"/>
                          </a:solidFill>
                          <a:effectLst/>
                          <a:latin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F7F7F"/>
                          </a:solidFill>
                          <a:effectLst/>
                          <a:latin typeface="Helvetica" panose="020B0604020202020204" pitchFamily="34" charset="0"/>
                        </a:rPr>
                        <a:t>No </a:t>
                      </a:r>
                    </a:p>
                    <a:p>
                      <a:pPr algn="ctr" rtl="0" fontAlgn="ctr"/>
                      <a:r>
                        <a:rPr lang="es-ES" sz="900" b="1" i="0" u="none" strike="noStrike" dirty="0">
                          <a:solidFill>
                            <a:srgbClr val="7F7F7F"/>
                          </a:solidFill>
                          <a:effectLst/>
                          <a:latin typeface="Helvetica" panose="020B0604020202020204" pitchFamily="34" charset="0"/>
                        </a:rPr>
                        <a:t>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595959"/>
                          </a:solidFill>
                          <a:effectLst/>
                          <a:latin typeface="Helvetica" panose="020B0604020202020204" pitchFamily="34" charset="0"/>
                        </a:rPr>
                        <a:t>No</a:t>
                      </a:r>
                    </a:p>
                    <a:p>
                      <a:pPr algn="ctr" rtl="0" fontAlgn="ctr"/>
                      <a:r>
                        <a:rPr lang="es-ES" sz="900" b="1" i="0" u="none" strike="noStrike" dirty="0">
                          <a:solidFill>
                            <a:srgbClr val="595959"/>
                          </a:solidFill>
                          <a:effectLst/>
                          <a:latin typeface="Helvetica" panose="020B0604020202020204" pitchFamily="34" charset="0"/>
                        </a:rPr>
                        <a:t>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9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598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100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598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598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100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598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0">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598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5" name="Rectángulo 24">
            <a:extLst>
              <a:ext uri="{FF2B5EF4-FFF2-40B4-BE49-F238E27FC236}">
                <a16:creationId xmlns:a16="http://schemas.microsoft.com/office/drawing/2014/main" id="{72E978E7-5FAA-4515-8C34-1206933239E2}"/>
              </a:ext>
            </a:extLst>
          </p:cNvPr>
          <p:cNvSpPr/>
          <p:nvPr/>
        </p:nvSpPr>
        <p:spPr>
          <a:xfrm>
            <a:off x="2641600" y="6145326"/>
            <a:ext cx="6075121"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muy buena o buena opinión de AMLO.</a:t>
            </a:r>
          </a:p>
        </p:txBody>
      </p:sp>
      <p:sp>
        <p:nvSpPr>
          <p:cNvPr id="36" name="8 CuadroTexto">
            <a:extLst>
              <a:ext uri="{FF2B5EF4-FFF2-40B4-BE49-F238E27FC236}">
                <a16:creationId xmlns:a16="http://schemas.microsoft.com/office/drawing/2014/main" id="{7DBC6C0D-01BA-4B0C-89A6-32CE833210D4}"/>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351</a:t>
            </a:r>
          </a:p>
        </p:txBody>
      </p:sp>
    </p:spTree>
    <p:extLst>
      <p:ext uri="{BB962C8B-B14F-4D97-AF65-F5344CB8AC3E}">
        <p14:creationId xmlns:p14="http://schemas.microsoft.com/office/powerpoint/2010/main" val="245481494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285</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119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sp>
        <p:nvSpPr>
          <p:cNvPr id="24" name="Rectángulo 23">
            <a:extLst>
              <a:ext uri="{FF2B5EF4-FFF2-40B4-BE49-F238E27FC236}">
                <a16:creationId xmlns:a16="http://schemas.microsoft.com/office/drawing/2014/main" id="{B954208F-D19A-43B0-8D46-ACD6203AF1DD}"/>
              </a:ext>
            </a:extLst>
          </p:cNvPr>
          <p:cNvSpPr/>
          <p:nvPr/>
        </p:nvSpPr>
        <p:spPr>
          <a:xfrm>
            <a:off x="-58769" y="1394473"/>
            <a:ext cx="1971464" cy="2757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Mala/Muy mala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sp>
        <p:nvSpPr>
          <p:cNvPr id="25" name="Rectángulo 24">
            <a:extLst>
              <a:ext uri="{FF2B5EF4-FFF2-40B4-BE49-F238E27FC236}">
                <a16:creationId xmlns:a16="http://schemas.microsoft.com/office/drawing/2014/main" id="{5C398A45-2E82-4A0B-BCCD-FD77B8C93B01}"/>
              </a:ext>
            </a:extLst>
          </p:cNvPr>
          <p:cNvSpPr/>
          <p:nvPr/>
        </p:nvSpPr>
        <p:spPr>
          <a:xfrm>
            <a:off x="2641600" y="6145326"/>
            <a:ext cx="6075121"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mala o muy mala opinión de AMLO.</a:t>
            </a:r>
          </a:p>
        </p:txBody>
      </p:sp>
      <p:graphicFrame>
        <p:nvGraphicFramePr>
          <p:cNvPr id="36" name="9 Tabla">
            <a:extLst>
              <a:ext uri="{FF2B5EF4-FFF2-40B4-BE49-F238E27FC236}">
                <a16:creationId xmlns:a16="http://schemas.microsoft.com/office/drawing/2014/main" id="{E0BE00A0-4F86-4DE6-BA58-CB23B883A92B}"/>
              </a:ext>
            </a:extLst>
          </p:cNvPr>
          <p:cNvGraphicFramePr>
            <a:graphicFrameLocks noGrp="1"/>
          </p:cNvGraphicFramePr>
          <p:nvPr>
            <p:extLst/>
          </p:nvPr>
        </p:nvGraphicFramePr>
        <p:xfrm>
          <a:off x="374667" y="1735928"/>
          <a:ext cx="8394666" cy="42240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78034">
                  <a:extLst>
                    <a:ext uri="{9D8B030D-6E8A-4147-A177-3AD203B41FA5}">
                      <a16:colId xmlns:a16="http://schemas.microsoft.com/office/drawing/2014/main" val="20001"/>
                    </a:ext>
                  </a:extLst>
                </a:gridCol>
                <a:gridCol w="926044">
                  <a:extLst>
                    <a:ext uri="{9D8B030D-6E8A-4147-A177-3AD203B41FA5}">
                      <a16:colId xmlns:a16="http://schemas.microsoft.com/office/drawing/2014/main" val="20002"/>
                    </a:ext>
                  </a:extLst>
                </a:gridCol>
                <a:gridCol w="926044">
                  <a:extLst>
                    <a:ext uri="{9D8B030D-6E8A-4147-A177-3AD203B41FA5}">
                      <a16:colId xmlns:a16="http://schemas.microsoft.com/office/drawing/2014/main" val="1889212505"/>
                    </a:ext>
                  </a:extLst>
                </a:gridCol>
                <a:gridCol w="926044">
                  <a:extLst>
                    <a:ext uri="{9D8B030D-6E8A-4147-A177-3AD203B41FA5}">
                      <a16:colId xmlns:a16="http://schemas.microsoft.com/office/drawing/2014/main" val="1803750054"/>
                    </a:ext>
                  </a:extLst>
                </a:gridCol>
                <a:gridCol w="926044">
                  <a:extLst>
                    <a:ext uri="{9D8B030D-6E8A-4147-A177-3AD203B41FA5}">
                      <a16:colId xmlns:a16="http://schemas.microsoft.com/office/drawing/2014/main" val="2074296805"/>
                    </a:ext>
                  </a:extLst>
                </a:gridCol>
                <a:gridCol w="926044">
                  <a:extLst>
                    <a:ext uri="{9D8B030D-6E8A-4147-A177-3AD203B41FA5}">
                      <a16:colId xmlns:a16="http://schemas.microsoft.com/office/drawing/2014/main" val="3291812143"/>
                    </a:ext>
                  </a:extLst>
                </a:gridCol>
                <a:gridCol w="926044">
                  <a:extLst>
                    <a:ext uri="{9D8B030D-6E8A-4147-A177-3AD203B41FA5}">
                      <a16:colId xmlns:a16="http://schemas.microsoft.com/office/drawing/2014/main" val="363732892"/>
                    </a:ext>
                  </a:extLst>
                </a:gridCol>
                <a:gridCol w="926044">
                  <a:extLst>
                    <a:ext uri="{9D8B030D-6E8A-4147-A177-3AD203B41FA5}">
                      <a16:colId xmlns:a16="http://schemas.microsoft.com/office/drawing/2014/main" val="2967888749"/>
                    </a:ext>
                  </a:extLst>
                </a:gridCol>
                <a:gridCol w="926044">
                  <a:extLst>
                    <a:ext uri="{9D8B030D-6E8A-4147-A177-3AD203B41FA5}">
                      <a16:colId xmlns:a16="http://schemas.microsoft.com/office/drawing/2014/main" val="3603207463"/>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insiste en ser Presidente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2244B"/>
                          </a:solidFill>
                          <a:effectLst/>
                          <a:latin typeface="Helvetica" panose="020B0604020202020204" pitchFamily="34" charset="0"/>
                        </a:rPr>
                        <a:t>Porque no cumple lo que promete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2244B"/>
                          </a:solidFill>
                          <a:effectLst/>
                          <a:latin typeface="Helvetica" panose="020B0604020202020204" pitchFamily="34" charset="0"/>
                        </a:rPr>
                        <a:t>Porque no le inspira confianza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no es coherente/congruente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es conflictivo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es corrupto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es oportunista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no comparte sus ideales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9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598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100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598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598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100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598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0">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598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Tree>
    <p:extLst>
      <p:ext uri="{BB962C8B-B14F-4D97-AF65-F5344CB8AC3E}">
        <p14:creationId xmlns:p14="http://schemas.microsoft.com/office/powerpoint/2010/main" val="1873362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109252" y="-3803"/>
            <a:ext cx="3034747"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109252" y="103056"/>
            <a:ext cx="2947732"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AMLO</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371596"/>
          <a:ext cx="8768006" cy="4929002"/>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que ha escuchado recientemente sobre Andrés Manuel López Obrador?</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54017" y="725544"/>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18" name="Cerrar corchete 17">
            <a:extLst>
              <a:ext uri="{FF2B5EF4-FFF2-40B4-BE49-F238E27FC236}">
                <a16:creationId xmlns:a16="http://schemas.microsoft.com/office/drawing/2014/main" id="{1FEF5C4C-D4F5-43FE-A1DA-A8B1DCC1541A}"/>
              </a:ext>
            </a:extLst>
          </p:cNvPr>
          <p:cNvSpPr/>
          <p:nvPr/>
        </p:nvSpPr>
        <p:spPr>
          <a:xfrm>
            <a:off x="6865439" y="3080114"/>
            <a:ext cx="65448" cy="963795"/>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Cerrar corchete 18">
            <a:extLst>
              <a:ext uri="{FF2B5EF4-FFF2-40B4-BE49-F238E27FC236}">
                <a16:creationId xmlns:a16="http://schemas.microsoft.com/office/drawing/2014/main" id="{CEED335D-4D20-4960-985C-AF34BD05B373}"/>
              </a:ext>
            </a:extLst>
          </p:cNvPr>
          <p:cNvSpPr/>
          <p:nvPr/>
        </p:nvSpPr>
        <p:spPr>
          <a:xfrm>
            <a:off x="7377406" y="1333474"/>
            <a:ext cx="88491" cy="1544509"/>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ángulo 19">
            <a:extLst>
              <a:ext uri="{FF2B5EF4-FFF2-40B4-BE49-F238E27FC236}">
                <a16:creationId xmlns:a16="http://schemas.microsoft.com/office/drawing/2014/main" id="{660938DA-B642-45DC-B4F4-5FA94A240322}"/>
              </a:ext>
            </a:extLst>
          </p:cNvPr>
          <p:cNvSpPr/>
          <p:nvPr/>
        </p:nvSpPr>
        <p:spPr>
          <a:xfrm>
            <a:off x="7054485" y="3373491"/>
            <a:ext cx="634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Helvetica" charset="0"/>
                <a:cs typeface="Helvetica" charset="0"/>
              </a:rPr>
              <a:t>18.0%</a:t>
            </a:r>
          </a:p>
        </p:txBody>
      </p:sp>
      <p:sp>
        <p:nvSpPr>
          <p:cNvPr id="21" name="Rectángulo 20">
            <a:extLst>
              <a:ext uri="{FF2B5EF4-FFF2-40B4-BE49-F238E27FC236}">
                <a16:creationId xmlns:a16="http://schemas.microsoft.com/office/drawing/2014/main" id="{BA0A5B1D-0F25-42DE-BFB2-56B14DCB59D3}"/>
              </a:ext>
            </a:extLst>
          </p:cNvPr>
          <p:cNvSpPr/>
          <p:nvPr/>
        </p:nvSpPr>
        <p:spPr>
          <a:xfrm>
            <a:off x="7641056" y="1967229"/>
            <a:ext cx="7224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75D91"/>
                </a:solidFill>
                <a:effectLst/>
                <a:uLnTx/>
                <a:uFillTx/>
                <a:latin typeface="Helvetica" charset="0"/>
                <a:ea typeface="Helvetica" charset="0"/>
                <a:cs typeface="Helvetica" charset="0"/>
              </a:rPr>
              <a:t>27.6%</a:t>
            </a:r>
          </a:p>
        </p:txBody>
      </p:sp>
      <p:sp>
        <p:nvSpPr>
          <p:cNvPr id="23" name="Rectángulo 22">
            <a:extLst>
              <a:ext uri="{FF2B5EF4-FFF2-40B4-BE49-F238E27FC236}">
                <a16:creationId xmlns:a16="http://schemas.microsoft.com/office/drawing/2014/main" id="{CDB35E1F-6A4F-4050-AD24-28739F969A77}"/>
              </a:ext>
            </a:extLst>
          </p:cNvPr>
          <p:cNvSpPr/>
          <p:nvPr/>
        </p:nvSpPr>
        <p:spPr>
          <a:xfrm>
            <a:off x="7358450" y="2227483"/>
            <a:ext cx="1203760" cy="415498"/>
          </a:xfrm>
          <a:prstGeom prst="rect">
            <a:avLst/>
          </a:prstGeom>
          <a:noFill/>
        </p:spPr>
        <p:txBody>
          <a:bodyPr wrap="square" rtlCol="0">
            <a:spAutoFit/>
          </a:bodyPr>
          <a:lstStyle/>
          <a:p>
            <a:pPr algn="ctr"/>
            <a:r>
              <a:rPr lang="es-MX" sz="1200" b="1" dirty="0">
                <a:solidFill>
                  <a:srgbClr val="175D91"/>
                </a:solidFill>
                <a:latin typeface="Helvetica" charset="0"/>
                <a:cs typeface="Helvetica" charset="0"/>
              </a:rPr>
              <a:t>Aspectos positivos</a:t>
            </a:r>
          </a:p>
        </p:txBody>
      </p:sp>
      <p:sp>
        <p:nvSpPr>
          <p:cNvPr id="25" name="Rectángulo 24">
            <a:extLst>
              <a:ext uri="{FF2B5EF4-FFF2-40B4-BE49-F238E27FC236}">
                <a16:creationId xmlns:a16="http://schemas.microsoft.com/office/drawing/2014/main" id="{4DE93248-870D-4B8E-BE05-F61E04CCC267}"/>
              </a:ext>
            </a:extLst>
          </p:cNvPr>
          <p:cNvSpPr/>
          <p:nvPr/>
        </p:nvSpPr>
        <p:spPr>
          <a:xfrm>
            <a:off x="6856516" y="3603235"/>
            <a:ext cx="1008516" cy="415498"/>
          </a:xfrm>
          <a:prstGeom prst="rect">
            <a:avLst/>
          </a:prstGeom>
          <a:noFill/>
        </p:spPr>
        <p:txBody>
          <a:bodyPr wrap="square" rtlCol="0">
            <a:spAutoFit/>
          </a:bodyPr>
          <a:lstStyle/>
          <a:p>
            <a:pPr algn="ctr"/>
            <a:r>
              <a:rPr lang="es-MX" sz="1200" b="1" dirty="0">
                <a:solidFill>
                  <a:srgbClr val="6455AF"/>
                </a:solidFill>
                <a:latin typeface="Helvetica" charset="0"/>
                <a:cs typeface="Helvetica" charset="0"/>
              </a:rPr>
              <a:t>Aspectos neutros</a:t>
            </a:r>
          </a:p>
        </p:txBody>
      </p:sp>
      <p:sp>
        <p:nvSpPr>
          <p:cNvPr id="26" name="Cerrar corchete 25">
            <a:extLst>
              <a:ext uri="{FF2B5EF4-FFF2-40B4-BE49-F238E27FC236}">
                <a16:creationId xmlns:a16="http://schemas.microsoft.com/office/drawing/2014/main" id="{376E0677-CDCE-4241-96EA-C7A9A02C87CA}"/>
              </a:ext>
            </a:extLst>
          </p:cNvPr>
          <p:cNvSpPr/>
          <p:nvPr/>
        </p:nvSpPr>
        <p:spPr>
          <a:xfrm>
            <a:off x="6356344" y="4162977"/>
            <a:ext cx="83971" cy="1307723"/>
          </a:xfrm>
          <a:prstGeom prst="rightBracket">
            <a:avLst/>
          </a:prstGeom>
          <a:ln>
            <a:solidFill>
              <a:srgbClr val="72244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Rectángulo 26">
            <a:extLst>
              <a:ext uri="{FF2B5EF4-FFF2-40B4-BE49-F238E27FC236}">
                <a16:creationId xmlns:a16="http://schemas.microsoft.com/office/drawing/2014/main" id="{4E07D652-B7D1-4E32-A08F-B09AB6357D1D}"/>
              </a:ext>
            </a:extLst>
          </p:cNvPr>
          <p:cNvSpPr/>
          <p:nvPr/>
        </p:nvSpPr>
        <p:spPr>
          <a:xfrm>
            <a:off x="6573610" y="4659726"/>
            <a:ext cx="78716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72244B"/>
                </a:solidFill>
                <a:effectLst/>
                <a:uLnTx/>
                <a:uFillTx/>
                <a:latin typeface="Helvetica" charset="0"/>
                <a:ea typeface="Helvetica" charset="0"/>
                <a:cs typeface="Helvetica" charset="0"/>
              </a:rPr>
              <a:t>17.1%</a:t>
            </a:r>
          </a:p>
        </p:txBody>
      </p:sp>
      <p:sp>
        <p:nvSpPr>
          <p:cNvPr id="30" name="Rectángulo 29">
            <a:extLst>
              <a:ext uri="{FF2B5EF4-FFF2-40B4-BE49-F238E27FC236}">
                <a16:creationId xmlns:a16="http://schemas.microsoft.com/office/drawing/2014/main" id="{1937AA94-8D6E-42EB-B4B2-F5FBE23C2693}"/>
              </a:ext>
            </a:extLst>
          </p:cNvPr>
          <p:cNvSpPr/>
          <p:nvPr/>
        </p:nvSpPr>
        <p:spPr>
          <a:xfrm>
            <a:off x="6497420" y="4879878"/>
            <a:ext cx="1061675" cy="461665"/>
          </a:xfrm>
          <a:prstGeom prst="rect">
            <a:avLst/>
          </a:prstGeom>
          <a:noFill/>
        </p:spPr>
        <p:txBody>
          <a:bodyPr wrap="square" rtlCol="0">
            <a:spAutoFit/>
          </a:bodyPr>
          <a:lstStyle/>
          <a:p>
            <a:pPr algn="ctr"/>
            <a:r>
              <a:rPr lang="es-MX" sz="1200" b="1" dirty="0">
                <a:solidFill>
                  <a:srgbClr val="72244B"/>
                </a:solidFill>
                <a:latin typeface="Helvetica" charset="0"/>
                <a:cs typeface="Helvetica" charset="0"/>
              </a:rPr>
              <a:t>Aspectos negativos</a:t>
            </a:r>
          </a:p>
        </p:txBody>
      </p:sp>
    </p:spTree>
    <p:extLst>
      <p:ext uri="{BB962C8B-B14F-4D97-AF65-F5344CB8AC3E}">
        <p14:creationId xmlns:p14="http://schemas.microsoft.com/office/powerpoint/2010/main" val="290388491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120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sp>
        <p:nvSpPr>
          <p:cNvPr id="24" name="Rectángulo 23">
            <a:extLst>
              <a:ext uri="{FF2B5EF4-FFF2-40B4-BE49-F238E27FC236}">
                <a16:creationId xmlns:a16="http://schemas.microsoft.com/office/drawing/2014/main" id="{B954208F-D19A-43B0-8D46-ACD6203AF1DD}"/>
              </a:ext>
            </a:extLst>
          </p:cNvPr>
          <p:cNvSpPr/>
          <p:nvPr/>
        </p:nvSpPr>
        <p:spPr>
          <a:xfrm>
            <a:off x="-58769" y="1394473"/>
            <a:ext cx="1971464" cy="2757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Mala/Muy mala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sp>
        <p:nvSpPr>
          <p:cNvPr id="25" name="Rectángulo 24">
            <a:extLst>
              <a:ext uri="{FF2B5EF4-FFF2-40B4-BE49-F238E27FC236}">
                <a16:creationId xmlns:a16="http://schemas.microsoft.com/office/drawing/2014/main" id="{5C398A45-2E82-4A0B-BCCD-FD77B8C93B01}"/>
              </a:ext>
            </a:extLst>
          </p:cNvPr>
          <p:cNvSpPr/>
          <p:nvPr/>
        </p:nvSpPr>
        <p:spPr>
          <a:xfrm>
            <a:off x="2641600" y="6145326"/>
            <a:ext cx="6075121"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mala o muy mala opinión de AMLO.</a:t>
            </a:r>
          </a:p>
        </p:txBody>
      </p:sp>
      <p:graphicFrame>
        <p:nvGraphicFramePr>
          <p:cNvPr id="36" name="9 Tabla">
            <a:extLst>
              <a:ext uri="{FF2B5EF4-FFF2-40B4-BE49-F238E27FC236}">
                <a16:creationId xmlns:a16="http://schemas.microsoft.com/office/drawing/2014/main" id="{E0BE00A0-4F86-4DE6-BA58-CB23B883A92B}"/>
              </a:ext>
            </a:extLst>
          </p:cNvPr>
          <p:cNvGraphicFramePr>
            <a:graphicFrameLocks noGrp="1"/>
          </p:cNvGraphicFramePr>
          <p:nvPr>
            <p:extLst/>
          </p:nvPr>
        </p:nvGraphicFramePr>
        <p:xfrm>
          <a:off x="374664" y="1735928"/>
          <a:ext cx="8394672" cy="42240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950312">
                  <a:extLst>
                    <a:ext uri="{9D8B030D-6E8A-4147-A177-3AD203B41FA5}">
                      <a16:colId xmlns:a16="http://schemas.microsoft.com/office/drawing/2014/main" val="20001"/>
                    </a:ext>
                  </a:extLst>
                </a:gridCol>
                <a:gridCol w="904510">
                  <a:extLst>
                    <a:ext uri="{9D8B030D-6E8A-4147-A177-3AD203B41FA5}">
                      <a16:colId xmlns:a16="http://schemas.microsoft.com/office/drawing/2014/main" val="20002"/>
                    </a:ext>
                  </a:extLst>
                </a:gridCol>
                <a:gridCol w="904510">
                  <a:extLst>
                    <a:ext uri="{9D8B030D-6E8A-4147-A177-3AD203B41FA5}">
                      <a16:colId xmlns:a16="http://schemas.microsoft.com/office/drawing/2014/main" val="1889212505"/>
                    </a:ext>
                  </a:extLst>
                </a:gridCol>
                <a:gridCol w="904510">
                  <a:extLst>
                    <a:ext uri="{9D8B030D-6E8A-4147-A177-3AD203B41FA5}">
                      <a16:colId xmlns:a16="http://schemas.microsoft.com/office/drawing/2014/main" val="1803750054"/>
                    </a:ext>
                  </a:extLst>
                </a:gridCol>
                <a:gridCol w="904510">
                  <a:extLst>
                    <a:ext uri="{9D8B030D-6E8A-4147-A177-3AD203B41FA5}">
                      <a16:colId xmlns:a16="http://schemas.microsoft.com/office/drawing/2014/main" val="2074296805"/>
                    </a:ext>
                  </a:extLst>
                </a:gridCol>
                <a:gridCol w="904510">
                  <a:extLst>
                    <a:ext uri="{9D8B030D-6E8A-4147-A177-3AD203B41FA5}">
                      <a16:colId xmlns:a16="http://schemas.microsoft.com/office/drawing/2014/main" val="3291812143"/>
                    </a:ext>
                  </a:extLst>
                </a:gridCol>
                <a:gridCol w="904510">
                  <a:extLst>
                    <a:ext uri="{9D8B030D-6E8A-4147-A177-3AD203B41FA5}">
                      <a16:colId xmlns:a16="http://schemas.microsoft.com/office/drawing/2014/main" val="363732892"/>
                    </a:ext>
                  </a:extLst>
                </a:gridCol>
                <a:gridCol w="904510">
                  <a:extLst>
                    <a:ext uri="{9D8B030D-6E8A-4147-A177-3AD203B41FA5}">
                      <a16:colId xmlns:a16="http://schemas.microsoft.com/office/drawing/2014/main" val="2967888749"/>
                    </a:ext>
                  </a:extLst>
                </a:gridCol>
                <a:gridCol w="904510">
                  <a:extLst>
                    <a:ext uri="{9D8B030D-6E8A-4147-A177-3AD203B41FA5}">
                      <a16:colId xmlns:a16="http://schemas.microsoft.com/office/drawing/2014/main" val="3603207463"/>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es mentiroso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2244B"/>
                          </a:solidFill>
                          <a:effectLst/>
                          <a:latin typeface="Helvetica" panose="020B0604020202020204" pitchFamily="34" charset="0"/>
                        </a:rPr>
                        <a:t>Porque ha cambiado de Partido Político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2244B"/>
                          </a:solidFill>
                          <a:effectLst/>
                          <a:latin typeface="Helvetica" panose="020B0604020202020204" pitchFamily="34" charset="0"/>
                        </a:rPr>
                        <a:t>Porque no trabaja/No ha hecho nada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2244B"/>
                          </a:solidFill>
                          <a:effectLst/>
                          <a:latin typeface="Helvetica" panose="020B0604020202020204" pitchFamily="34" charset="0"/>
                        </a:rPr>
                        <a:t>Porque ataca a otros Partidos Políticos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no es una buena opción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no le simpatiza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es populista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Porque es igual que todos los políticos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9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598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100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598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598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100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598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0">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598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35" name="8 CuadroTexto">
            <a:extLst>
              <a:ext uri="{FF2B5EF4-FFF2-40B4-BE49-F238E27FC236}">
                <a16:creationId xmlns:a16="http://schemas.microsoft.com/office/drawing/2014/main" id="{4AFFCCE4-212B-48CE-AA39-A242C9DBA2E9}"/>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285</a:t>
            </a:r>
          </a:p>
        </p:txBody>
      </p:sp>
    </p:spTree>
    <p:extLst>
      <p:ext uri="{BB962C8B-B14F-4D97-AF65-F5344CB8AC3E}">
        <p14:creationId xmlns:p14="http://schemas.microsoft.com/office/powerpoint/2010/main" val="247767445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121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7235687" y="-3803"/>
            <a:ext cx="190831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7089913" y="103056"/>
            <a:ext cx="196707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AMLO</a:t>
            </a:r>
          </a:p>
        </p:txBody>
      </p:sp>
      <p:sp>
        <p:nvSpPr>
          <p:cNvPr id="24" name="Rectángulo 23">
            <a:extLst>
              <a:ext uri="{FF2B5EF4-FFF2-40B4-BE49-F238E27FC236}">
                <a16:creationId xmlns:a16="http://schemas.microsoft.com/office/drawing/2014/main" id="{B954208F-D19A-43B0-8D46-ACD6203AF1DD}"/>
              </a:ext>
            </a:extLst>
          </p:cNvPr>
          <p:cNvSpPr/>
          <p:nvPr/>
        </p:nvSpPr>
        <p:spPr>
          <a:xfrm>
            <a:off x="-58769" y="1394473"/>
            <a:ext cx="1971464" cy="2757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Mala/Muy mala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tiene una … opinión de Andrés Manuel López Obrador?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sp>
        <p:nvSpPr>
          <p:cNvPr id="25" name="Rectángulo 24">
            <a:extLst>
              <a:ext uri="{FF2B5EF4-FFF2-40B4-BE49-F238E27FC236}">
                <a16:creationId xmlns:a16="http://schemas.microsoft.com/office/drawing/2014/main" id="{5C398A45-2E82-4A0B-BCCD-FD77B8C93B01}"/>
              </a:ext>
            </a:extLst>
          </p:cNvPr>
          <p:cNvSpPr/>
          <p:nvPr/>
        </p:nvSpPr>
        <p:spPr>
          <a:xfrm>
            <a:off x="2641600" y="6145326"/>
            <a:ext cx="6075121"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tienen una mala o muy mala opinión de AMLO.</a:t>
            </a:r>
          </a:p>
        </p:txBody>
      </p:sp>
      <p:graphicFrame>
        <p:nvGraphicFramePr>
          <p:cNvPr id="36" name="9 Tabla">
            <a:extLst>
              <a:ext uri="{FF2B5EF4-FFF2-40B4-BE49-F238E27FC236}">
                <a16:creationId xmlns:a16="http://schemas.microsoft.com/office/drawing/2014/main" id="{E0BE00A0-4F86-4DE6-BA58-CB23B883A92B}"/>
              </a:ext>
            </a:extLst>
          </p:cNvPr>
          <p:cNvGraphicFramePr>
            <a:graphicFrameLocks noGrp="1"/>
          </p:cNvGraphicFramePr>
          <p:nvPr>
            <p:extLst/>
          </p:nvPr>
        </p:nvGraphicFramePr>
        <p:xfrm>
          <a:off x="374665" y="1735928"/>
          <a:ext cx="8394671" cy="42240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910555">
                  <a:extLst>
                    <a:ext uri="{9D8B030D-6E8A-4147-A177-3AD203B41FA5}">
                      <a16:colId xmlns:a16="http://schemas.microsoft.com/office/drawing/2014/main" val="20001"/>
                    </a:ext>
                  </a:extLst>
                </a:gridCol>
                <a:gridCol w="905143">
                  <a:extLst>
                    <a:ext uri="{9D8B030D-6E8A-4147-A177-3AD203B41FA5}">
                      <a16:colId xmlns:a16="http://schemas.microsoft.com/office/drawing/2014/main" val="20002"/>
                    </a:ext>
                  </a:extLst>
                </a:gridCol>
                <a:gridCol w="980661">
                  <a:extLst>
                    <a:ext uri="{9D8B030D-6E8A-4147-A177-3AD203B41FA5}">
                      <a16:colId xmlns:a16="http://schemas.microsoft.com/office/drawing/2014/main" val="1889212505"/>
                    </a:ext>
                  </a:extLst>
                </a:gridCol>
                <a:gridCol w="1342427">
                  <a:extLst>
                    <a:ext uri="{9D8B030D-6E8A-4147-A177-3AD203B41FA5}">
                      <a16:colId xmlns:a16="http://schemas.microsoft.com/office/drawing/2014/main" val="1803750054"/>
                    </a:ext>
                  </a:extLst>
                </a:gridCol>
                <a:gridCol w="1076077">
                  <a:extLst>
                    <a:ext uri="{9D8B030D-6E8A-4147-A177-3AD203B41FA5}">
                      <a16:colId xmlns:a16="http://schemas.microsoft.com/office/drawing/2014/main" val="2074296805"/>
                    </a:ext>
                  </a:extLst>
                </a:gridCol>
                <a:gridCol w="1076077">
                  <a:extLst>
                    <a:ext uri="{9D8B030D-6E8A-4147-A177-3AD203B41FA5}">
                      <a16:colId xmlns:a16="http://schemas.microsoft.com/office/drawing/2014/main" val="3291812143"/>
                    </a:ext>
                  </a:extLst>
                </a:gridCol>
                <a:gridCol w="631817">
                  <a:extLst>
                    <a:ext uri="{9D8B030D-6E8A-4147-A177-3AD203B41FA5}">
                      <a16:colId xmlns:a16="http://schemas.microsoft.com/office/drawing/2014/main" val="363732892"/>
                    </a:ext>
                  </a:extLst>
                </a:gridCol>
                <a:gridCol w="631817">
                  <a:extLst>
                    <a:ext uri="{9D8B030D-6E8A-4147-A177-3AD203B41FA5}">
                      <a16:colId xmlns:a16="http://schemas.microsoft.com/office/drawing/2014/main" val="2967888749"/>
                    </a:ext>
                  </a:extLst>
                </a:gridCol>
                <a:gridCol w="631817">
                  <a:extLst>
                    <a:ext uri="{9D8B030D-6E8A-4147-A177-3AD203B41FA5}">
                      <a16:colId xmlns:a16="http://schemas.microsoft.com/office/drawing/2014/main" val="3603207463"/>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lo que sabe o ha escuchado de él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6455AF"/>
                          </a:solidFill>
                          <a:effectLst/>
                          <a:latin typeface="Helvetica" panose="020B0604020202020204" pitchFamily="34" charset="0"/>
                        </a:rPr>
                        <a:t>Por lo que dice/sus declaraciones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lo que ha hecho/sus acciones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 su trayectoria política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Porque AMLO es de edad avanzada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AE85C5"/>
                          </a:solidFill>
                          <a:effectLst/>
                          <a:latin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595959"/>
                          </a:solidFill>
                          <a:effectLst/>
                          <a:latin typeface="Helvetica" panose="020B0604020202020204" pitchFamily="34" charset="0"/>
                        </a:rPr>
                        <a:t>No </a:t>
                      </a:r>
                    </a:p>
                    <a:p>
                      <a:pPr algn="ctr" rtl="0" fontAlgn="ctr"/>
                      <a:r>
                        <a:rPr lang="es-ES" sz="900" b="1" i="0" u="none" strike="noStrike" dirty="0">
                          <a:solidFill>
                            <a:srgbClr val="595959"/>
                          </a:solidFill>
                          <a:effectLst/>
                          <a:latin typeface="Helvetica" panose="020B0604020202020204" pitchFamily="34" charset="0"/>
                        </a:rPr>
                        <a:t>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59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598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598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100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075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598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598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100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598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0">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598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598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35" name="8 CuadroTexto">
            <a:extLst>
              <a:ext uri="{FF2B5EF4-FFF2-40B4-BE49-F238E27FC236}">
                <a16:creationId xmlns:a16="http://schemas.microsoft.com/office/drawing/2014/main" id="{2045566E-24A9-4B97-9265-F11793EF83F5}"/>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285</a:t>
            </a:r>
          </a:p>
        </p:txBody>
      </p:sp>
    </p:spTree>
    <p:extLst>
      <p:ext uri="{BB962C8B-B14F-4D97-AF65-F5344CB8AC3E}">
        <p14:creationId xmlns:p14="http://schemas.microsoft.com/office/powerpoint/2010/main" val="60397300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Cercanía</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AB06BCCB-C5E4-4F2B-BA5E-2375BD7F188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89339" y="1700784"/>
            <a:ext cx="404503" cy="404503"/>
          </a:xfrm>
          <a:prstGeom prst="rect">
            <a:avLst/>
          </a:prstGeom>
          <a:ln>
            <a:noFill/>
          </a:ln>
        </p:spPr>
      </p:pic>
    </p:spTree>
    <p:extLst>
      <p:ext uri="{BB962C8B-B14F-4D97-AF65-F5344CB8AC3E}">
        <p14:creationId xmlns:p14="http://schemas.microsoft.com/office/powerpoint/2010/main" val="126402633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851373" y="-3803"/>
            <a:ext cx="22926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665843" y="103056"/>
            <a:ext cx="2669434"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Cercanía Partidista</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¿cuál es el  partido al que podría decir que se siente usted más cercano?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123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18" name="56 Gráfico">
            <a:extLst>
              <a:ext uri="{FF2B5EF4-FFF2-40B4-BE49-F238E27FC236}">
                <a16:creationId xmlns:a16="http://schemas.microsoft.com/office/drawing/2014/main" id="{9DC11E5E-CE88-45D7-90C5-A48B7BC29A4E}"/>
              </a:ext>
            </a:extLst>
          </p:cNvPr>
          <p:cNvGraphicFramePr/>
          <p:nvPr>
            <p:extLst/>
          </p:nvPr>
        </p:nvGraphicFramePr>
        <p:xfrm>
          <a:off x="303062" y="3068960"/>
          <a:ext cx="8712968" cy="266429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Tabla 6">
            <a:extLst>
              <a:ext uri="{FF2B5EF4-FFF2-40B4-BE49-F238E27FC236}">
                <a16:creationId xmlns:a16="http://schemas.microsoft.com/office/drawing/2014/main" id="{5CE19505-6347-4C49-AD48-32C4E7F4AD40}"/>
              </a:ext>
            </a:extLst>
          </p:cNvPr>
          <p:cNvGraphicFramePr>
            <a:graphicFrameLocks noGrp="1"/>
          </p:cNvGraphicFramePr>
          <p:nvPr>
            <p:extLst/>
          </p:nvPr>
        </p:nvGraphicFramePr>
        <p:xfrm>
          <a:off x="7008756" y="1412776"/>
          <a:ext cx="2041159" cy="843813"/>
        </p:xfrm>
        <a:graphic>
          <a:graphicData uri="http://schemas.openxmlformats.org/drawingml/2006/table">
            <a:tbl>
              <a:tblPr>
                <a:tableStyleId>{5C22544A-7EE6-4342-B048-85BDC9FD1C3A}</a:tableStyleId>
              </a:tblPr>
              <a:tblGrid>
                <a:gridCol w="830049">
                  <a:extLst>
                    <a:ext uri="{9D8B030D-6E8A-4147-A177-3AD203B41FA5}">
                      <a16:colId xmlns:a16="http://schemas.microsoft.com/office/drawing/2014/main" val="20000"/>
                    </a:ext>
                  </a:extLst>
                </a:gridCol>
                <a:gridCol w="1211110">
                  <a:extLst>
                    <a:ext uri="{9D8B030D-6E8A-4147-A177-3AD203B41FA5}">
                      <a16:colId xmlns:a16="http://schemas.microsoft.com/office/drawing/2014/main" val="20001"/>
                    </a:ext>
                  </a:extLst>
                </a:gridCol>
              </a:tblGrid>
              <a:tr h="206010">
                <a:tc>
                  <a:txBody>
                    <a:bodyPr/>
                    <a:lstStyle/>
                    <a:p>
                      <a:pPr algn="ctr" rtl="0" fontAlgn="ctr"/>
                      <a:r>
                        <a:rPr lang="es-ES" sz="900" b="1" i="0" u="none" strike="noStrike" dirty="0">
                          <a:solidFill>
                            <a:srgbClr val="8064A2"/>
                          </a:solidFill>
                          <a:effectLst/>
                          <a:latin typeface="Helvetica" panose="020B0604020202020204" pitchFamily="34" charset="0"/>
                        </a:rPr>
                        <a:t>0.9%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i="0" u="none" strike="noStrike" kern="1200" dirty="0">
                          <a:solidFill>
                            <a:schemeClr val="accent4"/>
                          </a:solidFill>
                          <a:effectLst/>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2601">
                <a:tc>
                  <a:txBody>
                    <a:bodyPr/>
                    <a:lstStyle/>
                    <a:p>
                      <a:pPr algn="ctr" rtl="0" fontAlgn="ctr"/>
                      <a:r>
                        <a:rPr lang="es-ES" sz="900" b="1" i="0" u="none" strike="noStrike" dirty="0">
                          <a:solidFill>
                            <a:srgbClr val="000000"/>
                          </a:solidFill>
                          <a:effectLst/>
                          <a:latin typeface="Helvetica" panose="020B0604020202020204" pitchFamily="34" charset="0"/>
                        </a:rPr>
                        <a:t>45.2%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u="none" strike="noStrike" kern="1200" dirty="0">
                          <a:solidFill>
                            <a:schemeClr val="dk1"/>
                          </a:solidFill>
                          <a:effectLst/>
                          <a:latin typeface="Helvetica" panose="020B0604020202020204" pitchFamily="34" charset="0"/>
                          <a:ea typeface="+mn-ea"/>
                          <a:cs typeface="Helvetica" panose="020B0604020202020204" pitchFamily="34" charset="0"/>
                        </a:rPr>
                        <a:t>Ninguno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2601">
                <a:tc>
                  <a:txBody>
                    <a:bodyPr/>
                    <a:lstStyle/>
                    <a:p>
                      <a:pPr algn="ctr" rtl="0" fontAlgn="ctr"/>
                      <a:r>
                        <a:rPr lang="es-ES" sz="900" b="1" i="0" u="none" strike="noStrike" dirty="0">
                          <a:solidFill>
                            <a:srgbClr val="808080"/>
                          </a:solidFill>
                          <a:effectLst/>
                          <a:latin typeface="Helvetica" panose="020B0604020202020204" pitchFamily="34" charset="0"/>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u="none" strike="noStrike" kern="1200" dirty="0">
                          <a:solidFill>
                            <a:schemeClr val="bg1">
                              <a:lumMod val="65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2601">
                <a:tc>
                  <a:txBody>
                    <a:bodyPr/>
                    <a:lstStyle/>
                    <a:p>
                      <a:pPr algn="ctr" rtl="0" fontAlgn="ctr"/>
                      <a:r>
                        <a:rPr lang="es-ES" sz="900" b="1" i="0" u="none" strike="noStrike" dirty="0">
                          <a:solidFill>
                            <a:srgbClr val="595959"/>
                          </a:solidFill>
                          <a:effectLst/>
                          <a:latin typeface="Helvetica" panose="020B0604020202020204" pitchFamily="34" charset="0"/>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0" name="58 CuadroTexto">
            <a:extLst>
              <a:ext uri="{FF2B5EF4-FFF2-40B4-BE49-F238E27FC236}">
                <a16:creationId xmlns:a16="http://schemas.microsoft.com/office/drawing/2014/main" id="{BA2CDE15-B10A-45D5-BEB5-B4BD51D83A6E}"/>
              </a:ext>
            </a:extLst>
          </p:cNvPr>
          <p:cNvSpPr txBox="1"/>
          <p:nvPr/>
        </p:nvSpPr>
        <p:spPr>
          <a:xfrm>
            <a:off x="559108" y="3943057"/>
            <a:ext cx="828931"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1" i="0" u="none" strike="noStrike" kern="1200" cap="none" spc="0" normalizeH="0" baseline="0" noProof="0" dirty="0">
                <a:ln>
                  <a:noFill/>
                </a:ln>
                <a:solidFill>
                  <a:srgbClr val="1F497D"/>
                </a:solidFill>
                <a:effectLst/>
                <a:uLnTx/>
                <a:uFillTx/>
                <a:latin typeface="Helvetica" panose="020B0604020202020204" pitchFamily="34" charset="0"/>
                <a:ea typeface="+mn-ea"/>
                <a:cs typeface="Helvetica" panose="020B0604020202020204" pitchFamily="34" charset="0"/>
              </a:rPr>
              <a:t>11.5%</a:t>
            </a:r>
          </a:p>
        </p:txBody>
      </p:sp>
      <p:pic>
        <p:nvPicPr>
          <p:cNvPr id="21" name="Picture 2" descr="C:\Users\Sortega\Desktop\PES (1).png">
            <a:extLst>
              <a:ext uri="{FF2B5EF4-FFF2-40B4-BE49-F238E27FC236}">
                <a16:creationId xmlns:a16="http://schemas.microsoft.com/office/drawing/2014/main" id="{26C83B6E-78D6-47E0-8AFC-2C669E80721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59305" y="4526166"/>
            <a:ext cx="479284" cy="468000"/>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sp>
        <p:nvSpPr>
          <p:cNvPr id="23" name="63 CuadroTexto">
            <a:extLst>
              <a:ext uri="{FF2B5EF4-FFF2-40B4-BE49-F238E27FC236}">
                <a16:creationId xmlns:a16="http://schemas.microsoft.com/office/drawing/2014/main" id="{ECA4C1EA-5219-43AC-893D-649BB37C1E6D}"/>
              </a:ext>
            </a:extLst>
          </p:cNvPr>
          <p:cNvSpPr txBox="1"/>
          <p:nvPr/>
        </p:nvSpPr>
        <p:spPr>
          <a:xfrm>
            <a:off x="1353465" y="3985267"/>
            <a:ext cx="84758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1" i="0" u="none" strike="noStrike" kern="1200" cap="none" spc="0" normalizeH="0" baseline="0" noProof="0" dirty="0">
                <a:ln>
                  <a:noFill/>
                </a:ln>
                <a:solidFill>
                  <a:srgbClr val="008000"/>
                </a:solidFill>
                <a:effectLst/>
                <a:uLnTx/>
                <a:uFillTx/>
                <a:latin typeface="Helvetica" panose="020B0604020202020204" pitchFamily="34" charset="0"/>
                <a:ea typeface="+mn-ea"/>
                <a:cs typeface="Helvetica" panose="020B0604020202020204" pitchFamily="34" charset="0"/>
              </a:rPr>
              <a:t>10.6%</a:t>
            </a:r>
          </a:p>
        </p:txBody>
      </p:sp>
      <p:sp>
        <p:nvSpPr>
          <p:cNvPr id="25" name="64 CuadroTexto">
            <a:extLst>
              <a:ext uri="{FF2B5EF4-FFF2-40B4-BE49-F238E27FC236}">
                <a16:creationId xmlns:a16="http://schemas.microsoft.com/office/drawing/2014/main" id="{78E3FAC7-6FD2-4C8D-A4CD-1886591D0C9C}"/>
              </a:ext>
            </a:extLst>
          </p:cNvPr>
          <p:cNvSpPr txBox="1"/>
          <p:nvPr/>
        </p:nvSpPr>
        <p:spPr>
          <a:xfrm>
            <a:off x="2287851" y="4774704"/>
            <a:ext cx="66458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1" i="0" u="none" strike="noStrike" kern="1200" cap="none" spc="0" normalizeH="0" baseline="0" noProof="0" dirty="0">
                <a:ln>
                  <a:noFill/>
                </a:ln>
                <a:solidFill>
                  <a:srgbClr val="FFC000"/>
                </a:solidFill>
                <a:effectLst/>
                <a:uLnTx/>
                <a:uFillTx/>
                <a:latin typeface="Helvetica" panose="020B0604020202020204" pitchFamily="34" charset="0"/>
                <a:ea typeface="+mn-ea"/>
                <a:cs typeface="Helvetica" panose="020B0604020202020204" pitchFamily="34" charset="0"/>
              </a:rPr>
              <a:t>2.0%</a:t>
            </a:r>
          </a:p>
        </p:txBody>
      </p:sp>
      <p:sp>
        <p:nvSpPr>
          <p:cNvPr id="26" name="65 CuadroTexto">
            <a:extLst>
              <a:ext uri="{FF2B5EF4-FFF2-40B4-BE49-F238E27FC236}">
                <a16:creationId xmlns:a16="http://schemas.microsoft.com/office/drawing/2014/main" id="{48B66381-EAF1-4F3C-B486-615A56F240BC}"/>
              </a:ext>
            </a:extLst>
          </p:cNvPr>
          <p:cNvSpPr txBox="1"/>
          <p:nvPr/>
        </p:nvSpPr>
        <p:spPr>
          <a:xfrm>
            <a:off x="6350713" y="2836008"/>
            <a:ext cx="884559"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1" i="0" u="none" strike="noStrike" kern="1200" cap="none" spc="0" normalizeH="0" baseline="0" noProof="0" dirty="0">
                <a:ln>
                  <a:noFill/>
                </a:ln>
                <a:solidFill>
                  <a:srgbClr val="F79646">
                    <a:lumMod val="50000"/>
                  </a:srgbClr>
                </a:solidFill>
                <a:effectLst/>
                <a:uLnTx/>
                <a:uFillTx/>
                <a:latin typeface="Century Gothic" panose="020B0502020202020204" pitchFamily="34" charset="0"/>
                <a:ea typeface="+mn-ea"/>
                <a:cs typeface="+mn-cs"/>
              </a:rPr>
              <a:t>23.4%</a:t>
            </a:r>
          </a:p>
        </p:txBody>
      </p:sp>
      <p:pic>
        <p:nvPicPr>
          <p:cNvPr id="27" name="1 Imagen" descr="c_pri.png">
            <a:extLst>
              <a:ext uri="{FF2B5EF4-FFF2-40B4-BE49-F238E27FC236}">
                <a16:creationId xmlns:a16="http://schemas.microsoft.com/office/drawing/2014/main" id="{1AB56423-65BC-4A61-B2FF-AC822DE7E0E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546086" y="3519001"/>
            <a:ext cx="462345" cy="468000"/>
          </a:xfrm>
          <a:prstGeom prst="rect">
            <a:avLst/>
          </a:prstGeom>
        </p:spPr>
      </p:pic>
      <p:pic>
        <p:nvPicPr>
          <p:cNvPr id="30" name="2 Imagen" descr="c_prd.png">
            <a:extLst>
              <a:ext uri="{FF2B5EF4-FFF2-40B4-BE49-F238E27FC236}">
                <a16:creationId xmlns:a16="http://schemas.microsoft.com/office/drawing/2014/main" id="{884F3B89-2A20-456A-9520-D9E39057EF6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375673" y="4380393"/>
            <a:ext cx="462436" cy="468000"/>
          </a:xfrm>
          <a:prstGeom prst="rect">
            <a:avLst/>
          </a:prstGeom>
        </p:spPr>
      </p:pic>
      <p:pic>
        <p:nvPicPr>
          <p:cNvPr id="31" name="3 Imagen" descr="c_pt.png">
            <a:extLst>
              <a:ext uri="{FF2B5EF4-FFF2-40B4-BE49-F238E27FC236}">
                <a16:creationId xmlns:a16="http://schemas.microsoft.com/office/drawing/2014/main" id="{6F41AC81-2EF5-40A0-818D-47347A24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205351" y="4526166"/>
            <a:ext cx="462397" cy="468000"/>
          </a:xfrm>
          <a:prstGeom prst="rect">
            <a:avLst/>
          </a:prstGeom>
        </p:spPr>
      </p:pic>
      <p:pic>
        <p:nvPicPr>
          <p:cNvPr id="32" name="5 Imagen" descr="c_mc.png">
            <a:extLst>
              <a:ext uri="{FF2B5EF4-FFF2-40B4-BE49-F238E27FC236}">
                <a16:creationId xmlns:a16="http://schemas.microsoft.com/office/drawing/2014/main" id="{D400A8E6-558C-4735-BEB7-0EF38CF8E033}"/>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864746" y="4473158"/>
            <a:ext cx="462397" cy="468000"/>
          </a:xfrm>
          <a:prstGeom prst="rect">
            <a:avLst/>
          </a:prstGeom>
        </p:spPr>
      </p:pic>
      <p:pic>
        <p:nvPicPr>
          <p:cNvPr id="33" name="6 Imagen" descr="c_panal.png">
            <a:extLst>
              <a:ext uri="{FF2B5EF4-FFF2-40B4-BE49-F238E27FC236}">
                <a16:creationId xmlns:a16="http://schemas.microsoft.com/office/drawing/2014/main" id="{3D2C8552-FA36-48BD-AE44-8A3FBFAF4BEB}"/>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694385" y="4473158"/>
            <a:ext cx="462436" cy="468000"/>
          </a:xfrm>
          <a:prstGeom prst="rect">
            <a:avLst/>
          </a:prstGeom>
        </p:spPr>
      </p:pic>
      <p:pic>
        <p:nvPicPr>
          <p:cNvPr id="34" name="7 Imagen" descr="c_pan.png">
            <a:extLst>
              <a:ext uri="{FF2B5EF4-FFF2-40B4-BE49-F238E27FC236}">
                <a16:creationId xmlns:a16="http://schemas.microsoft.com/office/drawing/2014/main" id="{F9411FEB-9905-4D01-80F5-3949C2F48FE7}"/>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10883" y="3412985"/>
            <a:ext cx="467961" cy="468000"/>
          </a:xfrm>
          <a:prstGeom prst="rect">
            <a:avLst/>
          </a:prstGeom>
        </p:spPr>
      </p:pic>
      <p:pic>
        <p:nvPicPr>
          <p:cNvPr id="35" name="4 Imagen" descr="c_pvem.png">
            <a:extLst>
              <a:ext uri="{FF2B5EF4-FFF2-40B4-BE49-F238E27FC236}">
                <a16:creationId xmlns:a16="http://schemas.microsoft.com/office/drawing/2014/main" id="{8D6EBACF-E3CF-49AC-B5E3-857AF675E902}"/>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034990" y="4565922"/>
            <a:ext cx="462514" cy="468000"/>
          </a:xfrm>
          <a:prstGeom prst="rect">
            <a:avLst/>
          </a:prstGeom>
        </p:spPr>
      </p:pic>
      <p:pic>
        <p:nvPicPr>
          <p:cNvPr id="36" name="4 Imagen">
            <a:extLst>
              <a:ext uri="{FF2B5EF4-FFF2-40B4-BE49-F238E27FC236}">
                <a16:creationId xmlns:a16="http://schemas.microsoft.com/office/drawing/2014/main" id="{307429C3-20A8-40C4-B43A-6AD80BB7BFB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524063" y="2352812"/>
            <a:ext cx="468000" cy="468000"/>
          </a:xfrm>
          <a:prstGeom prst="rect">
            <a:avLst/>
          </a:prstGeom>
        </p:spPr>
      </p:pic>
      <p:pic>
        <p:nvPicPr>
          <p:cNvPr id="37" name="39 Imagen">
            <a:extLst>
              <a:ext uri="{FF2B5EF4-FFF2-40B4-BE49-F238E27FC236}">
                <a16:creationId xmlns:a16="http://schemas.microsoft.com/office/drawing/2014/main" id="{BAE037FC-4E8A-4C72-9E55-BF689474BB34}"/>
              </a:ext>
            </a:extLst>
          </p:cNvPr>
          <p:cNvPicPr>
            <a:picLocks noChangeAspect="1"/>
          </p:cNvPicPr>
          <p:nvPr/>
        </p:nvPicPr>
        <p:blipFill>
          <a:blip r:embed="rId16"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8205833" y="4408421"/>
            <a:ext cx="468000" cy="492981"/>
          </a:xfrm>
          <a:prstGeom prst="rect">
            <a:avLst/>
          </a:prstGeom>
        </p:spPr>
      </p:pic>
    </p:spTree>
    <p:extLst>
      <p:ext uri="{BB962C8B-B14F-4D97-AF65-F5344CB8AC3E}">
        <p14:creationId xmlns:p14="http://schemas.microsoft.com/office/powerpoint/2010/main" val="41699852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124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606774" y="1674054"/>
          <a:ext cx="8117952" cy="4127893"/>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86118">
                  <a:extLst>
                    <a:ext uri="{9D8B030D-6E8A-4147-A177-3AD203B41FA5}">
                      <a16:colId xmlns:a16="http://schemas.microsoft.com/office/drawing/2014/main" val="20001"/>
                    </a:ext>
                  </a:extLst>
                </a:gridCol>
                <a:gridCol w="395753">
                  <a:extLst>
                    <a:ext uri="{9D8B030D-6E8A-4147-A177-3AD203B41FA5}">
                      <a16:colId xmlns:a16="http://schemas.microsoft.com/office/drawing/2014/main" val="20002"/>
                    </a:ext>
                  </a:extLst>
                </a:gridCol>
                <a:gridCol w="395753">
                  <a:extLst>
                    <a:ext uri="{9D8B030D-6E8A-4147-A177-3AD203B41FA5}">
                      <a16:colId xmlns:a16="http://schemas.microsoft.com/office/drawing/2014/main" val="4211703869"/>
                    </a:ext>
                  </a:extLst>
                </a:gridCol>
                <a:gridCol w="395753">
                  <a:extLst>
                    <a:ext uri="{9D8B030D-6E8A-4147-A177-3AD203B41FA5}">
                      <a16:colId xmlns:a16="http://schemas.microsoft.com/office/drawing/2014/main" val="4144638062"/>
                    </a:ext>
                  </a:extLst>
                </a:gridCol>
                <a:gridCol w="395753">
                  <a:extLst>
                    <a:ext uri="{9D8B030D-6E8A-4147-A177-3AD203B41FA5}">
                      <a16:colId xmlns:a16="http://schemas.microsoft.com/office/drawing/2014/main" val="3096956356"/>
                    </a:ext>
                  </a:extLst>
                </a:gridCol>
                <a:gridCol w="395753">
                  <a:extLst>
                    <a:ext uri="{9D8B030D-6E8A-4147-A177-3AD203B41FA5}">
                      <a16:colId xmlns:a16="http://schemas.microsoft.com/office/drawing/2014/main" val="3512098558"/>
                    </a:ext>
                  </a:extLst>
                </a:gridCol>
                <a:gridCol w="395753">
                  <a:extLst>
                    <a:ext uri="{9D8B030D-6E8A-4147-A177-3AD203B41FA5}">
                      <a16:colId xmlns:a16="http://schemas.microsoft.com/office/drawing/2014/main" val="3209092275"/>
                    </a:ext>
                  </a:extLst>
                </a:gridCol>
                <a:gridCol w="395753">
                  <a:extLst>
                    <a:ext uri="{9D8B030D-6E8A-4147-A177-3AD203B41FA5}">
                      <a16:colId xmlns:a16="http://schemas.microsoft.com/office/drawing/2014/main" val="590815613"/>
                    </a:ext>
                  </a:extLst>
                </a:gridCol>
                <a:gridCol w="395753">
                  <a:extLst>
                    <a:ext uri="{9D8B030D-6E8A-4147-A177-3AD203B41FA5}">
                      <a16:colId xmlns:a16="http://schemas.microsoft.com/office/drawing/2014/main" val="1889212505"/>
                    </a:ext>
                  </a:extLst>
                </a:gridCol>
                <a:gridCol w="395753">
                  <a:extLst>
                    <a:ext uri="{9D8B030D-6E8A-4147-A177-3AD203B41FA5}">
                      <a16:colId xmlns:a16="http://schemas.microsoft.com/office/drawing/2014/main" val="2074296805"/>
                    </a:ext>
                  </a:extLst>
                </a:gridCol>
                <a:gridCol w="395753">
                  <a:extLst>
                    <a:ext uri="{9D8B030D-6E8A-4147-A177-3AD203B41FA5}">
                      <a16:colId xmlns:a16="http://schemas.microsoft.com/office/drawing/2014/main" val="3291812143"/>
                    </a:ext>
                  </a:extLst>
                </a:gridCol>
                <a:gridCol w="395753">
                  <a:extLst>
                    <a:ext uri="{9D8B030D-6E8A-4147-A177-3AD203B41FA5}">
                      <a16:colId xmlns:a16="http://schemas.microsoft.com/office/drawing/2014/main" val="363732892"/>
                    </a:ext>
                  </a:extLst>
                </a:gridCol>
                <a:gridCol w="395753">
                  <a:extLst>
                    <a:ext uri="{9D8B030D-6E8A-4147-A177-3AD203B41FA5}">
                      <a16:colId xmlns:a16="http://schemas.microsoft.com/office/drawing/2014/main" val="2967888749"/>
                    </a:ext>
                  </a:extLst>
                </a:gridCol>
                <a:gridCol w="395753">
                  <a:extLst>
                    <a:ext uri="{9D8B030D-6E8A-4147-A177-3AD203B41FA5}">
                      <a16:colId xmlns:a16="http://schemas.microsoft.com/office/drawing/2014/main" val="3603207463"/>
                    </a:ext>
                  </a:extLst>
                </a:gridCol>
                <a:gridCol w="395753">
                  <a:extLst>
                    <a:ext uri="{9D8B030D-6E8A-4147-A177-3AD203B41FA5}">
                      <a16:colId xmlns:a16="http://schemas.microsoft.com/office/drawing/2014/main" val="2793555959"/>
                    </a:ext>
                  </a:extLst>
                </a:gridCol>
                <a:gridCol w="395753">
                  <a:extLst>
                    <a:ext uri="{9D8B030D-6E8A-4147-A177-3AD203B41FA5}">
                      <a16:colId xmlns:a16="http://schemas.microsoft.com/office/drawing/2014/main" val="20005"/>
                    </a:ext>
                  </a:extLst>
                </a:gridCol>
                <a:gridCol w="395753">
                  <a:extLst>
                    <a:ext uri="{9D8B030D-6E8A-4147-A177-3AD203B41FA5}">
                      <a16:colId xmlns:a16="http://schemas.microsoft.com/office/drawing/2014/main" val="3659384942"/>
                    </a:ext>
                  </a:extLst>
                </a:gridCol>
                <a:gridCol w="395753">
                  <a:extLst>
                    <a:ext uri="{9D8B030D-6E8A-4147-A177-3AD203B41FA5}">
                      <a16:colId xmlns:a16="http://schemas.microsoft.com/office/drawing/2014/main" val="1517710525"/>
                    </a:ext>
                  </a:extLst>
                </a:gridCol>
                <a:gridCol w="395753">
                  <a:extLst>
                    <a:ext uri="{9D8B030D-6E8A-4147-A177-3AD203B41FA5}">
                      <a16:colId xmlns:a16="http://schemas.microsoft.com/office/drawing/2014/main" val="4234954065"/>
                    </a:ext>
                  </a:extLst>
                </a:gridCol>
              </a:tblGrid>
              <a:tr h="636041">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376092"/>
                          </a:solidFill>
                          <a:effectLst/>
                          <a:latin typeface="Helvetica" panose="020B0604020202020204" pitchFamily="34" charset="0"/>
                          <a:cs typeface="Helvetica" panose="020B0604020202020204" pitchFamily="34" charset="0"/>
                        </a:rPr>
                        <a:t>PAN </a:t>
                      </a:r>
                    </a:p>
                    <a:p>
                      <a:pPr lvl="0" algn="ctr" rtl="0" fontAlgn="ctr"/>
                      <a:r>
                        <a:rPr lang="es-MX" sz="900" b="1" i="0" u="none" strike="noStrike" dirty="0">
                          <a:solidFill>
                            <a:srgbClr val="376092"/>
                          </a:solidFill>
                          <a:effectLst/>
                          <a:latin typeface="Helvetica" panose="020B0604020202020204" pitchFamily="34" charset="0"/>
                          <a:cs typeface="Helvetica" panose="020B0604020202020204" pitchFamily="34" charset="0"/>
                        </a:rPr>
                        <a:t>Mucho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4476B2"/>
                          </a:solidFill>
                          <a:effectLst/>
                          <a:latin typeface="Helvetica" panose="020B0604020202020204" pitchFamily="34" charset="0"/>
                          <a:cs typeface="Helvetica" panose="020B0604020202020204" pitchFamily="34" charset="0"/>
                        </a:rPr>
                        <a:t>PAN </a:t>
                      </a:r>
                    </a:p>
                    <a:p>
                      <a:pPr lvl="0" algn="ctr" rtl="0" fontAlgn="ctr"/>
                      <a:r>
                        <a:rPr lang="es-MX" sz="900" b="1" i="0" u="none" strike="noStrike" dirty="0">
                          <a:solidFill>
                            <a:srgbClr val="4476B2"/>
                          </a:solidFill>
                          <a:effectLst/>
                          <a:latin typeface="Helvetica" panose="020B0604020202020204" pitchFamily="34" charset="0"/>
                          <a:cs typeface="Helvetica" panose="020B0604020202020204" pitchFamily="34" charset="0"/>
                        </a:rPr>
                        <a:t>Algo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3C8C44"/>
                          </a:solidFill>
                          <a:effectLst/>
                          <a:latin typeface="Helvetica" panose="020B0604020202020204" pitchFamily="34" charset="0"/>
                          <a:cs typeface="Helvetica" panose="020B0604020202020204" pitchFamily="34" charset="0"/>
                        </a:rPr>
                        <a:t>PRI</a:t>
                      </a:r>
                    </a:p>
                    <a:p>
                      <a:pPr lvl="0" algn="ctr" rtl="0" fontAlgn="ctr"/>
                      <a:r>
                        <a:rPr lang="es-MX" sz="900" b="1" i="0" u="none" strike="noStrike" dirty="0">
                          <a:solidFill>
                            <a:srgbClr val="3C8C44"/>
                          </a:solidFill>
                          <a:effectLst/>
                          <a:latin typeface="Helvetica" panose="020B0604020202020204" pitchFamily="34" charset="0"/>
                          <a:cs typeface="Helvetica" panose="020B0604020202020204" pitchFamily="34" charset="0"/>
                        </a:rPr>
                        <a:t>Mucho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56B65F"/>
                          </a:solidFill>
                          <a:effectLst/>
                          <a:latin typeface="Helvetica" panose="020B0604020202020204" pitchFamily="34" charset="0"/>
                          <a:cs typeface="Helvetica" panose="020B0604020202020204" pitchFamily="34" charset="0"/>
                        </a:rPr>
                        <a:t>PRI</a:t>
                      </a:r>
                    </a:p>
                    <a:p>
                      <a:pPr lvl="0" algn="ctr" rtl="0" fontAlgn="ctr"/>
                      <a:r>
                        <a:rPr lang="es-MX" sz="900" b="1" i="0" u="none" strike="noStrike" dirty="0">
                          <a:solidFill>
                            <a:srgbClr val="56B65F"/>
                          </a:solidFill>
                          <a:effectLst/>
                          <a:latin typeface="Helvetica" panose="020B0604020202020204" pitchFamily="34" charset="0"/>
                          <a:cs typeface="Helvetica" panose="020B0604020202020204" pitchFamily="34" charset="0"/>
                        </a:rPr>
                        <a:t>Algo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B5910F"/>
                          </a:solidFill>
                          <a:effectLst/>
                          <a:latin typeface="Helvetica" panose="020B0604020202020204" pitchFamily="34" charset="0"/>
                          <a:cs typeface="Helvetica" panose="020B0604020202020204" pitchFamily="34" charset="0"/>
                        </a:rPr>
                        <a:t>PRD</a:t>
                      </a:r>
                    </a:p>
                    <a:p>
                      <a:pPr lvl="0" algn="ctr" rtl="0" fontAlgn="ctr"/>
                      <a:r>
                        <a:rPr lang="es-MX" sz="900" b="1" i="0" u="none" strike="noStrike" dirty="0">
                          <a:solidFill>
                            <a:srgbClr val="B5910F"/>
                          </a:solidFill>
                          <a:effectLst/>
                          <a:latin typeface="Helvetica" panose="020B0604020202020204" pitchFamily="34" charset="0"/>
                          <a:cs typeface="Helvetica" panose="020B0604020202020204" pitchFamily="34" charset="0"/>
                        </a:rPr>
                        <a:t>Mucho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E3B613"/>
                          </a:solidFill>
                          <a:effectLst/>
                          <a:latin typeface="Helvetica" panose="020B0604020202020204" pitchFamily="34" charset="0"/>
                          <a:cs typeface="Helvetica" panose="020B0604020202020204" pitchFamily="34" charset="0"/>
                        </a:rPr>
                        <a:t>PRD</a:t>
                      </a:r>
                    </a:p>
                    <a:p>
                      <a:pPr lvl="0" algn="ctr" rtl="0" fontAlgn="ctr"/>
                      <a:r>
                        <a:rPr lang="es-MX" sz="900" b="1" i="0" u="none" strike="noStrike" dirty="0">
                          <a:solidFill>
                            <a:srgbClr val="E3B613"/>
                          </a:solidFill>
                          <a:effectLst/>
                          <a:latin typeface="Helvetica" panose="020B0604020202020204" pitchFamily="34" charset="0"/>
                          <a:cs typeface="Helvetica" panose="020B0604020202020204" pitchFamily="34" charset="0"/>
                        </a:rPr>
                        <a:t>Algo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D82B0E"/>
                          </a:solidFill>
                          <a:effectLst/>
                          <a:latin typeface="Helvetica" panose="020B0604020202020204" pitchFamily="34" charset="0"/>
                          <a:cs typeface="Helvetica" panose="020B0604020202020204" pitchFamily="34" charset="0"/>
                        </a:rPr>
                        <a:t>PT</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75BD1D"/>
                          </a:solidFill>
                          <a:effectLst/>
                          <a:latin typeface="Helvetica" panose="020B0604020202020204" pitchFamily="34" charset="0"/>
                          <a:cs typeface="Helvetica" panose="020B0604020202020204" pitchFamily="34" charset="0"/>
                        </a:rPr>
                        <a:t>PVEM</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E6821E"/>
                          </a:solidFill>
                          <a:effectLst/>
                          <a:latin typeface="Helvetica" panose="020B0604020202020204" pitchFamily="34" charset="0"/>
                          <a:cs typeface="Helvetica" panose="020B0604020202020204" pitchFamily="34" charset="0"/>
                        </a:rPr>
                        <a:t>MC</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1CBEE4"/>
                          </a:solidFill>
                          <a:effectLst/>
                          <a:latin typeface="Helvetica" panose="020B0604020202020204" pitchFamily="34" charset="0"/>
                          <a:cs typeface="Helvetica" panose="020B0604020202020204" pitchFamily="34" charset="0"/>
                        </a:rPr>
                        <a:t>NA</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A75715"/>
                          </a:solidFill>
                          <a:effectLst/>
                          <a:latin typeface="Helvetica" panose="020B0604020202020204" pitchFamily="34" charset="0"/>
                          <a:cs typeface="Helvetica" panose="020B0604020202020204" pitchFamily="34" charset="0"/>
                        </a:rPr>
                        <a:t>Morena</a:t>
                      </a:r>
                    </a:p>
                    <a:p>
                      <a:pPr lvl="0" algn="ctr" rtl="0" fontAlgn="ctr"/>
                      <a:r>
                        <a:rPr lang="es-MX" sz="900" b="1" i="0" u="none" strike="noStrike" dirty="0">
                          <a:solidFill>
                            <a:srgbClr val="A75715"/>
                          </a:solidFill>
                          <a:effectLst/>
                          <a:latin typeface="Helvetica" panose="020B0604020202020204" pitchFamily="34" charset="0"/>
                          <a:cs typeface="Helvetica" panose="020B0604020202020204" pitchFamily="34" charset="0"/>
                        </a:rPr>
                        <a:t>Mucho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rgbClr val="A75715"/>
                          </a:solidFill>
                          <a:effectLst/>
                          <a:latin typeface="Helvetica" panose="020B0604020202020204" pitchFamily="34" charset="0"/>
                          <a:cs typeface="Helvetica" panose="020B0604020202020204" pitchFamily="34" charset="0"/>
                        </a:rPr>
                        <a:t>Morena</a:t>
                      </a:r>
                    </a:p>
                    <a:p>
                      <a:pPr lvl="0" algn="ctr" rtl="0" fontAlgn="ctr"/>
                      <a:r>
                        <a:rPr lang="es-MX" sz="900" b="1" i="0" u="none" strike="noStrike" dirty="0">
                          <a:solidFill>
                            <a:srgbClr val="A75715"/>
                          </a:solidFill>
                          <a:effectLst/>
                          <a:latin typeface="Helvetica" panose="020B0604020202020204" pitchFamily="34" charset="0"/>
                          <a:cs typeface="Helvetica" panose="020B0604020202020204" pitchFamily="34" charset="0"/>
                        </a:rPr>
                        <a:t>Algo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chemeClr val="accent2"/>
                          </a:solidFill>
                          <a:effectLst/>
                          <a:latin typeface="Helvetica" panose="020B0604020202020204" pitchFamily="34" charset="0"/>
                          <a:cs typeface="Helvetica" panose="020B0604020202020204" pitchFamily="34" charset="0"/>
                        </a:rPr>
                        <a:t>PES</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chemeClr val="accent4">
                              <a:lumMod val="60000"/>
                              <a:lumOff val="40000"/>
                            </a:schemeClr>
                          </a:solidFill>
                          <a:effectLst/>
                          <a:latin typeface="Helvetica" panose="020B0604020202020204" pitchFamily="34" charset="0"/>
                          <a:cs typeface="Helvetica" panose="020B0604020202020204" pitchFamily="34" charset="0"/>
                        </a:rPr>
                        <a:t>IND</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chemeClr val="accent4"/>
                          </a:solidFill>
                          <a:effectLst/>
                          <a:latin typeface="Helvetica" panose="020B0604020202020204" pitchFamily="34" charset="0"/>
                          <a:cs typeface="Helvetica" panose="020B0604020202020204" pitchFamily="34" charset="0"/>
                        </a:rPr>
                        <a:t>Otro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fontAlgn="ctr"/>
                      <a:r>
                        <a:rPr lang="es-MX" sz="900" b="1" i="0" u="none" strike="noStrike" dirty="0">
                          <a:solidFill>
                            <a:schemeClr val="tx1"/>
                          </a:solidFill>
                          <a:effectLst/>
                          <a:latin typeface="Helvetica" panose="020B0604020202020204" pitchFamily="34" charset="0"/>
                          <a:cs typeface="Helvetica" panose="020B0604020202020204" pitchFamily="34" charset="0"/>
                        </a:rPr>
                        <a:t>Ninguno</a:t>
                      </a:r>
                    </a:p>
                  </a:txBody>
                  <a:tcPr marL="9525" marR="9525" marT="9525" marB="0"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lvl="0" algn="ctr" defTabSz="712716" rtl="0" eaLnBrk="1" latinLnBrk="0" hangingPunct="1"/>
                      <a:r>
                        <a:rPr lang="es-MX" sz="900" b="1" i="0"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lvl="0" algn="ctr" defTabSz="712716" rtl="0" eaLnBrk="1" latinLnBrk="0" hangingPunct="1"/>
                      <a:r>
                        <a:rPr lang="es-MX" sz="900" b="1" i="0" u="none" strike="noStrike" kern="120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vert="vert27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7162">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716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0886">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97162">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9716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6497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40886">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97162">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97162">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464973">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97162">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bl>
          </a:graphicData>
        </a:graphic>
      </p:graphicFrame>
      <p:sp>
        <p:nvSpPr>
          <p:cNvPr id="26" name="8 CuadroTexto">
            <a:extLst>
              <a:ext uri="{FF2B5EF4-FFF2-40B4-BE49-F238E27FC236}">
                <a16:creationId xmlns:a16="http://schemas.microsoft.com/office/drawing/2014/main" id="{C41A4D5C-611A-4707-A942-CE8207CE7DC5}"/>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3239D86A-6C2D-4255-8433-E5865E10E351}"/>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30AE000F-A0D3-4207-B119-B1FACEBA27A2}"/>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0" name="Imagen 19">
            <a:extLst>
              <a:ext uri="{FF2B5EF4-FFF2-40B4-BE49-F238E27FC236}">
                <a16:creationId xmlns:a16="http://schemas.microsoft.com/office/drawing/2014/main" id="{B5A6182C-8BF3-4A5E-A9B2-43D2F09E933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8" name="Rectángulo 27">
            <a:extLst>
              <a:ext uri="{FF2B5EF4-FFF2-40B4-BE49-F238E27FC236}">
                <a16:creationId xmlns:a16="http://schemas.microsoft.com/office/drawing/2014/main" id="{9681FBD1-A9A5-4E8E-90E8-463BCFAA6BD3}"/>
              </a:ext>
            </a:extLst>
          </p:cNvPr>
          <p:cNvSpPr/>
          <p:nvPr/>
        </p:nvSpPr>
        <p:spPr>
          <a:xfrm>
            <a:off x="6851373" y="-3803"/>
            <a:ext cx="22926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CuadroTexto 28">
            <a:extLst>
              <a:ext uri="{FF2B5EF4-FFF2-40B4-BE49-F238E27FC236}">
                <a16:creationId xmlns:a16="http://schemas.microsoft.com/office/drawing/2014/main" id="{B8168F64-1EBF-46E5-BA4A-AFCF6C4C6695}"/>
              </a:ext>
            </a:extLst>
          </p:cNvPr>
          <p:cNvSpPr txBox="1"/>
          <p:nvPr/>
        </p:nvSpPr>
        <p:spPr>
          <a:xfrm>
            <a:off x="6665843" y="103056"/>
            <a:ext cx="2669434"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Cercanía Partidista</a:t>
            </a:r>
          </a:p>
        </p:txBody>
      </p:sp>
      <p:sp>
        <p:nvSpPr>
          <p:cNvPr id="36" name="Rectángulo 35">
            <a:extLst>
              <a:ext uri="{FF2B5EF4-FFF2-40B4-BE49-F238E27FC236}">
                <a16:creationId xmlns:a16="http://schemas.microsoft.com/office/drawing/2014/main" id="{F459DE29-23B4-4234-9F88-4C3A2E51338D}"/>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¿cuál es el  partido al que podría decir que se siente usted más cercano?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384657735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Metodología</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E0B55B16-53B6-44C4-9A47-8639B8B01A4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96167" y="1639074"/>
            <a:ext cx="488169" cy="451429"/>
          </a:xfrm>
          <a:prstGeom prst="rect">
            <a:avLst/>
          </a:prstGeom>
          <a:ln>
            <a:noFill/>
          </a:ln>
        </p:spPr>
      </p:pic>
    </p:spTree>
    <p:extLst>
      <p:ext uri="{BB962C8B-B14F-4D97-AF65-F5344CB8AC3E}">
        <p14:creationId xmlns:p14="http://schemas.microsoft.com/office/powerpoint/2010/main" val="86548456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17" name="Rectángulo 16">
            <a:extLst>
              <a:ext uri="{FF2B5EF4-FFF2-40B4-BE49-F238E27FC236}">
                <a16:creationId xmlns:a16="http://schemas.microsoft.com/office/drawing/2014/main" id="{3DAB5DDA-3A12-4BD7-A289-CF2D16D0F96B}"/>
              </a:ext>
            </a:extLst>
          </p:cNvPr>
          <p:cNvSpPr/>
          <p:nvPr/>
        </p:nvSpPr>
        <p:spPr>
          <a:xfrm>
            <a:off x="6316394" y="-3803"/>
            <a:ext cx="2827607"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_tradnl"/>
          </a:p>
        </p:txBody>
      </p:sp>
      <p:sp>
        <p:nvSpPr>
          <p:cNvPr id="18" name="CuadroTexto 17">
            <a:extLst>
              <a:ext uri="{FF2B5EF4-FFF2-40B4-BE49-F238E27FC236}">
                <a16:creationId xmlns:a16="http://schemas.microsoft.com/office/drawing/2014/main" id="{25912514-76C8-45EC-84BB-2F78B4A376F4}"/>
              </a:ext>
            </a:extLst>
          </p:cNvPr>
          <p:cNvSpPr txBox="1"/>
          <p:nvPr/>
        </p:nvSpPr>
        <p:spPr>
          <a:xfrm>
            <a:off x="6316394" y="103056"/>
            <a:ext cx="2740591"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r>
              <a:rPr lang="es-MX" dirty="0"/>
              <a:t>Nota metodológica</a:t>
            </a:r>
          </a:p>
        </p:txBody>
      </p:sp>
      <p:grpSp>
        <p:nvGrpSpPr>
          <p:cNvPr id="8" name="Grupo 7">
            <a:extLst>
              <a:ext uri="{FF2B5EF4-FFF2-40B4-BE49-F238E27FC236}">
                <a16:creationId xmlns:a16="http://schemas.microsoft.com/office/drawing/2014/main" id="{EB4C4E39-EAF1-4DD0-9748-7D077D14A5DA}"/>
              </a:ext>
            </a:extLst>
          </p:cNvPr>
          <p:cNvGrpSpPr/>
          <p:nvPr/>
        </p:nvGrpSpPr>
        <p:grpSpPr>
          <a:xfrm>
            <a:off x="0" y="6415365"/>
            <a:ext cx="526473" cy="365125"/>
            <a:chOff x="0" y="6415365"/>
            <a:chExt cx="526473" cy="365125"/>
          </a:xfrm>
        </p:grpSpPr>
        <p:sp>
          <p:nvSpPr>
            <p:cNvPr id="9" name="Hexágono 8">
              <a:extLst>
                <a:ext uri="{FF2B5EF4-FFF2-40B4-BE49-F238E27FC236}">
                  <a16:creationId xmlns:a16="http://schemas.microsoft.com/office/drawing/2014/main" id="{FD51A1F0-F6CC-48FE-A626-3F05490F644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algn="ctr" defTabSz="457200">
                <a:defRPr/>
              </a:pPr>
              <a:endParaRPr lang="es-MX" kern="0" dirty="0">
                <a:solidFill>
                  <a:srgbClr val="FFFFFF"/>
                </a:solidFill>
                <a:latin typeface="Helvetica"/>
              </a:endParaRPr>
            </a:p>
          </p:txBody>
        </p:sp>
        <p:sp>
          <p:nvSpPr>
            <p:cNvPr id="11" name="Marcador de número de diapositiva 8">
              <a:extLst>
                <a:ext uri="{FF2B5EF4-FFF2-40B4-BE49-F238E27FC236}">
                  <a16:creationId xmlns:a16="http://schemas.microsoft.com/office/drawing/2014/main" id="{298D60BE-B4E4-4E4D-A3BE-732E4374B37F}"/>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fld id="{A87EAC2A-0716-491B-B150-EDBD009D8A5A}" type="slidenum">
                <a:rPr lang="es-MX" b="1" smtClean="0">
                  <a:solidFill>
                    <a:srgbClr val="808080">
                      <a:lumMod val="50000"/>
                    </a:srgbClr>
                  </a:solidFill>
                  <a:latin typeface="Helvetica"/>
                </a:rPr>
                <a:pPr algn="ctr"/>
                <a:t>126</a:t>
              </a:fld>
              <a:endParaRPr lang="es-MX" b="1" dirty="0">
                <a:solidFill>
                  <a:srgbClr val="808080">
                    <a:lumMod val="50000"/>
                  </a:srgbClr>
                </a:solidFill>
                <a:latin typeface="Helvetica"/>
              </a:endParaRPr>
            </a:p>
          </p:txBody>
        </p:sp>
      </p:grpSp>
      <p:pic>
        <p:nvPicPr>
          <p:cNvPr id="12" name="142 Imagen">
            <a:hlinkClick r:id="rId4" action="ppaction://hlinksldjump"/>
            <a:extLst>
              <a:ext uri="{FF2B5EF4-FFF2-40B4-BE49-F238E27FC236}">
                <a16:creationId xmlns:a16="http://schemas.microsoft.com/office/drawing/2014/main" id="{F9757E75-19BD-4930-B503-E351390573B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13" name="Elipse 12">
            <a:extLst>
              <a:ext uri="{FF2B5EF4-FFF2-40B4-BE49-F238E27FC236}">
                <a16:creationId xmlns:a16="http://schemas.microsoft.com/office/drawing/2014/main" id="{519A336C-9AF3-4070-BFD5-5E1C54BD2DD6}"/>
              </a:ext>
            </a:extLst>
          </p:cNvPr>
          <p:cNvSpPr/>
          <p:nvPr/>
        </p:nvSpPr>
        <p:spPr>
          <a:xfrm>
            <a:off x="8548261" y="6567051"/>
            <a:ext cx="115674" cy="110836"/>
          </a:xfrm>
          <a:prstGeom prst="ellipse">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15" name="Elipse 14">
            <a:extLst>
              <a:ext uri="{FF2B5EF4-FFF2-40B4-BE49-F238E27FC236}">
                <a16:creationId xmlns:a16="http://schemas.microsoft.com/office/drawing/2014/main" id="{6A23A74F-08D2-4708-AAF9-B50564A69C17}"/>
              </a:ext>
            </a:extLst>
          </p:cNvPr>
          <p:cNvSpPr/>
          <p:nvPr/>
        </p:nvSpPr>
        <p:spPr>
          <a:xfrm>
            <a:off x="8437424" y="6608611"/>
            <a:ext cx="72000" cy="72000"/>
          </a:xfrm>
          <a:prstGeom prst="ellipse">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16" name="Elipse 15">
            <a:extLst>
              <a:ext uri="{FF2B5EF4-FFF2-40B4-BE49-F238E27FC236}">
                <a16:creationId xmlns:a16="http://schemas.microsoft.com/office/drawing/2014/main" id="{D6F19EF4-CF1D-4BDC-9349-18C2AD0413E0}"/>
              </a:ext>
            </a:extLst>
          </p:cNvPr>
          <p:cNvSpPr/>
          <p:nvPr/>
        </p:nvSpPr>
        <p:spPr>
          <a:xfrm>
            <a:off x="8548261" y="6567051"/>
            <a:ext cx="115674" cy="110836"/>
          </a:xfrm>
          <a:prstGeom prst="ellipse">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19" name="Elipse 18">
            <a:extLst>
              <a:ext uri="{FF2B5EF4-FFF2-40B4-BE49-F238E27FC236}">
                <a16:creationId xmlns:a16="http://schemas.microsoft.com/office/drawing/2014/main" id="{16B929DB-0358-494C-9017-F5BA5004810F}"/>
              </a:ext>
            </a:extLst>
          </p:cNvPr>
          <p:cNvSpPr/>
          <p:nvPr/>
        </p:nvSpPr>
        <p:spPr>
          <a:xfrm>
            <a:off x="8437424" y="6608611"/>
            <a:ext cx="72000" cy="72000"/>
          </a:xfrm>
          <a:prstGeom prst="ellipse">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20" name="2 Rectángulo">
            <a:extLst>
              <a:ext uri="{FF2B5EF4-FFF2-40B4-BE49-F238E27FC236}">
                <a16:creationId xmlns:a16="http://schemas.microsoft.com/office/drawing/2014/main" id="{6F7C9E49-0163-4D6C-8165-ED4D8D5C0059}"/>
              </a:ext>
            </a:extLst>
          </p:cNvPr>
          <p:cNvSpPr/>
          <p:nvPr/>
        </p:nvSpPr>
        <p:spPr>
          <a:xfrm>
            <a:off x="581756" y="1124744"/>
            <a:ext cx="7897872" cy="4785926"/>
          </a:xfrm>
          <a:prstGeom prst="rect">
            <a:avLst/>
          </a:prstGeom>
          <a:noFill/>
        </p:spPr>
        <p:txBody>
          <a:bodyPr wrap="square">
            <a:spAutoFit/>
          </a:bodyPr>
          <a:lstStyle>
            <a:defPPr>
              <a:defRPr lang="es-E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just"/>
            <a:r>
              <a:rPr lang="es-ES" sz="1200" b="1" dirty="0">
                <a:solidFill>
                  <a:schemeClr val="tx1">
                    <a:lumMod val="85000"/>
                    <a:lumOff val="15000"/>
                  </a:schemeClr>
                </a:solidFill>
                <a:latin typeface="Helvetica" panose="020B0604020202020204" pitchFamily="34" charset="0"/>
                <a:cs typeface="Helvetica" panose="020B0604020202020204" pitchFamily="34" charset="0"/>
              </a:rPr>
              <a:t>Universo</a:t>
            </a:r>
          </a:p>
          <a:p>
            <a:pPr algn="just"/>
            <a:endParaRPr lang="es-ES" sz="1200" dirty="0">
              <a:solidFill>
                <a:schemeClr val="tx1">
                  <a:lumMod val="85000"/>
                  <a:lumOff val="15000"/>
                </a:schemeClr>
              </a:solidFill>
              <a:latin typeface="Helvetica" panose="020B0604020202020204" pitchFamily="34" charset="0"/>
              <a:cs typeface="Helvetica" panose="020B0604020202020204" pitchFamily="34" charset="0"/>
            </a:endParaRPr>
          </a:p>
          <a:p>
            <a:pPr marL="173038" indent="-173038" algn="just">
              <a:buFont typeface="Arial" pitchFamily="34" charset="0"/>
              <a:buChar char="•"/>
              <a:defRPr/>
            </a:pPr>
            <a:r>
              <a:rPr lang="es-MX" sz="1200" dirty="0">
                <a:solidFill>
                  <a:schemeClr val="tx1">
                    <a:lumMod val="85000"/>
                    <a:lumOff val="15000"/>
                  </a:schemeClr>
                </a:solidFill>
                <a:latin typeface="Helvetica" panose="020B0604020202020204" pitchFamily="34" charset="0"/>
                <a:cs typeface="Helvetica" panose="020B0604020202020204" pitchFamily="34" charset="0"/>
              </a:rPr>
              <a:t>Ciudadanos mayores de 18 años que residen en la República Mexicana y cuentan con línea telefónica en su hogar.</a:t>
            </a:r>
          </a:p>
          <a:p>
            <a:pPr marL="173038" indent="-173038" algn="just">
              <a:buFont typeface="Arial" pitchFamily="34" charset="0"/>
              <a:buChar char="•"/>
              <a:defRPr/>
            </a:pPr>
            <a:endParaRPr lang="es-MX" sz="1200" dirty="0">
              <a:solidFill>
                <a:schemeClr val="tx1">
                  <a:lumMod val="85000"/>
                  <a:lumOff val="15000"/>
                </a:schemeClr>
              </a:solidFill>
              <a:latin typeface="Helvetica" panose="020B0604020202020204" pitchFamily="34" charset="0"/>
              <a:cs typeface="Helvetica" panose="020B0604020202020204" pitchFamily="34" charset="0"/>
            </a:endParaRPr>
          </a:p>
          <a:p>
            <a:pPr algn="just">
              <a:defRPr/>
            </a:pPr>
            <a:endParaRPr lang="es-MX" sz="1200" dirty="0">
              <a:solidFill>
                <a:schemeClr val="tx1">
                  <a:lumMod val="85000"/>
                  <a:lumOff val="15000"/>
                </a:schemeClr>
              </a:solidFill>
              <a:latin typeface="Helvetica" panose="020B0604020202020204" pitchFamily="34" charset="0"/>
              <a:cs typeface="Helvetica" panose="020B0604020202020204" pitchFamily="34" charset="0"/>
            </a:endParaRPr>
          </a:p>
          <a:p>
            <a:pPr algn="just"/>
            <a:r>
              <a:rPr lang="es-MX" sz="1200" b="1" dirty="0">
                <a:solidFill>
                  <a:schemeClr val="tx1">
                    <a:lumMod val="85000"/>
                    <a:lumOff val="15000"/>
                  </a:schemeClr>
                </a:solidFill>
                <a:latin typeface="Helvetica" panose="020B0604020202020204" pitchFamily="34" charset="0"/>
                <a:cs typeface="Helvetica" panose="020B0604020202020204" pitchFamily="34" charset="0"/>
              </a:rPr>
              <a:t>Técnica de levantamiento</a:t>
            </a:r>
          </a:p>
          <a:p>
            <a:pPr algn="just"/>
            <a:endParaRPr lang="es-MX" sz="1200" dirty="0">
              <a:solidFill>
                <a:schemeClr val="tx1">
                  <a:lumMod val="85000"/>
                  <a:lumOff val="15000"/>
                </a:schemeClr>
              </a:solidFill>
              <a:latin typeface="Helvetica" panose="020B0604020202020204" pitchFamily="34" charset="0"/>
              <a:cs typeface="Helvetica" panose="020B0604020202020204" pitchFamily="34" charset="0"/>
            </a:endParaRPr>
          </a:p>
          <a:p>
            <a:pPr marL="173038" indent="-173038" algn="just">
              <a:buFont typeface="Arial" pitchFamily="34" charset="0"/>
              <a:buChar char="•"/>
              <a:defRPr/>
            </a:pPr>
            <a:r>
              <a:rPr lang="es-MX" sz="1200" dirty="0">
                <a:solidFill>
                  <a:schemeClr val="tx1">
                    <a:lumMod val="85000"/>
                    <a:lumOff val="15000"/>
                  </a:schemeClr>
                </a:solidFill>
                <a:latin typeface="Helvetica" panose="020B0604020202020204" pitchFamily="34" charset="0"/>
                <a:cs typeface="Helvetica" panose="020B0604020202020204" pitchFamily="34" charset="0"/>
              </a:rPr>
              <a:t>Encuesta telefónica realizada el 30 de octubre de 2017.</a:t>
            </a:r>
          </a:p>
          <a:p>
            <a:pPr marL="173038" indent="-173038" algn="just">
              <a:buFont typeface="Arial" pitchFamily="34" charset="0"/>
              <a:buChar char="•"/>
              <a:defRPr/>
            </a:pPr>
            <a:endParaRPr lang="es-MX" sz="1200" dirty="0">
              <a:solidFill>
                <a:schemeClr val="tx1">
                  <a:lumMod val="85000"/>
                  <a:lumOff val="15000"/>
                </a:schemeClr>
              </a:solidFill>
              <a:latin typeface="Helvetica" panose="020B0604020202020204" pitchFamily="34" charset="0"/>
              <a:cs typeface="Helvetica" panose="020B0604020202020204" pitchFamily="34" charset="0"/>
            </a:endParaRPr>
          </a:p>
          <a:p>
            <a:pPr marL="173038" indent="-173038" algn="just">
              <a:buFont typeface="Arial" pitchFamily="34" charset="0"/>
              <a:buChar char="•"/>
              <a:defRPr/>
            </a:pPr>
            <a:endParaRPr lang="es-MX" sz="1200" dirty="0">
              <a:solidFill>
                <a:schemeClr val="tx1">
                  <a:lumMod val="85000"/>
                  <a:lumOff val="15000"/>
                </a:schemeClr>
              </a:solidFill>
              <a:latin typeface="Helvetica" panose="020B0604020202020204" pitchFamily="34" charset="0"/>
              <a:cs typeface="Helvetica" panose="020B0604020202020204" pitchFamily="34" charset="0"/>
            </a:endParaRPr>
          </a:p>
          <a:p>
            <a:pPr algn="just"/>
            <a:r>
              <a:rPr lang="es-MX" sz="1200" b="1" dirty="0">
                <a:solidFill>
                  <a:schemeClr val="tx1">
                    <a:lumMod val="85000"/>
                    <a:lumOff val="15000"/>
                  </a:schemeClr>
                </a:solidFill>
                <a:latin typeface="Helvetica" panose="020B0604020202020204" pitchFamily="34" charset="0"/>
                <a:cs typeface="Helvetica" panose="020B0604020202020204" pitchFamily="34" charset="0"/>
              </a:rPr>
              <a:t>Tamaño de la muestra y su precisión estadística</a:t>
            </a:r>
          </a:p>
          <a:p>
            <a:pPr algn="just"/>
            <a:endParaRPr lang="es-MX" sz="1200" b="1" dirty="0">
              <a:solidFill>
                <a:schemeClr val="tx1">
                  <a:lumMod val="85000"/>
                  <a:lumOff val="15000"/>
                </a:schemeClr>
              </a:solidFill>
              <a:latin typeface="Helvetica" panose="020B0604020202020204" pitchFamily="34" charset="0"/>
              <a:cs typeface="Helvetica" panose="020B0604020202020204" pitchFamily="34" charset="0"/>
            </a:endParaRPr>
          </a:p>
          <a:p>
            <a:pPr algn="just"/>
            <a:endParaRPr lang="es-MX" sz="500" dirty="0">
              <a:solidFill>
                <a:schemeClr val="tx1">
                  <a:lumMod val="85000"/>
                  <a:lumOff val="15000"/>
                </a:schemeClr>
              </a:solidFill>
              <a:latin typeface="Helvetica" panose="020B0604020202020204" pitchFamily="34" charset="0"/>
              <a:cs typeface="Helvetica" panose="020B0604020202020204" pitchFamily="34" charset="0"/>
            </a:endParaRPr>
          </a:p>
          <a:p>
            <a:pPr marL="173038" indent="-173038" algn="just">
              <a:buFont typeface="Arial" pitchFamily="34" charset="0"/>
              <a:buChar char="•"/>
              <a:defRPr/>
            </a:pPr>
            <a:r>
              <a:rPr lang="es-MX" sz="1200" dirty="0">
                <a:solidFill>
                  <a:schemeClr val="tx1">
                    <a:lumMod val="85000"/>
                    <a:lumOff val="15000"/>
                  </a:schemeClr>
                </a:solidFill>
                <a:latin typeface="Helvetica" panose="020B0604020202020204" pitchFamily="34" charset="0"/>
                <a:cs typeface="Helvetica" panose="020B0604020202020204" pitchFamily="34" charset="0"/>
              </a:rPr>
              <a:t>Se obtuvo una muestra de 800 encuestas distribuidas en las 32 entidades del país para mantener tanto proporcionalidad como dispersión óptima. Con un nivel de confianza de 95%, el error teórico es de ±3.46 a nivel nacional.</a:t>
            </a:r>
            <a:endParaRPr lang="es-ES" sz="1200" dirty="0">
              <a:solidFill>
                <a:schemeClr val="tx1">
                  <a:lumMod val="85000"/>
                  <a:lumOff val="15000"/>
                </a:schemeClr>
              </a:solidFill>
              <a:latin typeface="Helvetica" panose="020B0604020202020204" pitchFamily="34" charset="0"/>
              <a:cs typeface="Helvetica" panose="020B0604020202020204" pitchFamily="34" charset="0"/>
            </a:endParaRPr>
          </a:p>
          <a:p>
            <a:pPr marL="173038" indent="-173038" algn="just">
              <a:buFont typeface="Arial" pitchFamily="34" charset="0"/>
              <a:buChar char="•"/>
              <a:defRPr/>
            </a:pPr>
            <a:r>
              <a:rPr lang="es-ES" sz="1200" dirty="0">
                <a:solidFill>
                  <a:schemeClr val="tx1">
                    <a:lumMod val="85000"/>
                    <a:lumOff val="15000"/>
                  </a:schemeClr>
                </a:solidFill>
                <a:latin typeface="Helvetica" panose="020B0604020202020204" pitchFamily="34" charset="0"/>
                <a:cs typeface="Helvetica" panose="020B0604020202020204" pitchFamily="34" charset="0"/>
              </a:rPr>
              <a:t>Los resultados reportados están basados en los estimadores de Horvitz-Thompson, calibrados y redondeados a un decimal.</a:t>
            </a:r>
          </a:p>
          <a:p>
            <a:pPr marL="171450" indent="-171450">
              <a:buFont typeface="Arial" panose="020B0604020202020204" pitchFamily="34" charset="0"/>
              <a:buChar char="•"/>
              <a:defRPr/>
            </a:pPr>
            <a:r>
              <a:rPr lang="es-MX" sz="1200" dirty="0">
                <a:solidFill>
                  <a:schemeClr val="tx1">
                    <a:lumMod val="85000"/>
                    <a:lumOff val="15000"/>
                  </a:schemeClr>
                </a:solidFill>
                <a:latin typeface="Helvetica" panose="020B0604020202020204" pitchFamily="34" charset="0"/>
                <a:cs typeface="Helvetica" panose="020B0604020202020204" pitchFamily="34" charset="0"/>
              </a:rPr>
              <a:t>La ponderación está realizada con base en la lista nominal por estado y datos sociodemográficos (sexo y edad) del INE.</a:t>
            </a:r>
            <a:endParaRPr lang="es-ES" sz="1200" dirty="0">
              <a:solidFill>
                <a:schemeClr val="tx1">
                  <a:lumMod val="85000"/>
                  <a:lumOff val="15000"/>
                </a:schemeClr>
              </a:solidFill>
              <a:latin typeface="Helvetica" panose="020B0604020202020204" pitchFamily="34" charset="0"/>
              <a:cs typeface="Helvetica" panose="020B0604020202020204" pitchFamily="34" charset="0"/>
            </a:endParaRPr>
          </a:p>
          <a:p>
            <a:pPr algn="just">
              <a:defRPr/>
            </a:pPr>
            <a:endParaRPr lang="es-MX" sz="1200" dirty="0">
              <a:solidFill>
                <a:schemeClr val="tx1">
                  <a:lumMod val="85000"/>
                  <a:lumOff val="15000"/>
                </a:schemeClr>
              </a:solidFill>
              <a:latin typeface="Helvetica" panose="020B0604020202020204" pitchFamily="34" charset="0"/>
              <a:cs typeface="Helvetica" panose="020B0604020202020204" pitchFamily="34" charset="0"/>
            </a:endParaRPr>
          </a:p>
          <a:p>
            <a:pPr algn="just"/>
            <a:r>
              <a:rPr lang="es-MX" sz="1200" b="1" dirty="0">
                <a:solidFill>
                  <a:schemeClr val="tx1">
                    <a:lumMod val="85000"/>
                    <a:lumOff val="15000"/>
                  </a:schemeClr>
                </a:solidFill>
                <a:latin typeface="Helvetica" panose="020B0604020202020204" pitchFamily="34" charset="0"/>
                <a:cs typeface="Helvetica" panose="020B0604020202020204" pitchFamily="34" charset="0"/>
              </a:rPr>
              <a:t>Marco muestral y selección de la muestra</a:t>
            </a:r>
          </a:p>
          <a:p>
            <a:pPr algn="just"/>
            <a:endParaRPr lang="es-MX" sz="1200" b="1" dirty="0">
              <a:solidFill>
                <a:schemeClr val="tx1">
                  <a:lumMod val="85000"/>
                  <a:lumOff val="15000"/>
                </a:schemeClr>
              </a:solidFill>
              <a:latin typeface="Helvetica" panose="020B0604020202020204" pitchFamily="34" charset="0"/>
              <a:cs typeface="Helvetica" panose="020B0604020202020204" pitchFamily="34" charset="0"/>
            </a:endParaRPr>
          </a:p>
          <a:p>
            <a:pPr marL="173038" indent="-173038" algn="just">
              <a:buFont typeface="Arial" pitchFamily="34" charset="0"/>
              <a:buChar char="•"/>
              <a:defRPr/>
            </a:pPr>
            <a:r>
              <a:rPr lang="es-ES" sz="1200" dirty="0">
                <a:solidFill>
                  <a:schemeClr val="tx1">
                    <a:lumMod val="85000"/>
                    <a:lumOff val="15000"/>
                  </a:schemeClr>
                </a:solidFill>
                <a:latin typeface="Helvetica" panose="020B0604020202020204" pitchFamily="34" charset="0"/>
                <a:cs typeface="Helvetica" panose="020B0604020202020204" pitchFamily="34" charset="0"/>
              </a:rPr>
              <a:t>Se utilizó como marco de muestreo la más reciente publicación de la Lista Nominal del INE .</a:t>
            </a:r>
          </a:p>
          <a:p>
            <a:pPr marL="173038" indent="-173038" algn="just">
              <a:buFont typeface="Arial" pitchFamily="34" charset="0"/>
              <a:buChar char="•"/>
              <a:defRPr/>
            </a:pPr>
            <a:r>
              <a:rPr lang="es-ES" sz="1200" dirty="0">
                <a:solidFill>
                  <a:schemeClr val="tx1">
                    <a:lumMod val="85000"/>
                    <a:lumOff val="15000"/>
                  </a:schemeClr>
                </a:solidFill>
                <a:latin typeface="Helvetica" panose="020B0604020202020204" pitchFamily="34" charset="0"/>
                <a:cs typeface="Helvetica" panose="020B0604020202020204" pitchFamily="34" charset="0"/>
              </a:rPr>
              <a:t>Muestreo </a:t>
            </a:r>
            <a:r>
              <a:rPr lang="es-MX" sz="1200" dirty="0">
                <a:solidFill>
                  <a:schemeClr val="tx1">
                    <a:lumMod val="85000"/>
                    <a:lumOff val="15000"/>
                  </a:schemeClr>
                </a:solidFill>
                <a:latin typeface="Helvetica" panose="020B0604020202020204" pitchFamily="34" charset="0"/>
                <a:cs typeface="Helvetica" panose="020B0604020202020204" pitchFamily="34" charset="0"/>
              </a:rPr>
              <a:t>estratificado de </a:t>
            </a:r>
            <a:r>
              <a:rPr lang="es-MX" sz="1200" dirty="0" err="1">
                <a:solidFill>
                  <a:schemeClr val="tx1">
                    <a:lumMod val="85000"/>
                    <a:lumOff val="15000"/>
                  </a:schemeClr>
                </a:solidFill>
                <a:latin typeface="Helvetica" panose="020B0604020202020204" pitchFamily="34" charset="0"/>
                <a:cs typeface="Helvetica" panose="020B0604020202020204" pitchFamily="34" charset="0"/>
              </a:rPr>
              <a:t>alocación</a:t>
            </a:r>
            <a:r>
              <a:rPr lang="es-MX" sz="1200" dirty="0">
                <a:solidFill>
                  <a:schemeClr val="tx1">
                    <a:lumMod val="85000"/>
                    <a:lumOff val="15000"/>
                  </a:schemeClr>
                </a:solidFill>
                <a:latin typeface="Helvetica" panose="020B0604020202020204" pitchFamily="34" charset="0"/>
                <a:cs typeface="Helvetica" panose="020B0604020202020204" pitchFamily="34" charset="0"/>
              </a:rPr>
              <a:t> proporcional al tamaño.</a:t>
            </a:r>
            <a:endParaRPr lang="es-ES" sz="1200" dirty="0">
              <a:solidFill>
                <a:schemeClr val="tx1">
                  <a:lumMod val="85000"/>
                  <a:lumOff val="15000"/>
                </a:schemeClr>
              </a:solidFill>
              <a:latin typeface="Helvetica" panose="020B0604020202020204" pitchFamily="34" charset="0"/>
              <a:cs typeface="Helvetica" panose="020B0604020202020204" pitchFamily="34" charset="0"/>
            </a:endParaRPr>
          </a:p>
        </p:txBody>
      </p:sp>
    </p:spTree>
    <p:extLst>
      <p:ext uri="{BB962C8B-B14F-4D97-AF65-F5344CB8AC3E}">
        <p14:creationId xmlns:p14="http://schemas.microsoft.com/office/powerpoint/2010/main" val="259678235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solidFill>
          <a:srgbClr val="C4CED4"/>
        </a:solidFill>
        <a:effectLst/>
      </p:bgPr>
    </p:bg>
    <p:spTree>
      <p:nvGrpSpPr>
        <p:cNvPr id="1" name=""/>
        <p:cNvGrpSpPr/>
        <p:nvPr/>
      </p:nvGrpSpPr>
      <p:grpSpPr>
        <a:xfrm>
          <a:off x="0" y="0"/>
          <a:ext cx="0" cy="0"/>
          <a:chOff x="0" y="0"/>
          <a:chExt cx="0" cy="0"/>
        </a:xfrm>
      </p:grpSpPr>
      <p:pic>
        <p:nvPicPr>
          <p:cNvPr id="6" name="Imagen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5744" y="2072640"/>
            <a:ext cx="2287906" cy="2286508"/>
          </a:xfrm>
          <a:prstGeom prst="rect">
            <a:avLst/>
          </a:prstGeom>
        </p:spPr>
      </p:pic>
      <p:sp>
        <p:nvSpPr>
          <p:cNvPr id="8" name="CuadroTexto 7"/>
          <p:cNvSpPr txBox="1"/>
          <p:nvPr/>
        </p:nvSpPr>
        <p:spPr>
          <a:xfrm>
            <a:off x="3943154" y="4866640"/>
            <a:ext cx="1433085" cy="276999"/>
          </a:xfrm>
          <a:prstGeom prst="rect">
            <a:avLst/>
          </a:prstGeom>
          <a:noFill/>
        </p:spPr>
        <p:txBody>
          <a:bodyPr wrap="none" rtlCol="0">
            <a:spAutoFit/>
          </a:bodyPr>
          <a:lstStyle/>
          <a:p>
            <a:r>
              <a:rPr lang="es-ES_tradnl" sz="1200" dirty="0" err="1">
                <a:solidFill>
                  <a:srgbClr val="385B9F"/>
                </a:solidFill>
                <a:latin typeface="Helvetica" charset="0"/>
                <a:ea typeface="Helvetica" charset="0"/>
                <a:cs typeface="Helvetica" charset="0"/>
              </a:rPr>
              <a:t>www.</a:t>
            </a:r>
            <a:r>
              <a:rPr lang="es-ES_tradnl" sz="1200" b="1" dirty="0" err="1">
                <a:solidFill>
                  <a:srgbClr val="385B9F"/>
                </a:solidFill>
                <a:latin typeface="Helvetica" charset="0"/>
                <a:ea typeface="Helvetica" charset="0"/>
                <a:cs typeface="Helvetica" charset="0"/>
              </a:rPr>
              <a:t>gabinete</a:t>
            </a:r>
            <a:r>
              <a:rPr lang="es-ES_tradnl" sz="1200" dirty="0" err="1">
                <a:solidFill>
                  <a:srgbClr val="385B9F"/>
                </a:solidFill>
                <a:latin typeface="Helvetica" charset="0"/>
                <a:ea typeface="Helvetica" charset="0"/>
                <a:cs typeface="Helvetica" charset="0"/>
              </a:rPr>
              <a:t>.mx</a:t>
            </a:r>
            <a:endParaRPr lang="es-ES_tradnl" sz="1200" dirty="0">
              <a:solidFill>
                <a:srgbClr val="385B9F"/>
              </a:solidFill>
              <a:latin typeface="Helvetica" charset="0"/>
              <a:ea typeface="Helvetica" charset="0"/>
              <a:cs typeface="Helvetica" charset="0"/>
            </a:endParaRPr>
          </a:p>
        </p:txBody>
      </p:sp>
    </p:spTree>
    <p:extLst>
      <p:ext uri="{BB962C8B-B14F-4D97-AF65-F5344CB8AC3E}">
        <p14:creationId xmlns:p14="http://schemas.microsoft.com/office/powerpoint/2010/main" val="53434831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ángulo 22">
            <a:extLst>
              <a:ext uri="{FF2B5EF4-FFF2-40B4-BE49-F238E27FC236}">
                <a16:creationId xmlns:a16="http://schemas.microsoft.com/office/drawing/2014/main" id="{2EF3E587-C5BE-4AA6-91DE-499F0DED9AE1}"/>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13930" y="1254633"/>
          <a:ext cx="8516140" cy="441335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72277">
                  <a:extLst>
                    <a:ext uri="{9D8B030D-6E8A-4147-A177-3AD203B41FA5}">
                      <a16:colId xmlns:a16="http://schemas.microsoft.com/office/drawing/2014/main" val="20001"/>
                    </a:ext>
                  </a:extLst>
                </a:gridCol>
                <a:gridCol w="853188">
                  <a:extLst>
                    <a:ext uri="{9D8B030D-6E8A-4147-A177-3AD203B41FA5}">
                      <a16:colId xmlns:a16="http://schemas.microsoft.com/office/drawing/2014/main" val="20002"/>
                    </a:ext>
                  </a:extLst>
                </a:gridCol>
                <a:gridCol w="866519">
                  <a:extLst>
                    <a:ext uri="{9D8B030D-6E8A-4147-A177-3AD203B41FA5}">
                      <a16:colId xmlns:a16="http://schemas.microsoft.com/office/drawing/2014/main" val="1889212505"/>
                    </a:ext>
                  </a:extLst>
                </a:gridCol>
                <a:gridCol w="792154">
                  <a:extLst>
                    <a:ext uri="{9D8B030D-6E8A-4147-A177-3AD203B41FA5}">
                      <a16:colId xmlns:a16="http://schemas.microsoft.com/office/drawing/2014/main" val="1803750054"/>
                    </a:ext>
                  </a:extLst>
                </a:gridCol>
                <a:gridCol w="887561">
                  <a:extLst>
                    <a:ext uri="{9D8B030D-6E8A-4147-A177-3AD203B41FA5}">
                      <a16:colId xmlns:a16="http://schemas.microsoft.com/office/drawing/2014/main" val="2074296805"/>
                    </a:ext>
                  </a:extLst>
                </a:gridCol>
                <a:gridCol w="787013">
                  <a:extLst>
                    <a:ext uri="{9D8B030D-6E8A-4147-A177-3AD203B41FA5}">
                      <a16:colId xmlns:a16="http://schemas.microsoft.com/office/drawing/2014/main" val="3291812143"/>
                    </a:ext>
                  </a:extLst>
                </a:gridCol>
                <a:gridCol w="759390">
                  <a:extLst>
                    <a:ext uri="{9D8B030D-6E8A-4147-A177-3AD203B41FA5}">
                      <a16:colId xmlns:a16="http://schemas.microsoft.com/office/drawing/2014/main" val="363732892"/>
                    </a:ext>
                  </a:extLst>
                </a:gridCol>
                <a:gridCol w="719878">
                  <a:extLst>
                    <a:ext uri="{9D8B030D-6E8A-4147-A177-3AD203B41FA5}">
                      <a16:colId xmlns:a16="http://schemas.microsoft.com/office/drawing/2014/main" val="2967888749"/>
                    </a:ext>
                  </a:extLst>
                </a:gridCol>
                <a:gridCol w="906512">
                  <a:extLst>
                    <a:ext uri="{9D8B030D-6E8A-4147-A177-3AD203B41FA5}">
                      <a16:colId xmlns:a16="http://schemas.microsoft.com/office/drawing/2014/main" val="3603207463"/>
                    </a:ext>
                  </a:extLst>
                </a:gridCol>
                <a:gridCol w="963368">
                  <a:extLst>
                    <a:ext uri="{9D8B030D-6E8A-4147-A177-3AD203B41FA5}">
                      <a16:colId xmlns:a16="http://schemas.microsoft.com/office/drawing/2014/main" val="2793555959"/>
                    </a:ext>
                  </a:extLst>
                </a:gridCol>
              </a:tblGrid>
              <a:tr h="876155">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Sus propuestas (cambiar las reformas, ayuda a grupos vulnerables)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175D91"/>
                          </a:solidFill>
                          <a:effectLst/>
                          <a:latin typeface="Helvetica" panose="020B0604020202020204" pitchFamily="34" charset="0"/>
                        </a:rPr>
                        <a:t>Quiere gobernar bien (va hacer un cambio)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Continúa trabajando/</a:t>
                      </a:r>
                    </a:p>
                    <a:p>
                      <a:pPr algn="ctr" fontAlgn="ctr"/>
                      <a:r>
                        <a:rPr lang="es-ES" sz="900" b="1" i="0" u="none" strike="noStrike" dirty="0">
                          <a:solidFill>
                            <a:srgbClr val="175D91"/>
                          </a:solidFill>
                          <a:effectLst/>
                          <a:latin typeface="Helvetica" panose="020B0604020202020204" pitchFamily="34" charset="0"/>
                        </a:rPr>
                        <a:t>Trabaja bien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Comentarios positivos de él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Va a combatir/</a:t>
                      </a:r>
                    </a:p>
                    <a:p>
                      <a:pPr algn="ctr" fontAlgn="ctr"/>
                      <a:r>
                        <a:rPr lang="es-ES" sz="900" b="1" i="0" u="none" strike="noStrike" dirty="0">
                          <a:solidFill>
                            <a:srgbClr val="175D91"/>
                          </a:solidFill>
                          <a:effectLst/>
                          <a:latin typeface="Helvetica" panose="020B0604020202020204" pitchFamily="34" charset="0"/>
                        </a:rPr>
                        <a:t>Acabar con la corrupción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La gente</a:t>
                      </a:r>
                    </a:p>
                    <a:p>
                      <a:pPr algn="ctr" fontAlgn="ctr"/>
                      <a:r>
                        <a:rPr lang="es-ES" sz="900" b="1" i="0" u="none" strike="noStrike" dirty="0">
                          <a:solidFill>
                            <a:srgbClr val="175D91"/>
                          </a:solidFill>
                          <a:effectLst/>
                          <a:latin typeface="Helvetica" panose="020B0604020202020204" pitchFamily="34" charset="0"/>
                        </a:rPr>
                        <a:t> lo apoya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Encabeza las encuestas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Habla con la verdad/</a:t>
                      </a:r>
                    </a:p>
                    <a:p>
                      <a:pPr algn="ctr" fontAlgn="ctr"/>
                      <a:r>
                        <a:rPr lang="es-ES" sz="900" b="1" i="0" u="none" strike="noStrike" dirty="0">
                          <a:solidFill>
                            <a:srgbClr val="175D91"/>
                          </a:solidFill>
                          <a:effectLst/>
                          <a:latin typeface="Helvetica" panose="020B0604020202020204" pitchFamily="34" charset="0"/>
                        </a:rPr>
                        <a:t>es honesto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Apoyo a militantes del PT (Partido del Trabajo)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731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731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319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731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731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744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0319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731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731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744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731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731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731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731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731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731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731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731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A483C17B-5FD5-437A-817D-0FFAE73B331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8B3D9E76-C8C4-491F-B199-404BA73C42A1}"/>
              </a:ext>
            </a:extLst>
          </p:cNvPr>
          <p:cNvSpPr/>
          <p:nvPr/>
        </p:nvSpPr>
        <p:spPr>
          <a:xfrm>
            <a:off x="6109252" y="-3803"/>
            <a:ext cx="3034747"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61EFB0EF-A859-4307-8940-1810719692CC}"/>
              </a:ext>
            </a:extLst>
          </p:cNvPr>
          <p:cNvSpPr txBox="1"/>
          <p:nvPr/>
        </p:nvSpPr>
        <p:spPr>
          <a:xfrm>
            <a:off x="6109252" y="103056"/>
            <a:ext cx="2947732"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AMLO</a:t>
            </a:r>
          </a:p>
        </p:txBody>
      </p:sp>
      <p:sp>
        <p:nvSpPr>
          <p:cNvPr id="28" name="Rectángulo 27">
            <a:extLst>
              <a:ext uri="{FF2B5EF4-FFF2-40B4-BE49-F238E27FC236}">
                <a16:creationId xmlns:a16="http://schemas.microsoft.com/office/drawing/2014/main" id="{B2918712-5A46-4662-92ED-4F97BFE5AE2E}"/>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que ha escuchado recientemente sobre Andrés Manuel López Obrador?</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22248349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ángulo 22">
            <a:extLst>
              <a:ext uri="{FF2B5EF4-FFF2-40B4-BE49-F238E27FC236}">
                <a16:creationId xmlns:a16="http://schemas.microsoft.com/office/drawing/2014/main" id="{2EF3E587-C5BE-4AA6-91DE-499F0DED9AE1}"/>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33660" y="1370562"/>
          <a:ext cx="8676680" cy="413487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79727">
                  <a:extLst>
                    <a:ext uri="{9D8B030D-6E8A-4147-A177-3AD203B41FA5}">
                      <a16:colId xmlns:a16="http://schemas.microsoft.com/office/drawing/2014/main" val="20001"/>
                    </a:ext>
                  </a:extLst>
                </a:gridCol>
                <a:gridCol w="755374">
                  <a:extLst>
                    <a:ext uri="{9D8B030D-6E8A-4147-A177-3AD203B41FA5}">
                      <a16:colId xmlns:a16="http://schemas.microsoft.com/office/drawing/2014/main" val="20002"/>
                    </a:ext>
                  </a:extLst>
                </a:gridCol>
                <a:gridCol w="901148">
                  <a:extLst>
                    <a:ext uri="{9D8B030D-6E8A-4147-A177-3AD203B41FA5}">
                      <a16:colId xmlns:a16="http://schemas.microsoft.com/office/drawing/2014/main" val="1889212505"/>
                    </a:ext>
                  </a:extLst>
                </a:gridCol>
                <a:gridCol w="914400">
                  <a:extLst>
                    <a:ext uri="{9D8B030D-6E8A-4147-A177-3AD203B41FA5}">
                      <a16:colId xmlns:a16="http://schemas.microsoft.com/office/drawing/2014/main" val="1803750054"/>
                    </a:ext>
                  </a:extLst>
                </a:gridCol>
                <a:gridCol w="887895">
                  <a:extLst>
                    <a:ext uri="{9D8B030D-6E8A-4147-A177-3AD203B41FA5}">
                      <a16:colId xmlns:a16="http://schemas.microsoft.com/office/drawing/2014/main" val="2074296805"/>
                    </a:ext>
                  </a:extLst>
                </a:gridCol>
                <a:gridCol w="728870">
                  <a:extLst>
                    <a:ext uri="{9D8B030D-6E8A-4147-A177-3AD203B41FA5}">
                      <a16:colId xmlns:a16="http://schemas.microsoft.com/office/drawing/2014/main" val="3291812143"/>
                    </a:ext>
                  </a:extLst>
                </a:gridCol>
                <a:gridCol w="901148">
                  <a:extLst>
                    <a:ext uri="{9D8B030D-6E8A-4147-A177-3AD203B41FA5}">
                      <a16:colId xmlns:a16="http://schemas.microsoft.com/office/drawing/2014/main" val="363732892"/>
                    </a:ext>
                  </a:extLst>
                </a:gridCol>
                <a:gridCol w="874643">
                  <a:extLst>
                    <a:ext uri="{9D8B030D-6E8A-4147-A177-3AD203B41FA5}">
                      <a16:colId xmlns:a16="http://schemas.microsoft.com/office/drawing/2014/main" val="2967888749"/>
                    </a:ext>
                  </a:extLst>
                </a:gridCol>
                <a:gridCol w="768626">
                  <a:extLst>
                    <a:ext uri="{9D8B030D-6E8A-4147-A177-3AD203B41FA5}">
                      <a16:colId xmlns:a16="http://schemas.microsoft.com/office/drawing/2014/main" val="3603207463"/>
                    </a:ext>
                  </a:extLst>
                </a:gridCol>
                <a:gridCol w="956569">
                  <a:extLst>
                    <a:ext uri="{9D8B030D-6E8A-4147-A177-3AD203B41FA5}">
                      <a16:colId xmlns:a16="http://schemas.microsoft.com/office/drawing/2014/main" val="2793555959"/>
                    </a:ext>
                  </a:extLst>
                </a:gridCol>
              </a:tblGrid>
              <a:tr h="80070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Es candidato a la Presidencia (quiere ser presidente)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6455AF"/>
                          </a:solidFill>
                          <a:effectLst/>
                          <a:latin typeface="Helvetica" panose="020B0604020202020204" pitchFamily="34" charset="0"/>
                        </a:rPr>
                        <a:t>Está en campaña (anda visitando todos los municipios del País)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Comentarios por el sismo en el País </a:t>
                      </a:r>
                    </a:p>
                    <a:p>
                      <a:pPr algn="ctr" rtl="0" fontAlgn="ctr"/>
                      <a:r>
                        <a:rPr lang="es-ES" sz="900" b="1" i="0" u="none" strike="noStrike" dirty="0">
                          <a:solidFill>
                            <a:srgbClr val="6455AF"/>
                          </a:solidFill>
                          <a:effectLst/>
                          <a:latin typeface="Helvetica" panose="020B0604020202020204" pitchFamily="34" charset="0"/>
                        </a:rPr>
                        <a:t>(ayuda a los damnificados)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6455AF"/>
                          </a:solidFill>
                          <a:effectLst/>
                          <a:latin typeface="Helvetica" panose="020B0604020202020204" pitchFamily="34" charset="0"/>
                        </a:rPr>
                        <a:t>Declaración sobre centralización del Gobierno Federal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Lo mismo </a:t>
                      </a:r>
                    </a:p>
                    <a:p>
                      <a:pPr algn="ctr" rtl="0" fontAlgn="ctr"/>
                      <a:r>
                        <a:rPr lang="es-ES" sz="900" b="1" i="0" u="none" strike="noStrike" dirty="0">
                          <a:solidFill>
                            <a:srgbClr val="6455AF"/>
                          </a:solidFill>
                          <a:effectLst/>
                          <a:latin typeface="Helvetica" panose="020B0604020202020204" pitchFamily="34" charset="0"/>
                        </a:rPr>
                        <a:t>de siempre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Documental autobiográfico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2244B"/>
                          </a:solidFill>
                          <a:effectLst/>
                          <a:latin typeface="Helvetica" panose="020B0604020202020204" pitchFamily="34" charset="0"/>
                        </a:rPr>
                        <a:t>Comentarios negativos de él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Lo atacan/</a:t>
                      </a:r>
                    </a:p>
                    <a:p>
                      <a:pPr algn="ctr" rtl="0" fontAlgn="ctr"/>
                      <a:r>
                        <a:rPr lang="es-ES" sz="900" b="1" i="0" u="none" strike="noStrike" dirty="0">
                          <a:solidFill>
                            <a:srgbClr val="72244B"/>
                          </a:solidFill>
                          <a:effectLst/>
                          <a:latin typeface="Helvetica" panose="020B0604020202020204" pitchFamily="34" charset="0"/>
                        </a:rPr>
                        <a:t>lo calumnian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Critica a otros partidos/</a:t>
                      </a:r>
                    </a:p>
                    <a:p>
                      <a:pPr algn="ctr" rtl="0" fontAlgn="ctr"/>
                      <a:r>
                        <a:rPr lang="es-ES" sz="900" b="1" i="0" u="none" strike="noStrike" dirty="0">
                          <a:solidFill>
                            <a:srgbClr val="72244B"/>
                          </a:solidFill>
                          <a:effectLst/>
                          <a:latin typeface="Helvetica" panose="020B0604020202020204" pitchFamily="34" charset="0"/>
                        </a:rPr>
                        <a:t>a otros políticos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1377">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1377">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639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1377">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1377">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6815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9639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1377">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1377">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6815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1377">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1377">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1377">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137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137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137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137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137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A483C17B-5FD5-437A-817D-0FFAE73B331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8B3D9E76-C8C4-491F-B199-404BA73C42A1}"/>
              </a:ext>
            </a:extLst>
          </p:cNvPr>
          <p:cNvSpPr/>
          <p:nvPr/>
        </p:nvSpPr>
        <p:spPr>
          <a:xfrm>
            <a:off x="6109252" y="-3803"/>
            <a:ext cx="3034747"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61EFB0EF-A859-4307-8940-1810719692CC}"/>
              </a:ext>
            </a:extLst>
          </p:cNvPr>
          <p:cNvSpPr txBox="1"/>
          <p:nvPr/>
        </p:nvSpPr>
        <p:spPr>
          <a:xfrm>
            <a:off x="6109252" y="103056"/>
            <a:ext cx="2947732"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AMLO</a:t>
            </a:r>
          </a:p>
        </p:txBody>
      </p:sp>
      <p:sp>
        <p:nvSpPr>
          <p:cNvPr id="28" name="Rectángulo 27">
            <a:extLst>
              <a:ext uri="{FF2B5EF4-FFF2-40B4-BE49-F238E27FC236}">
                <a16:creationId xmlns:a16="http://schemas.microsoft.com/office/drawing/2014/main" id="{B2918712-5A46-4662-92ED-4F97BFE5AE2E}"/>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que ha escuchado recientemente sobre Andrés Manuel López Obrador?</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293177313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ángulo 22">
            <a:extLst>
              <a:ext uri="{FF2B5EF4-FFF2-40B4-BE49-F238E27FC236}">
                <a16:creationId xmlns:a16="http://schemas.microsoft.com/office/drawing/2014/main" id="{2EF3E587-C5BE-4AA6-91DE-499F0DED9AE1}"/>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1" y="1224892"/>
          <a:ext cx="8676682" cy="471461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26718">
                  <a:extLst>
                    <a:ext uri="{9D8B030D-6E8A-4147-A177-3AD203B41FA5}">
                      <a16:colId xmlns:a16="http://schemas.microsoft.com/office/drawing/2014/main" val="20001"/>
                    </a:ext>
                  </a:extLst>
                </a:gridCol>
                <a:gridCol w="1028369">
                  <a:extLst>
                    <a:ext uri="{9D8B030D-6E8A-4147-A177-3AD203B41FA5}">
                      <a16:colId xmlns:a16="http://schemas.microsoft.com/office/drawing/2014/main" val="20002"/>
                    </a:ext>
                  </a:extLst>
                </a:gridCol>
                <a:gridCol w="1028369">
                  <a:extLst>
                    <a:ext uri="{9D8B030D-6E8A-4147-A177-3AD203B41FA5}">
                      <a16:colId xmlns:a16="http://schemas.microsoft.com/office/drawing/2014/main" val="1889212505"/>
                    </a:ext>
                  </a:extLst>
                </a:gridCol>
                <a:gridCol w="1028369">
                  <a:extLst>
                    <a:ext uri="{9D8B030D-6E8A-4147-A177-3AD203B41FA5}">
                      <a16:colId xmlns:a16="http://schemas.microsoft.com/office/drawing/2014/main" val="1803750054"/>
                    </a:ext>
                  </a:extLst>
                </a:gridCol>
                <a:gridCol w="1028369">
                  <a:extLst>
                    <a:ext uri="{9D8B030D-6E8A-4147-A177-3AD203B41FA5}">
                      <a16:colId xmlns:a16="http://schemas.microsoft.com/office/drawing/2014/main" val="2074296805"/>
                    </a:ext>
                  </a:extLst>
                </a:gridCol>
                <a:gridCol w="1028369">
                  <a:extLst>
                    <a:ext uri="{9D8B030D-6E8A-4147-A177-3AD203B41FA5}">
                      <a16:colId xmlns:a16="http://schemas.microsoft.com/office/drawing/2014/main" val="3291812143"/>
                    </a:ext>
                  </a:extLst>
                </a:gridCol>
                <a:gridCol w="477078">
                  <a:extLst>
                    <a:ext uri="{9D8B030D-6E8A-4147-A177-3AD203B41FA5}">
                      <a16:colId xmlns:a16="http://schemas.microsoft.com/office/drawing/2014/main" val="363732892"/>
                    </a:ext>
                  </a:extLst>
                </a:gridCol>
                <a:gridCol w="993913">
                  <a:extLst>
                    <a:ext uri="{9D8B030D-6E8A-4147-A177-3AD203B41FA5}">
                      <a16:colId xmlns:a16="http://schemas.microsoft.com/office/drawing/2014/main" val="2967888749"/>
                    </a:ext>
                  </a:extLst>
                </a:gridCol>
                <a:gridCol w="516835">
                  <a:extLst>
                    <a:ext uri="{9D8B030D-6E8A-4147-A177-3AD203B41FA5}">
                      <a16:colId xmlns:a16="http://schemas.microsoft.com/office/drawing/2014/main" val="3603207463"/>
                    </a:ext>
                  </a:extLst>
                </a:gridCol>
                <a:gridCol w="612013">
                  <a:extLst>
                    <a:ext uri="{9D8B030D-6E8A-4147-A177-3AD203B41FA5}">
                      <a16:colId xmlns:a16="http://schemas.microsoft.com/office/drawing/2014/main" val="2793555959"/>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Hechos de corrupción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Es conflictivo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Es mentiroso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No le simpatiza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Parece un dictador (como Chávez, Maduro)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AE85C5"/>
                          </a:solidFill>
                          <a:effectLst/>
                          <a:latin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000000"/>
                          </a:solidFill>
                          <a:effectLst/>
                          <a:latin typeface="Helvetica" panose="020B0604020202020204" pitchFamily="34" charset="0"/>
                        </a:rPr>
                        <a:t>Nada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595959"/>
                          </a:solidFill>
                          <a:effectLst/>
                          <a:latin typeface="Helvetica" panose="020B0604020202020204" pitchFamily="34" charset="0"/>
                        </a:rPr>
                        <a:t>No contesto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753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753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37830">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753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753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2473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37830">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753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753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2473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753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0753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20753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20753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20753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20753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20753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0753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A483C17B-5FD5-437A-817D-0FFAE73B331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8B3D9E76-C8C4-491F-B199-404BA73C42A1}"/>
              </a:ext>
            </a:extLst>
          </p:cNvPr>
          <p:cNvSpPr/>
          <p:nvPr/>
        </p:nvSpPr>
        <p:spPr>
          <a:xfrm>
            <a:off x="6109252" y="-3803"/>
            <a:ext cx="3034747"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61EFB0EF-A859-4307-8940-1810719692CC}"/>
              </a:ext>
            </a:extLst>
          </p:cNvPr>
          <p:cNvSpPr txBox="1"/>
          <p:nvPr/>
        </p:nvSpPr>
        <p:spPr>
          <a:xfrm>
            <a:off x="6109252" y="103056"/>
            <a:ext cx="2947732"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AMLO</a:t>
            </a:r>
          </a:p>
        </p:txBody>
      </p:sp>
      <p:sp>
        <p:nvSpPr>
          <p:cNvPr id="28" name="Rectángulo 27">
            <a:extLst>
              <a:ext uri="{FF2B5EF4-FFF2-40B4-BE49-F238E27FC236}">
                <a16:creationId xmlns:a16="http://schemas.microsoft.com/office/drawing/2014/main" id="{B2918712-5A46-4662-92ED-4F97BFE5AE2E}"/>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que ha escuchado recientemente sobre Andrés Manuel López Obrador?</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20783369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ext uri="{D42A27DB-BD31-4B8C-83A1-F6EECF244321}">
                <p14:modId xmlns:p14="http://schemas.microsoft.com/office/powerpoint/2010/main" val="3784328170"/>
              </p:ext>
            </p:extLst>
          </p:nvPr>
        </p:nvGraphicFramePr>
        <p:xfrm>
          <a:off x="700013" y="1434227"/>
          <a:ext cx="7743974" cy="4929002"/>
        </p:xfrm>
        <a:graphic>
          <a:graphicData uri="http://schemas.openxmlformats.org/drawingml/2006/chart">
            <c:chart xmlns:c="http://schemas.openxmlformats.org/drawingml/2006/chart" xmlns:r="http://schemas.openxmlformats.org/officeDocument/2006/relationships" r:id="rId2"/>
          </a:graphicData>
        </a:graphic>
      </p:graphicFrame>
      <p:pic>
        <p:nvPicPr>
          <p:cNvPr id="15"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pic>
        <p:nvPicPr>
          <p:cNvPr id="25" name="Imagen 24">
            <a:extLst>
              <a:ext uri="{FF2B5EF4-FFF2-40B4-BE49-F238E27FC236}">
                <a16:creationId xmlns:a16="http://schemas.microsoft.com/office/drawing/2014/main" id="{43B4DD61-34BB-49BD-A884-40A77A5801AD}"/>
              </a:ext>
            </a:extLst>
          </p:cNvPr>
          <p:cNvPicPr>
            <a:picLocks noChangeAspect="1"/>
          </p:cNvPicPr>
          <p:nvPr/>
        </p:nvPicPr>
        <p:blipFill rotWithShape="1">
          <a:blip r:embed="rId5"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3" name="Rectángulo 32">
            <a:extLst>
              <a:ext uri="{FF2B5EF4-FFF2-40B4-BE49-F238E27FC236}">
                <a16:creationId xmlns:a16="http://schemas.microsoft.com/office/drawing/2014/main" id="{EE1E00A3-B5C8-4AD1-ACD4-2A8DEA61AA59}"/>
              </a:ext>
            </a:extLst>
          </p:cNvPr>
          <p:cNvSpPr/>
          <p:nvPr/>
        </p:nvSpPr>
        <p:spPr>
          <a:xfrm>
            <a:off x="232194" y="1708283"/>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sp>
        <p:nvSpPr>
          <p:cNvPr id="34" name="Rectángulo 33">
            <a:extLst>
              <a:ext uri="{FF2B5EF4-FFF2-40B4-BE49-F238E27FC236}">
                <a16:creationId xmlns:a16="http://schemas.microsoft.com/office/drawing/2014/main" id="{1540E3D0-CC7F-4AC6-916A-65668259DABC}"/>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5" name="Imagen 34">
            <a:extLst>
              <a:ext uri="{FF2B5EF4-FFF2-40B4-BE49-F238E27FC236}">
                <a16:creationId xmlns:a16="http://schemas.microsoft.com/office/drawing/2014/main" id="{3E4AEB95-BCF3-4D38-B1D9-346F70DBD33B}"/>
              </a:ext>
            </a:extLst>
          </p:cNvPr>
          <p:cNvPicPr>
            <a:picLocks noChangeAspect="1"/>
          </p:cNvPicPr>
          <p:nvPr/>
        </p:nvPicPr>
        <p:blipFill rotWithShape="1">
          <a:blip r:embed="rId5"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36" name="Imagen 35">
            <a:extLst>
              <a:ext uri="{FF2B5EF4-FFF2-40B4-BE49-F238E27FC236}">
                <a16:creationId xmlns:a16="http://schemas.microsoft.com/office/drawing/2014/main" id="{B0856972-3617-4043-93FF-FB532D3F010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7" name="Rectángulo 36">
            <a:extLst>
              <a:ext uri="{FF2B5EF4-FFF2-40B4-BE49-F238E27FC236}">
                <a16:creationId xmlns:a16="http://schemas.microsoft.com/office/drawing/2014/main" id="{ED617324-CAEB-484A-9D7D-5CCC1B9DABD7}"/>
              </a:ext>
            </a:extLst>
          </p:cNvPr>
          <p:cNvSpPr/>
          <p:nvPr/>
        </p:nvSpPr>
        <p:spPr>
          <a:xfrm>
            <a:off x="4836329" y="-3803"/>
            <a:ext cx="430767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48 CuadroTexto">
            <a:extLst>
              <a:ext uri="{FF2B5EF4-FFF2-40B4-BE49-F238E27FC236}">
                <a16:creationId xmlns:a16="http://schemas.microsoft.com/office/drawing/2014/main" id="{71F8B7CD-7957-409D-90FA-75BE54B26F1C}"/>
              </a:ext>
            </a:extLst>
          </p:cNvPr>
          <p:cNvSpPr txBox="1"/>
          <p:nvPr/>
        </p:nvSpPr>
        <p:spPr>
          <a:xfrm>
            <a:off x="4836329" y="115312"/>
            <a:ext cx="4194114"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Hechos que definen la vida de AMLO</a:t>
            </a:r>
          </a:p>
        </p:txBody>
      </p:sp>
      <p:sp>
        <p:nvSpPr>
          <p:cNvPr id="39" name="Rectángulo 38">
            <a:extLst>
              <a:ext uri="{FF2B5EF4-FFF2-40B4-BE49-F238E27FC236}">
                <a16:creationId xmlns:a16="http://schemas.microsoft.com/office/drawing/2014/main" id="{BD3B1194-30BD-44D6-A958-0A4092B2F8AA}"/>
              </a:ext>
            </a:extLst>
          </p:cNvPr>
          <p:cNvSpPr/>
          <p:nvPr/>
        </p:nvSpPr>
        <p:spPr>
          <a:xfrm>
            <a:off x="927652" y="668339"/>
            <a:ext cx="796696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los candidatos que suenan, Andrés Manuel es quien competiría por tercera ocasión por la Presidencia. Dígame, si usted pudiera contar la historia de Andrés Manuel López Obrador con tres cosas que él haya hecho, ¿cuáles serían los más importantes, es decir, los que lo definirían?</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40" name="Cerrar corchete 39">
            <a:extLst>
              <a:ext uri="{FF2B5EF4-FFF2-40B4-BE49-F238E27FC236}">
                <a16:creationId xmlns:a16="http://schemas.microsoft.com/office/drawing/2014/main" id="{AA1F629E-031F-40F9-AF0B-4FB4199B3F49}"/>
              </a:ext>
            </a:extLst>
          </p:cNvPr>
          <p:cNvSpPr/>
          <p:nvPr/>
        </p:nvSpPr>
        <p:spPr>
          <a:xfrm>
            <a:off x="5611066" y="4883800"/>
            <a:ext cx="65448" cy="724114"/>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Cerrar corchete 40">
            <a:extLst>
              <a:ext uri="{FF2B5EF4-FFF2-40B4-BE49-F238E27FC236}">
                <a16:creationId xmlns:a16="http://schemas.microsoft.com/office/drawing/2014/main" id="{1D4AC26F-1032-47ED-A304-0032B383A0A2}"/>
              </a:ext>
            </a:extLst>
          </p:cNvPr>
          <p:cNvSpPr/>
          <p:nvPr/>
        </p:nvSpPr>
        <p:spPr>
          <a:xfrm>
            <a:off x="6886693" y="1486573"/>
            <a:ext cx="88491" cy="1404099"/>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Rectángulo 41">
            <a:extLst>
              <a:ext uri="{FF2B5EF4-FFF2-40B4-BE49-F238E27FC236}">
                <a16:creationId xmlns:a16="http://schemas.microsoft.com/office/drawing/2014/main" id="{7AA0340A-259C-4531-8572-F2BBA2ED0B12}"/>
              </a:ext>
            </a:extLst>
          </p:cNvPr>
          <p:cNvSpPr/>
          <p:nvPr/>
        </p:nvSpPr>
        <p:spPr>
          <a:xfrm>
            <a:off x="5932062" y="4932526"/>
            <a:ext cx="634649" cy="25181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Helvetica" charset="0"/>
                <a:cs typeface="Helvetica" charset="0"/>
              </a:rPr>
              <a:t>7.7%</a:t>
            </a:r>
          </a:p>
        </p:txBody>
      </p:sp>
      <p:sp>
        <p:nvSpPr>
          <p:cNvPr id="43" name="Rectángulo 42">
            <a:extLst>
              <a:ext uri="{FF2B5EF4-FFF2-40B4-BE49-F238E27FC236}">
                <a16:creationId xmlns:a16="http://schemas.microsoft.com/office/drawing/2014/main" id="{14D0D606-B902-4A89-A9D4-BDBA0DA8C865}"/>
              </a:ext>
            </a:extLst>
          </p:cNvPr>
          <p:cNvSpPr/>
          <p:nvPr/>
        </p:nvSpPr>
        <p:spPr>
          <a:xfrm>
            <a:off x="7242850" y="1825037"/>
            <a:ext cx="7224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75D91"/>
                </a:solidFill>
                <a:effectLst/>
                <a:uLnTx/>
                <a:uFillTx/>
                <a:latin typeface="Helvetica" charset="0"/>
                <a:ea typeface="Helvetica" charset="0"/>
                <a:cs typeface="Helvetica" charset="0"/>
              </a:rPr>
              <a:t>43.0%</a:t>
            </a:r>
          </a:p>
        </p:txBody>
      </p:sp>
      <p:sp>
        <p:nvSpPr>
          <p:cNvPr id="44" name="Rectángulo 43">
            <a:extLst>
              <a:ext uri="{FF2B5EF4-FFF2-40B4-BE49-F238E27FC236}">
                <a16:creationId xmlns:a16="http://schemas.microsoft.com/office/drawing/2014/main" id="{ED777CB9-33A3-43FC-A9A7-39F31AE8A01B}"/>
              </a:ext>
            </a:extLst>
          </p:cNvPr>
          <p:cNvSpPr/>
          <p:nvPr/>
        </p:nvSpPr>
        <p:spPr>
          <a:xfrm>
            <a:off x="6934660" y="2080410"/>
            <a:ext cx="1355257" cy="415498"/>
          </a:xfrm>
          <a:prstGeom prst="rect">
            <a:avLst/>
          </a:prstGeom>
          <a:noFill/>
        </p:spPr>
        <p:txBody>
          <a:bodyPr wrap="square" rtlCol="0">
            <a:spAutoFit/>
          </a:bodyPr>
          <a:lstStyle/>
          <a:p>
            <a:pPr algn="ctr"/>
            <a:r>
              <a:rPr lang="es-MX" sz="1200" b="1" dirty="0">
                <a:solidFill>
                  <a:srgbClr val="175D91"/>
                </a:solidFill>
                <a:latin typeface="Helvetica" charset="0"/>
                <a:cs typeface="Helvetica" charset="0"/>
              </a:rPr>
              <a:t>Aspectos positivos</a:t>
            </a:r>
          </a:p>
        </p:txBody>
      </p:sp>
      <p:sp>
        <p:nvSpPr>
          <p:cNvPr id="45" name="Rectángulo 44">
            <a:extLst>
              <a:ext uri="{FF2B5EF4-FFF2-40B4-BE49-F238E27FC236}">
                <a16:creationId xmlns:a16="http://schemas.microsoft.com/office/drawing/2014/main" id="{D2577A0C-3D03-4E2B-8DF2-0B383DD26F59}"/>
              </a:ext>
            </a:extLst>
          </p:cNvPr>
          <p:cNvSpPr/>
          <p:nvPr/>
        </p:nvSpPr>
        <p:spPr>
          <a:xfrm>
            <a:off x="5705316" y="5146249"/>
            <a:ext cx="1088139" cy="461665"/>
          </a:xfrm>
          <a:prstGeom prst="rect">
            <a:avLst/>
          </a:prstGeom>
          <a:noFill/>
        </p:spPr>
        <p:txBody>
          <a:bodyPr wrap="square" rtlCol="0">
            <a:spAutoFit/>
          </a:bodyPr>
          <a:lstStyle/>
          <a:p>
            <a:pPr algn="ctr"/>
            <a:r>
              <a:rPr lang="es-MX" sz="1200" b="1" dirty="0">
                <a:solidFill>
                  <a:srgbClr val="6455AF"/>
                </a:solidFill>
                <a:latin typeface="Helvetica" charset="0"/>
                <a:cs typeface="Helvetica" charset="0"/>
              </a:rPr>
              <a:t>Aspectos neutros</a:t>
            </a:r>
          </a:p>
        </p:txBody>
      </p:sp>
      <p:sp>
        <p:nvSpPr>
          <p:cNvPr id="46" name="Cerrar corchete 45">
            <a:extLst>
              <a:ext uri="{FF2B5EF4-FFF2-40B4-BE49-F238E27FC236}">
                <a16:creationId xmlns:a16="http://schemas.microsoft.com/office/drawing/2014/main" id="{32A1FA54-15F2-47A0-9957-1EAFE292FB95}"/>
              </a:ext>
            </a:extLst>
          </p:cNvPr>
          <p:cNvSpPr/>
          <p:nvPr/>
        </p:nvSpPr>
        <p:spPr>
          <a:xfrm>
            <a:off x="5794423" y="2910503"/>
            <a:ext cx="83971" cy="1914638"/>
          </a:xfrm>
          <a:prstGeom prst="rightBracket">
            <a:avLst/>
          </a:prstGeom>
          <a:ln>
            <a:solidFill>
              <a:srgbClr val="72244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Rectángulo 46">
            <a:extLst>
              <a:ext uri="{FF2B5EF4-FFF2-40B4-BE49-F238E27FC236}">
                <a16:creationId xmlns:a16="http://schemas.microsoft.com/office/drawing/2014/main" id="{38C86B48-C49D-46A8-818C-38A219202A5B}"/>
              </a:ext>
            </a:extLst>
          </p:cNvPr>
          <p:cNvSpPr/>
          <p:nvPr/>
        </p:nvSpPr>
        <p:spPr>
          <a:xfrm>
            <a:off x="5980444" y="3729323"/>
            <a:ext cx="78716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72244B"/>
                </a:solidFill>
                <a:effectLst/>
                <a:uLnTx/>
                <a:uFillTx/>
                <a:latin typeface="Helvetica" charset="0"/>
                <a:ea typeface="Helvetica" charset="0"/>
                <a:cs typeface="Helvetica" charset="0"/>
              </a:rPr>
              <a:t>18.6%</a:t>
            </a:r>
          </a:p>
        </p:txBody>
      </p:sp>
      <p:sp>
        <p:nvSpPr>
          <p:cNvPr id="48" name="Rectángulo 47">
            <a:extLst>
              <a:ext uri="{FF2B5EF4-FFF2-40B4-BE49-F238E27FC236}">
                <a16:creationId xmlns:a16="http://schemas.microsoft.com/office/drawing/2014/main" id="{8705120E-845F-467C-9DBE-0929502EBD29}"/>
              </a:ext>
            </a:extLst>
          </p:cNvPr>
          <p:cNvSpPr/>
          <p:nvPr/>
        </p:nvSpPr>
        <p:spPr>
          <a:xfrm>
            <a:off x="5771960" y="3962617"/>
            <a:ext cx="1195290" cy="415498"/>
          </a:xfrm>
          <a:prstGeom prst="rect">
            <a:avLst/>
          </a:prstGeom>
          <a:noFill/>
        </p:spPr>
        <p:txBody>
          <a:bodyPr wrap="square" rtlCol="0">
            <a:spAutoFit/>
          </a:bodyPr>
          <a:lstStyle/>
          <a:p>
            <a:pPr algn="ctr"/>
            <a:r>
              <a:rPr lang="es-MX" sz="1200" b="1" dirty="0">
                <a:solidFill>
                  <a:srgbClr val="72244B"/>
                </a:solidFill>
                <a:latin typeface="Helvetica" charset="0"/>
                <a:cs typeface="Helvetica" charset="0"/>
              </a:rPr>
              <a:t>Aspectos negativos</a:t>
            </a:r>
          </a:p>
        </p:txBody>
      </p:sp>
      <p:sp>
        <p:nvSpPr>
          <p:cNvPr id="49" name="8 CuadroTexto">
            <a:extLst>
              <a:ext uri="{FF2B5EF4-FFF2-40B4-BE49-F238E27FC236}">
                <a16:creationId xmlns:a16="http://schemas.microsoft.com/office/drawing/2014/main" id="{E5460320-3E97-4CBC-A468-AD1BEA73DED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1,509 menciones</a:t>
            </a:r>
          </a:p>
        </p:txBody>
      </p:sp>
    </p:spTree>
    <p:extLst>
      <p:ext uri="{BB962C8B-B14F-4D97-AF65-F5344CB8AC3E}">
        <p14:creationId xmlns:p14="http://schemas.microsoft.com/office/powerpoint/2010/main" val="35458744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pic>
        <p:nvPicPr>
          <p:cNvPr id="25" name="Imagen 24">
            <a:extLst>
              <a:ext uri="{FF2B5EF4-FFF2-40B4-BE49-F238E27FC236}">
                <a16:creationId xmlns:a16="http://schemas.microsoft.com/office/drawing/2014/main" id="{43B4DD61-34BB-49BD-A884-40A77A5801A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aphicFrame>
        <p:nvGraphicFramePr>
          <p:cNvPr id="32" name="Tabla 31">
            <a:extLst>
              <a:ext uri="{FF2B5EF4-FFF2-40B4-BE49-F238E27FC236}">
                <a16:creationId xmlns:a16="http://schemas.microsoft.com/office/drawing/2014/main" id="{BB971F6C-8C2E-46E0-8FC0-D5F0776AF550}"/>
              </a:ext>
            </a:extLst>
          </p:cNvPr>
          <p:cNvGraphicFramePr>
            <a:graphicFrameLocks noGrp="1"/>
          </p:cNvGraphicFramePr>
          <p:nvPr>
            <p:extLst/>
          </p:nvPr>
        </p:nvGraphicFramePr>
        <p:xfrm>
          <a:off x="209425" y="1263199"/>
          <a:ext cx="4110782" cy="4736924"/>
        </p:xfrm>
        <a:graphic>
          <a:graphicData uri="http://schemas.openxmlformats.org/drawingml/2006/table">
            <a:tbl>
              <a:tblPr>
                <a:tableStyleId>{5C22544A-7EE6-4342-B048-85BDC9FD1C3A}</a:tableStyleId>
              </a:tblPr>
              <a:tblGrid>
                <a:gridCol w="1575002">
                  <a:extLst>
                    <a:ext uri="{9D8B030D-6E8A-4147-A177-3AD203B41FA5}">
                      <a16:colId xmlns:a16="http://schemas.microsoft.com/office/drawing/2014/main" val="2515137567"/>
                    </a:ext>
                  </a:extLst>
                </a:gridCol>
                <a:gridCol w="633945">
                  <a:extLst>
                    <a:ext uri="{9D8B030D-6E8A-4147-A177-3AD203B41FA5}">
                      <a16:colId xmlns:a16="http://schemas.microsoft.com/office/drawing/2014/main" val="485964428"/>
                    </a:ext>
                  </a:extLst>
                </a:gridCol>
                <a:gridCol w="633945">
                  <a:extLst>
                    <a:ext uri="{9D8B030D-6E8A-4147-A177-3AD203B41FA5}">
                      <a16:colId xmlns:a16="http://schemas.microsoft.com/office/drawing/2014/main" val="3468410717"/>
                    </a:ext>
                  </a:extLst>
                </a:gridCol>
                <a:gridCol w="633945">
                  <a:extLst>
                    <a:ext uri="{9D8B030D-6E8A-4147-A177-3AD203B41FA5}">
                      <a16:colId xmlns:a16="http://schemas.microsoft.com/office/drawing/2014/main" val="3150131380"/>
                    </a:ext>
                  </a:extLst>
                </a:gridCol>
                <a:gridCol w="633945">
                  <a:extLst>
                    <a:ext uri="{9D8B030D-6E8A-4147-A177-3AD203B41FA5}">
                      <a16:colId xmlns:a16="http://schemas.microsoft.com/office/drawing/2014/main" val="742778740"/>
                    </a:ext>
                  </a:extLst>
                </a:gridCol>
              </a:tblGrid>
              <a:tr h="417727">
                <a:tc>
                  <a:txBody>
                    <a:bodyPr/>
                    <a:lstStyle/>
                    <a:p>
                      <a:pPr algn="l" fontAlgn="b"/>
                      <a:endParaRPr lang="es-MX" sz="11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1ª </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2ª </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3ª </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Total</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2379417"/>
                  </a:ext>
                </a:extLst>
              </a:tr>
              <a:tr h="296753">
                <a:tc>
                  <a:txBody>
                    <a:bodyPr/>
                    <a:lstStyle/>
                    <a:p>
                      <a:pPr algn="r" fontAlgn="ctr"/>
                      <a:r>
                        <a:rPr lang="es-ES" sz="900" b="1" i="0" u="none" strike="noStrike" dirty="0">
                          <a:solidFill>
                            <a:srgbClr val="175D91"/>
                          </a:solidFill>
                          <a:effectLst/>
                          <a:latin typeface="Helvetica" panose="020B0604020202020204" pitchFamily="34" charset="0"/>
                        </a:rPr>
                        <a:t>Perseverancia para ser Presidente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58</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38</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33</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129</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44480534"/>
                  </a:ext>
                </a:extLst>
              </a:tr>
              <a:tr h="296753">
                <a:tc>
                  <a:txBody>
                    <a:bodyPr/>
                    <a:lstStyle/>
                    <a:p>
                      <a:pPr algn="r" fontAlgn="ctr"/>
                      <a:r>
                        <a:rPr lang="es-ES" sz="900" b="1" i="0" u="none" strike="noStrike">
                          <a:solidFill>
                            <a:srgbClr val="175D91"/>
                          </a:solidFill>
                          <a:effectLst/>
                          <a:latin typeface="Helvetica" panose="020B0604020202020204" pitchFamily="34" charset="0"/>
                        </a:rPr>
                        <a:t>Programas de apoyo (adultos mayores)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80564765"/>
                  </a:ext>
                </a:extLst>
              </a:tr>
              <a:tr h="230789">
                <a:tc>
                  <a:txBody>
                    <a:bodyPr/>
                    <a:lstStyle/>
                    <a:p>
                      <a:pPr algn="r" fontAlgn="ctr"/>
                      <a:r>
                        <a:rPr lang="es-ES" sz="900" b="1" i="0" u="none" strike="noStrike">
                          <a:solidFill>
                            <a:srgbClr val="175D91"/>
                          </a:solidFill>
                          <a:effectLst/>
                          <a:latin typeface="Helvetica" panose="020B0604020202020204" pitchFamily="34" charset="0"/>
                        </a:rPr>
                        <a:t>Persona honesta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86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49923603"/>
                  </a:ext>
                </a:extLst>
              </a:tr>
              <a:tr h="230789">
                <a:tc>
                  <a:txBody>
                    <a:bodyPr/>
                    <a:lstStyle/>
                    <a:p>
                      <a:pPr algn="r" fontAlgn="ctr"/>
                      <a:r>
                        <a:rPr lang="es-ES" sz="900" b="1" i="0" u="none" strike="noStrike">
                          <a:solidFill>
                            <a:srgbClr val="175D91"/>
                          </a:solidFill>
                          <a:effectLst/>
                          <a:latin typeface="Helvetica" panose="020B0604020202020204" pitchFamily="34" charset="0"/>
                        </a:rPr>
                        <a:t>Buen trabajo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66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6888859"/>
                  </a:ext>
                </a:extLst>
              </a:tr>
              <a:tr h="230789">
                <a:tc>
                  <a:txBody>
                    <a:bodyPr/>
                    <a:lstStyle/>
                    <a:p>
                      <a:pPr algn="r" fontAlgn="ctr"/>
                      <a:r>
                        <a:rPr lang="es-ES" sz="900" b="1" i="0" u="none" strike="noStrike">
                          <a:solidFill>
                            <a:srgbClr val="175D91"/>
                          </a:solidFill>
                          <a:effectLst/>
                          <a:latin typeface="Helvetica" panose="020B0604020202020204" pitchFamily="34" charset="0"/>
                        </a:rPr>
                        <a:t>Promesas (empleos)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54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89247772"/>
                  </a:ext>
                </a:extLst>
              </a:tr>
              <a:tr h="296753">
                <a:tc>
                  <a:txBody>
                    <a:bodyPr/>
                    <a:lstStyle/>
                    <a:p>
                      <a:pPr algn="r" fontAlgn="ctr"/>
                      <a:r>
                        <a:rPr lang="es-ES" sz="900" b="1" i="0" u="none" strike="noStrike">
                          <a:solidFill>
                            <a:srgbClr val="175D91"/>
                          </a:solidFill>
                          <a:effectLst/>
                          <a:latin typeface="Helvetica" panose="020B0604020202020204" pitchFamily="34" charset="0"/>
                        </a:rPr>
                        <a:t>Quiere un cambio para México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49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757113"/>
                  </a:ext>
                </a:extLst>
              </a:tr>
              <a:tr h="230789">
                <a:tc>
                  <a:txBody>
                    <a:bodyPr/>
                    <a:lstStyle/>
                    <a:p>
                      <a:pPr algn="r" fontAlgn="ctr"/>
                      <a:r>
                        <a:rPr lang="es-ES" sz="900" b="1" i="0" u="none" strike="noStrike">
                          <a:solidFill>
                            <a:srgbClr val="175D91"/>
                          </a:solidFill>
                          <a:effectLst/>
                          <a:latin typeface="Helvetica" panose="020B0604020202020204" pitchFamily="34" charset="0"/>
                        </a:rPr>
                        <a:t>Cercano a la gente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42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47572802"/>
                  </a:ext>
                </a:extLst>
              </a:tr>
              <a:tr h="230789">
                <a:tc>
                  <a:txBody>
                    <a:bodyPr/>
                    <a:lstStyle/>
                    <a:p>
                      <a:pPr algn="r" fontAlgn="ctr"/>
                      <a:r>
                        <a:rPr lang="es-ES" sz="900" b="1" i="0" u="none" strike="noStrike">
                          <a:solidFill>
                            <a:srgbClr val="175D91"/>
                          </a:solidFill>
                          <a:effectLst/>
                          <a:latin typeface="Helvetica" panose="020B0604020202020204" pitchFamily="34" charset="0"/>
                        </a:rPr>
                        <a:t>Luchador social</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49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95201581"/>
                  </a:ext>
                </a:extLst>
              </a:tr>
              <a:tr h="230789">
                <a:tc>
                  <a:txBody>
                    <a:bodyPr/>
                    <a:lstStyle/>
                    <a:p>
                      <a:pPr algn="r" fontAlgn="ctr"/>
                      <a:r>
                        <a:rPr lang="es-ES" sz="900" b="1" i="0" u="none" strike="noStrike">
                          <a:solidFill>
                            <a:srgbClr val="175D91"/>
                          </a:solidFill>
                          <a:effectLst/>
                          <a:latin typeface="Helvetica" panose="020B0604020202020204" pitchFamily="34" charset="0"/>
                        </a:rPr>
                        <a:t>Fundó Morena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34730191"/>
                  </a:ext>
                </a:extLst>
              </a:tr>
              <a:tr h="296753">
                <a:tc>
                  <a:txBody>
                    <a:bodyPr/>
                    <a:lstStyle/>
                    <a:p>
                      <a:pPr algn="r" fontAlgn="ctr"/>
                      <a:r>
                        <a:rPr lang="es-ES" sz="900" b="1" i="0" u="none" strike="noStrike">
                          <a:solidFill>
                            <a:srgbClr val="175D91"/>
                          </a:solidFill>
                          <a:effectLst/>
                          <a:latin typeface="Helvetica" panose="020B0604020202020204" pitchFamily="34" charset="0"/>
                        </a:rPr>
                        <a:t>Postura frente al alza de la gasolina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9303089"/>
                  </a:ext>
                </a:extLst>
              </a:tr>
              <a:tr h="230789">
                <a:tc>
                  <a:txBody>
                    <a:bodyPr/>
                    <a:lstStyle/>
                    <a:p>
                      <a:pPr algn="r" rtl="0" fontAlgn="ctr"/>
                      <a:r>
                        <a:rPr lang="es-ES" sz="900" b="1" i="0" u="none" strike="noStrike">
                          <a:solidFill>
                            <a:srgbClr val="72244B"/>
                          </a:solidFill>
                          <a:effectLst/>
                          <a:latin typeface="Helvetica" panose="020B0604020202020204" pitchFamily="34" charset="0"/>
                        </a:rPr>
                        <a:t>Terquedad/Soberbia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37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67635728"/>
                  </a:ext>
                </a:extLst>
              </a:tr>
              <a:tr h="296753">
                <a:tc>
                  <a:txBody>
                    <a:bodyPr/>
                    <a:lstStyle/>
                    <a:p>
                      <a:pPr algn="r" rtl="0" fontAlgn="ctr"/>
                      <a:r>
                        <a:rPr lang="es-ES" sz="900" b="1" i="0" u="none" strike="noStrike">
                          <a:solidFill>
                            <a:srgbClr val="72244B"/>
                          </a:solidFill>
                          <a:effectLst/>
                          <a:latin typeface="Helvetica" panose="020B0604020202020204" pitchFamily="34" charset="0"/>
                        </a:rPr>
                        <a:t>Salida de otros partidos (PRD, PRI)</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25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03640981"/>
                  </a:ext>
                </a:extLst>
              </a:tr>
              <a:tr h="230789">
                <a:tc>
                  <a:txBody>
                    <a:bodyPr/>
                    <a:lstStyle/>
                    <a:p>
                      <a:pPr algn="r" rtl="0" fontAlgn="ctr"/>
                      <a:r>
                        <a:rPr lang="es-ES" sz="900" b="1" i="0" u="none" strike="noStrike">
                          <a:solidFill>
                            <a:srgbClr val="72244B"/>
                          </a:solidFill>
                          <a:effectLst/>
                          <a:latin typeface="Helvetica" panose="020B0604020202020204" pitchFamily="34" charset="0"/>
                        </a:rPr>
                        <a:t>Está en contra del Gobierno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84908021"/>
                  </a:ext>
                </a:extLst>
              </a:tr>
              <a:tr h="230789">
                <a:tc>
                  <a:txBody>
                    <a:bodyPr/>
                    <a:lstStyle/>
                    <a:p>
                      <a:pPr algn="r" rtl="0" fontAlgn="ctr"/>
                      <a:r>
                        <a:rPr lang="es-ES" sz="900" b="1" i="0" u="none" strike="noStrike">
                          <a:solidFill>
                            <a:srgbClr val="72244B"/>
                          </a:solidFill>
                          <a:effectLst/>
                          <a:latin typeface="Helvetica" panose="020B0604020202020204" pitchFamily="34" charset="0"/>
                        </a:rPr>
                        <a:t>Mentiroso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34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17989315"/>
                  </a:ext>
                </a:extLst>
              </a:tr>
              <a:tr h="230789">
                <a:tc>
                  <a:txBody>
                    <a:bodyPr/>
                    <a:lstStyle/>
                    <a:p>
                      <a:pPr algn="r" rtl="0" fontAlgn="ctr"/>
                      <a:r>
                        <a:rPr lang="es-ES" sz="900" b="1" i="0" u="none" strike="noStrike">
                          <a:solidFill>
                            <a:srgbClr val="72244B"/>
                          </a:solidFill>
                          <a:effectLst/>
                          <a:latin typeface="Helvetica" panose="020B0604020202020204" pitchFamily="34" charset="0"/>
                        </a:rPr>
                        <a:t>Populismo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25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55985520"/>
                  </a:ext>
                </a:extLst>
              </a:tr>
              <a:tr h="230789">
                <a:tc>
                  <a:txBody>
                    <a:bodyPr/>
                    <a:lstStyle/>
                    <a:p>
                      <a:pPr algn="r" rtl="0" fontAlgn="ctr"/>
                      <a:r>
                        <a:rPr lang="es-ES" sz="900" b="1" i="0" u="none" strike="noStrike">
                          <a:solidFill>
                            <a:srgbClr val="72244B"/>
                          </a:solidFill>
                          <a:effectLst/>
                          <a:latin typeface="Helvetica" panose="020B0604020202020204" pitchFamily="34" charset="0"/>
                        </a:rPr>
                        <a:t>Corrupción</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31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5728018"/>
                  </a:ext>
                </a:extLst>
              </a:tr>
              <a:tr h="296753">
                <a:tc>
                  <a:txBody>
                    <a:bodyPr/>
                    <a:lstStyle/>
                    <a:p>
                      <a:pPr algn="r" rtl="0" fontAlgn="ctr"/>
                      <a:r>
                        <a:rPr lang="es-ES" sz="900" b="1" i="0" u="none" strike="noStrike">
                          <a:solidFill>
                            <a:srgbClr val="72244B"/>
                          </a:solidFill>
                          <a:effectLst/>
                          <a:latin typeface="Helvetica" panose="020B0604020202020204" pitchFamily="34" charset="0"/>
                        </a:rPr>
                        <a:t>Contradicción en sus discursos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10205"/>
                          </a:solidFill>
                          <a:effectLst/>
                          <a:latin typeface="Helvetica" panose="020B0604020202020204" pitchFamily="34" charset="0"/>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66784602"/>
                  </a:ext>
                </a:extLst>
              </a:tr>
            </a:tbl>
          </a:graphicData>
        </a:graphic>
      </p:graphicFrame>
      <p:sp>
        <p:nvSpPr>
          <p:cNvPr id="33" name="Rectángulo 32">
            <a:extLst>
              <a:ext uri="{FF2B5EF4-FFF2-40B4-BE49-F238E27FC236}">
                <a16:creationId xmlns:a16="http://schemas.microsoft.com/office/drawing/2014/main" id="{EE1E00A3-B5C8-4AD1-ACD4-2A8DEA61AA59}"/>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sp>
        <p:nvSpPr>
          <p:cNvPr id="34" name="Rectángulo 33">
            <a:extLst>
              <a:ext uri="{FF2B5EF4-FFF2-40B4-BE49-F238E27FC236}">
                <a16:creationId xmlns:a16="http://schemas.microsoft.com/office/drawing/2014/main" id="{1540E3D0-CC7F-4AC6-916A-65668259DABC}"/>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5" name="Imagen 34">
            <a:extLst>
              <a:ext uri="{FF2B5EF4-FFF2-40B4-BE49-F238E27FC236}">
                <a16:creationId xmlns:a16="http://schemas.microsoft.com/office/drawing/2014/main" id="{3E4AEB95-BCF3-4D38-B1D9-346F70DBD33B}"/>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36" name="Imagen 35">
            <a:extLst>
              <a:ext uri="{FF2B5EF4-FFF2-40B4-BE49-F238E27FC236}">
                <a16:creationId xmlns:a16="http://schemas.microsoft.com/office/drawing/2014/main" id="{B0856972-3617-4043-93FF-FB532D3F010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7" name="Rectángulo 36">
            <a:extLst>
              <a:ext uri="{FF2B5EF4-FFF2-40B4-BE49-F238E27FC236}">
                <a16:creationId xmlns:a16="http://schemas.microsoft.com/office/drawing/2014/main" id="{ED617324-CAEB-484A-9D7D-5CCC1B9DABD7}"/>
              </a:ext>
            </a:extLst>
          </p:cNvPr>
          <p:cNvSpPr/>
          <p:nvPr/>
        </p:nvSpPr>
        <p:spPr>
          <a:xfrm>
            <a:off x="4836329" y="-3803"/>
            <a:ext cx="430767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48 CuadroTexto">
            <a:extLst>
              <a:ext uri="{FF2B5EF4-FFF2-40B4-BE49-F238E27FC236}">
                <a16:creationId xmlns:a16="http://schemas.microsoft.com/office/drawing/2014/main" id="{71F8B7CD-7957-409D-90FA-75BE54B26F1C}"/>
              </a:ext>
            </a:extLst>
          </p:cNvPr>
          <p:cNvSpPr txBox="1"/>
          <p:nvPr/>
        </p:nvSpPr>
        <p:spPr>
          <a:xfrm>
            <a:off x="4836329" y="115312"/>
            <a:ext cx="4194114"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Hechos que definen la vida de AMLO</a:t>
            </a:r>
          </a:p>
        </p:txBody>
      </p:sp>
      <p:sp>
        <p:nvSpPr>
          <p:cNvPr id="39" name="Rectángulo 38">
            <a:extLst>
              <a:ext uri="{FF2B5EF4-FFF2-40B4-BE49-F238E27FC236}">
                <a16:creationId xmlns:a16="http://schemas.microsoft.com/office/drawing/2014/main" id="{BD3B1194-30BD-44D6-A958-0A4092B2F8AA}"/>
              </a:ext>
            </a:extLst>
          </p:cNvPr>
          <p:cNvSpPr/>
          <p:nvPr/>
        </p:nvSpPr>
        <p:spPr>
          <a:xfrm>
            <a:off x="927652" y="668339"/>
            <a:ext cx="796696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los candidatos que suenan, Andrés Manuel es quien competiría por tercera ocasión por la Presidencia. Dígame, si usted pudiera contar la historia de Andrés Manuel López Obrador con tres cosas que él haya hecho, ¿cuáles serían los más importantes, es decir, los que lo definirían?</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graphicFrame>
        <p:nvGraphicFramePr>
          <p:cNvPr id="30" name="Tabla 29">
            <a:extLst>
              <a:ext uri="{FF2B5EF4-FFF2-40B4-BE49-F238E27FC236}">
                <a16:creationId xmlns:a16="http://schemas.microsoft.com/office/drawing/2014/main" id="{1FD445CF-9FB5-48DE-A84A-C96BBE4CE6F4}"/>
              </a:ext>
            </a:extLst>
          </p:cNvPr>
          <p:cNvGraphicFramePr>
            <a:graphicFrameLocks noGrp="1"/>
          </p:cNvGraphicFramePr>
          <p:nvPr>
            <p:extLst>
              <p:ext uri="{D42A27DB-BD31-4B8C-83A1-F6EECF244321}">
                <p14:modId xmlns:p14="http://schemas.microsoft.com/office/powerpoint/2010/main" val="4088094882"/>
              </p:ext>
            </p:extLst>
          </p:nvPr>
        </p:nvGraphicFramePr>
        <p:xfrm>
          <a:off x="4691270" y="1263199"/>
          <a:ext cx="3918209" cy="5106555"/>
        </p:xfrm>
        <a:graphic>
          <a:graphicData uri="http://schemas.openxmlformats.org/drawingml/2006/table">
            <a:tbl>
              <a:tblPr>
                <a:tableStyleId>{5C22544A-7EE6-4342-B048-85BDC9FD1C3A}</a:tableStyleId>
              </a:tblPr>
              <a:tblGrid>
                <a:gridCol w="1364973">
                  <a:extLst>
                    <a:ext uri="{9D8B030D-6E8A-4147-A177-3AD203B41FA5}">
                      <a16:colId xmlns:a16="http://schemas.microsoft.com/office/drawing/2014/main" val="2515137567"/>
                    </a:ext>
                  </a:extLst>
                </a:gridCol>
                <a:gridCol w="638309">
                  <a:extLst>
                    <a:ext uri="{9D8B030D-6E8A-4147-A177-3AD203B41FA5}">
                      <a16:colId xmlns:a16="http://schemas.microsoft.com/office/drawing/2014/main" val="485964428"/>
                    </a:ext>
                  </a:extLst>
                </a:gridCol>
                <a:gridCol w="638309">
                  <a:extLst>
                    <a:ext uri="{9D8B030D-6E8A-4147-A177-3AD203B41FA5}">
                      <a16:colId xmlns:a16="http://schemas.microsoft.com/office/drawing/2014/main" val="3468410717"/>
                    </a:ext>
                  </a:extLst>
                </a:gridCol>
                <a:gridCol w="638309">
                  <a:extLst>
                    <a:ext uri="{9D8B030D-6E8A-4147-A177-3AD203B41FA5}">
                      <a16:colId xmlns:a16="http://schemas.microsoft.com/office/drawing/2014/main" val="3150131380"/>
                    </a:ext>
                  </a:extLst>
                </a:gridCol>
                <a:gridCol w="638309">
                  <a:extLst>
                    <a:ext uri="{9D8B030D-6E8A-4147-A177-3AD203B41FA5}">
                      <a16:colId xmlns:a16="http://schemas.microsoft.com/office/drawing/2014/main" val="742778740"/>
                    </a:ext>
                  </a:extLst>
                </a:gridCol>
              </a:tblGrid>
              <a:tr h="419618">
                <a:tc>
                  <a:txBody>
                    <a:bodyPr/>
                    <a:lstStyle/>
                    <a:p>
                      <a:pPr algn="l" fontAlgn="b"/>
                      <a:endParaRPr lang="es-MX" sz="11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1ª </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2ª </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3ª </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1000" u="none" strike="noStrike" dirty="0">
                          <a:effectLst/>
                          <a:latin typeface="Helvetica" panose="020B0604020202020204" pitchFamily="34" charset="0"/>
                          <a:cs typeface="Helvetica" panose="020B0604020202020204" pitchFamily="34" charset="0"/>
                        </a:rPr>
                        <a:t>Total</a:t>
                      </a:r>
                      <a:endParaRPr lang="es-MX" sz="1000" b="0" i="0" u="none" strike="noStrike" dirty="0">
                        <a:solidFill>
                          <a:srgbClr val="000000"/>
                        </a:solidFill>
                        <a:effectLst/>
                        <a:latin typeface="Helvetica" panose="020B0604020202020204" pitchFamily="34" charset="0"/>
                        <a:cs typeface="Helvetica" panose="020B0604020202020204" pitchFamily="34" charset="0"/>
                      </a:endParaRP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2379417"/>
                  </a:ext>
                </a:extLst>
              </a:tr>
              <a:tr h="321167">
                <a:tc>
                  <a:txBody>
                    <a:bodyPr/>
                    <a:lstStyle/>
                    <a:p>
                      <a:pPr algn="r" rtl="0" fontAlgn="ctr"/>
                      <a:r>
                        <a:rPr lang="es-ES" sz="900" b="1" i="0" u="none" strike="noStrike" dirty="0">
                          <a:solidFill>
                            <a:srgbClr val="72244B"/>
                          </a:solidFill>
                          <a:effectLst/>
                          <a:latin typeface="Helvetica" panose="020B0604020202020204" pitchFamily="34" charset="0"/>
                        </a:rPr>
                        <a:t>Bloqueos y manifestaciones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6</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14</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44480534"/>
                  </a:ext>
                </a:extLst>
              </a:tr>
              <a:tr h="249775">
                <a:tc>
                  <a:txBody>
                    <a:bodyPr/>
                    <a:lstStyle/>
                    <a:p>
                      <a:pPr algn="r" rtl="0" fontAlgn="ctr"/>
                      <a:r>
                        <a:rPr lang="es-ES" sz="900" b="1" i="0" u="none" strike="noStrike">
                          <a:solidFill>
                            <a:srgbClr val="72244B"/>
                          </a:solidFill>
                          <a:effectLst/>
                          <a:latin typeface="Helvetica" panose="020B0604020202020204" pitchFamily="34" charset="0"/>
                        </a:rPr>
                        <a:t>Desconfianza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80564765"/>
                  </a:ext>
                </a:extLst>
              </a:tr>
              <a:tr h="249775">
                <a:tc>
                  <a:txBody>
                    <a:bodyPr/>
                    <a:lstStyle/>
                    <a:p>
                      <a:pPr algn="r" rtl="0" fontAlgn="ctr"/>
                      <a:r>
                        <a:rPr lang="es-ES" sz="900" b="1" i="0" u="none" strike="noStrike" dirty="0">
                          <a:solidFill>
                            <a:srgbClr val="72244B"/>
                          </a:solidFill>
                          <a:effectLst/>
                          <a:latin typeface="Helvetica" panose="020B0604020202020204" pitchFamily="34" charset="0"/>
                        </a:rPr>
                        <a:t>Ambicioso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10205"/>
                          </a:solidFill>
                          <a:effectLst/>
                          <a:latin typeface="Helvetica" panose="020B0604020202020204" pitchFamily="34" charset="0"/>
                        </a:rPr>
                        <a:t>10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49923603"/>
                  </a:ext>
                </a:extLst>
              </a:tr>
              <a:tr h="249775">
                <a:tc>
                  <a:txBody>
                    <a:bodyPr/>
                    <a:lstStyle/>
                    <a:p>
                      <a:pPr algn="r" rtl="0" fontAlgn="ctr"/>
                      <a:r>
                        <a:rPr lang="es-ES" sz="900" b="1" i="0" u="none" strike="noStrike">
                          <a:solidFill>
                            <a:srgbClr val="72244B"/>
                          </a:solidFill>
                          <a:effectLst/>
                          <a:latin typeface="Helvetica" panose="020B0604020202020204" pitchFamily="34" charset="0"/>
                        </a:rPr>
                        <a:t>No ayuda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6888859"/>
                  </a:ext>
                </a:extLst>
              </a:tr>
              <a:tr h="249775">
                <a:tc>
                  <a:txBody>
                    <a:bodyPr/>
                    <a:lstStyle/>
                    <a:p>
                      <a:pPr algn="r" rtl="0" fontAlgn="ctr"/>
                      <a:r>
                        <a:rPr lang="es-ES" sz="900" b="1" i="0" u="none" strike="noStrike">
                          <a:solidFill>
                            <a:srgbClr val="72244B"/>
                          </a:solidFill>
                          <a:effectLst/>
                          <a:latin typeface="Helvetica" panose="020B0604020202020204" pitchFamily="34" charset="0"/>
                        </a:rPr>
                        <a:t>Dictador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89247772"/>
                  </a:ext>
                </a:extLst>
              </a:tr>
              <a:tr h="321167">
                <a:tc>
                  <a:txBody>
                    <a:bodyPr/>
                    <a:lstStyle/>
                    <a:p>
                      <a:pPr algn="r" rtl="0" fontAlgn="ctr"/>
                      <a:r>
                        <a:rPr lang="es-ES" sz="900" b="1" i="0" u="none" strike="noStrike">
                          <a:solidFill>
                            <a:srgbClr val="72244B"/>
                          </a:solidFill>
                          <a:effectLst/>
                          <a:latin typeface="Helvetica" panose="020B0604020202020204" pitchFamily="34" charset="0"/>
                        </a:rPr>
                        <a:t>Apoyado por la delincuencia organizada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757113"/>
                  </a:ext>
                </a:extLst>
              </a:tr>
              <a:tr h="321167">
                <a:tc>
                  <a:txBody>
                    <a:bodyPr/>
                    <a:lstStyle/>
                    <a:p>
                      <a:pPr algn="r" rtl="0" fontAlgn="ctr"/>
                      <a:r>
                        <a:rPr lang="es-ES" sz="900" b="1" i="0" u="none" strike="noStrike" dirty="0">
                          <a:solidFill>
                            <a:srgbClr val="6455AF"/>
                          </a:solidFill>
                          <a:effectLst/>
                          <a:latin typeface="Helvetica" panose="020B0604020202020204" pitchFamily="34" charset="0"/>
                        </a:rPr>
                        <a:t>Trabajo como jefe de Gobierno en la CDMX</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55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47572802"/>
                  </a:ext>
                </a:extLst>
              </a:tr>
              <a:tr h="249775">
                <a:tc>
                  <a:txBody>
                    <a:bodyPr/>
                    <a:lstStyle/>
                    <a:p>
                      <a:pPr algn="r" rtl="0" fontAlgn="ctr"/>
                      <a:r>
                        <a:rPr lang="es-ES" sz="900" b="1" i="0" u="none" strike="noStrike">
                          <a:solidFill>
                            <a:srgbClr val="6455AF"/>
                          </a:solidFill>
                          <a:effectLst/>
                          <a:latin typeface="Helvetica" panose="020B0604020202020204" pitchFamily="34" charset="0"/>
                        </a:rPr>
                        <a:t>El segundo piso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25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95201581"/>
                  </a:ext>
                </a:extLst>
              </a:tr>
              <a:tr h="249775">
                <a:tc>
                  <a:txBody>
                    <a:bodyPr/>
                    <a:lstStyle/>
                    <a:p>
                      <a:pPr algn="r" rtl="0" fontAlgn="ctr"/>
                      <a:r>
                        <a:rPr lang="es-ES" sz="900" b="1" i="0" u="none" strike="noStrike">
                          <a:solidFill>
                            <a:srgbClr val="6455AF"/>
                          </a:solidFill>
                          <a:effectLst/>
                          <a:latin typeface="Helvetica" panose="020B0604020202020204" pitchFamily="34" charset="0"/>
                        </a:rPr>
                        <a:t>Trayectoria política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34730191"/>
                  </a:ext>
                </a:extLst>
              </a:tr>
              <a:tr h="249775">
                <a:tc>
                  <a:txBody>
                    <a:bodyPr/>
                    <a:lstStyle/>
                    <a:p>
                      <a:pPr algn="r" rtl="0" fontAlgn="ctr"/>
                      <a:r>
                        <a:rPr lang="es-ES" sz="900" b="1" i="0" u="none" strike="noStrike">
                          <a:solidFill>
                            <a:srgbClr val="6455AF"/>
                          </a:solidFill>
                          <a:effectLst/>
                          <a:latin typeface="Helvetica" panose="020B0604020202020204" pitchFamily="34" charset="0"/>
                        </a:rPr>
                        <a:t>"Voto por voto" 2006</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9303089"/>
                  </a:ext>
                </a:extLst>
              </a:tr>
              <a:tr h="249775">
                <a:tc>
                  <a:txBody>
                    <a:bodyPr/>
                    <a:lstStyle/>
                    <a:p>
                      <a:pPr algn="r" rtl="0" fontAlgn="ctr"/>
                      <a:r>
                        <a:rPr lang="es-ES" sz="900" b="1" i="0" u="none" strike="noStrike">
                          <a:solidFill>
                            <a:srgbClr val="6455AF"/>
                          </a:solidFill>
                          <a:effectLst/>
                          <a:latin typeface="Helvetica" panose="020B0604020202020204" pitchFamily="34" charset="0"/>
                        </a:rPr>
                        <a:t>Político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67635728"/>
                  </a:ext>
                </a:extLst>
              </a:tr>
              <a:tr h="249775">
                <a:tc>
                  <a:txBody>
                    <a:bodyPr/>
                    <a:lstStyle/>
                    <a:p>
                      <a:pPr algn="r" rtl="0" fontAlgn="ctr"/>
                      <a:r>
                        <a:rPr lang="es-ES" sz="900" b="1" i="0" u="none" strike="noStrike">
                          <a:solidFill>
                            <a:srgbClr val="AE85C5"/>
                          </a:solidFill>
                          <a:effectLst/>
                          <a:latin typeface="Helvetica" panose="020B0604020202020204" pitchFamily="34" charset="0"/>
                        </a:rPr>
                        <a:t>Otro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42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03640981"/>
                  </a:ext>
                </a:extLst>
              </a:tr>
              <a:tr h="249775">
                <a:tc>
                  <a:txBody>
                    <a:bodyPr/>
                    <a:lstStyle/>
                    <a:p>
                      <a:pPr algn="r" rtl="0" fontAlgn="ctr"/>
                      <a:r>
                        <a:rPr lang="es-ES" sz="900" b="1" i="0" u="none" strike="noStrike">
                          <a:solidFill>
                            <a:srgbClr val="000000"/>
                          </a:solidFill>
                          <a:effectLst/>
                          <a:latin typeface="Helvetica" panose="020B0604020202020204" pitchFamily="34" charset="0"/>
                        </a:rPr>
                        <a:t>Ninguno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55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84908021"/>
                  </a:ext>
                </a:extLst>
              </a:tr>
              <a:tr h="476361">
                <a:tc>
                  <a:txBody>
                    <a:bodyPr/>
                    <a:lstStyle/>
                    <a:p>
                      <a:pPr algn="r" rtl="0" fontAlgn="ctr"/>
                      <a:r>
                        <a:rPr lang="es-ES" sz="900" b="1" i="0" u="none" strike="noStrike">
                          <a:solidFill>
                            <a:srgbClr val="404040"/>
                          </a:solidFill>
                          <a:effectLst/>
                          <a:latin typeface="Helvetica" panose="020B0604020202020204" pitchFamily="34" charset="0"/>
                        </a:rPr>
                        <a:t>No recuerda algo de Andrés Manuel López Obrador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57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15</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94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17989315"/>
                  </a:ext>
                </a:extLst>
              </a:tr>
              <a:tr h="249775">
                <a:tc>
                  <a:txBody>
                    <a:bodyPr/>
                    <a:lstStyle/>
                    <a:p>
                      <a:pPr algn="r" rtl="0" fontAlgn="ctr"/>
                      <a:r>
                        <a:rPr lang="es-ES" sz="900" b="1" i="0" u="none" strike="noStrike">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168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10205"/>
                          </a:solidFill>
                          <a:effectLst/>
                          <a:latin typeface="Helvetica" panose="020B0604020202020204" pitchFamily="34" charset="0"/>
                        </a:rPr>
                        <a:t>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224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55985520"/>
                  </a:ext>
                </a:extLst>
              </a:tr>
              <a:tr h="249775">
                <a:tc>
                  <a:txBody>
                    <a:bodyPr/>
                    <a:lstStyle/>
                    <a:p>
                      <a:pPr algn="r" rtl="0" fontAlgn="ctr"/>
                      <a:r>
                        <a:rPr lang="es-ES" sz="900" b="1" i="0" u="none" strike="noStrike" dirty="0">
                          <a:solidFill>
                            <a:srgbClr val="595959"/>
                          </a:solidFill>
                          <a:effectLst/>
                          <a:latin typeface="Helvetica" panose="020B0604020202020204" pitchFamily="34" charset="0"/>
                        </a:rPr>
                        <a:t>No contestó</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42</a:t>
                      </a: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18</a:t>
                      </a: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10205"/>
                          </a:solidFill>
                          <a:effectLst/>
                          <a:latin typeface="Helvetica" panose="020B0604020202020204" pitchFamily="34" charset="0"/>
                        </a:rPr>
                        <a:t>32</a:t>
                      </a: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10205"/>
                          </a:solidFill>
                          <a:effectLst/>
                          <a:latin typeface="Helvetica" panose="020B0604020202020204" pitchFamily="34" charset="0"/>
                        </a:rPr>
                        <a:t>92</a:t>
                      </a:r>
                    </a:p>
                  </a:txBody>
                  <a:tcPr marL="9525" marR="9525" marT="9525" marB="0" anchor="ctr">
                    <a:lnL w="12700" cmpd="sng">
                      <a:noFill/>
                    </a:lnL>
                    <a:lnR w="12700" cmpd="sng">
                      <a:noFill/>
                    </a:lnR>
                    <a:lnT w="12700" cmpd="sng">
                      <a:noFill/>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89654372"/>
                  </a:ext>
                </a:extLst>
              </a:tr>
              <a:tr h="249775">
                <a:tc>
                  <a:txBody>
                    <a:bodyPr/>
                    <a:lstStyle/>
                    <a:p>
                      <a:pPr algn="r" rtl="0" fontAlgn="ctr"/>
                      <a:r>
                        <a:rPr lang="es-ES" sz="900" b="1" i="0" u="none" strike="noStrike">
                          <a:solidFill>
                            <a:srgbClr val="000000"/>
                          </a:solidFill>
                          <a:effectLst/>
                          <a:latin typeface="Helvetica" panose="020B0604020202020204" pitchFamily="34" charset="0"/>
                        </a:rPr>
                        <a:t>Total</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710</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10205"/>
                          </a:solidFill>
                          <a:effectLst/>
                          <a:latin typeface="Helvetica" panose="020B0604020202020204" pitchFamily="34" charset="0"/>
                        </a:rPr>
                        <a:t>445</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10205"/>
                          </a:solidFill>
                          <a:effectLst/>
                          <a:latin typeface="Helvetica" panose="020B0604020202020204" pitchFamily="34" charset="0"/>
                        </a:rPr>
                        <a:t>354</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10205"/>
                          </a:solidFill>
                          <a:effectLst/>
                          <a:latin typeface="Helvetica" panose="020B0604020202020204" pitchFamily="34" charset="0"/>
                        </a:rPr>
                        <a:t>1,509</a:t>
                      </a:r>
                    </a:p>
                  </a:txBody>
                  <a:tcPr marL="9525" marR="9525" marT="9525" marB="0" anchor="ctr">
                    <a:lnL w="12700" cmpd="sng">
                      <a:noFill/>
                    </a:lnL>
                    <a:lnR w="12700" cmpd="sng">
                      <a:noFill/>
                    </a:lnR>
                    <a:lnT w="12700"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69915325"/>
                  </a:ext>
                </a:extLst>
              </a:tr>
            </a:tbl>
          </a:graphicData>
        </a:graphic>
      </p:graphicFrame>
      <p:sp>
        <p:nvSpPr>
          <p:cNvPr id="19" name="8 CuadroTexto">
            <a:extLst>
              <a:ext uri="{FF2B5EF4-FFF2-40B4-BE49-F238E27FC236}">
                <a16:creationId xmlns:a16="http://schemas.microsoft.com/office/drawing/2014/main" id="{0D75A0E5-02B8-440C-8809-ABF5E4EF03E0}"/>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1,509 menciones</a:t>
            </a:r>
          </a:p>
        </p:txBody>
      </p:sp>
    </p:spTree>
    <p:extLst>
      <p:ext uri="{BB962C8B-B14F-4D97-AF65-F5344CB8AC3E}">
        <p14:creationId xmlns:p14="http://schemas.microsoft.com/office/powerpoint/2010/main" val="8669189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22610" y="1259300"/>
          <a:ext cx="8498780" cy="486228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952004">
                  <a:extLst>
                    <a:ext uri="{9D8B030D-6E8A-4147-A177-3AD203B41FA5}">
                      <a16:colId xmlns:a16="http://schemas.microsoft.com/office/drawing/2014/main" val="20001"/>
                    </a:ext>
                  </a:extLst>
                </a:gridCol>
                <a:gridCol w="917312">
                  <a:extLst>
                    <a:ext uri="{9D8B030D-6E8A-4147-A177-3AD203B41FA5}">
                      <a16:colId xmlns:a16="http://schemas.microsoft.com/office/drawing/2014/main" val="20002"/>
                    </a:ext>
                  </a:extLst>
                </a:gridCol>
                <a:gridCol w="917312">
                  <a:extLst>
                    <a:ext uri="{9D8B030D-6E8A-4147-A177-3AD203B41FA5}">
                      <a16:colId xmlns:a16="http://schemas.microsoft.com/office/drawing/2014/main" val="1889212505"/>
                    </a:ext>
                  </a:extLst>
                </a:gridCol>
                <a:gridCol w="917312">
                  <a:extLst>
                    <a:ext uri="{9D8B030D-6E8A-4147-A177-3AD203B41FA5}">
                      <a16:colId xmlns:a16="http://schemas.microsoft.com/office/drawing/2014/main" val="1803750054"/>
                    </a:ext>
                  </a:extLst>
                </a:gridCol>
                <a:gridCol w="917312">
                  <a:extLst>
                    <a:ext uri="{9D8B030D-6E8A-4147-A177-3AD203B41FA5}">
                      <a16:colId xmlns:a16="http://schemas.microsoft.com/office/drawing/2014/main" val="2074296805"/>
                    </a:ext>
                  </a:extLst>
                </a:gridCol>
                <a:gridCol w="917312">
                  <a:extLst>
                    <a:ext uri="{9D8B030D-6E8A-4147-A177-3AD203B41FA5}">
                      <a16:colId xmlns:a16="http://schemas.microsoft.com/office/drawing/2014/main" val="3291812143"/>
                    </a:ext>
                  </a:extLst>
                </a:gridCol>
                <a:gridCol w="917312">
                  <a:extLst>
                    <a:ext uri="{9D8B030D-6E8A-4147-A177-3AD203B41FA5}">
                      <a16:colId xmlns:a16="http://schemas.microsoft.com/office/drawing/2014/main" val="363732892"/>
                    </a:ext>
                  </a:extLst>
                </a:gridCol>
                <a:gridCol w="917312">
                  <a:extLst>
                    <a:ext uri="{9D8B030D-6E8A-4147-A177-3AD203B41FA5}">
                      <a16:colId xmlns:a16="http://schemas.microsoft.com/office/drawing/2014/main" val="2967888749"/>
                    </a:ext>
                  </a:extLst>
                </a:gridCol>
                <a:gridCol w="917312">
                  <a:extLst>
                    <a:ext uri="{9D8B030D-6E8A-4147-A177-3AD203B41FA5}">
                      <a16:colId xmlns:a16="http://schemas.microsoft.com/office/drawing/2014/main" val="3603207463"/>
                    </a:ext>
                  </a:extLst>
                </a:gridCol>
              </a:tblGrid>
              <a:tr h="720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Perseverancia para ser Presidente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175D91"/>
                          </a:solidFill>
                          <a:effectLst/>
                          <a:latin typeface="Helvetica" panose="020B0604020202020204" pitchFamily="34" charset="0"/>
                        </a:rPr>
                        <a:t>Programas de apoyo (adultos mayores)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Persona honesta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Buen trabajo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Promesas (empleos)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Quiere un cambio para México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Cercano a la gente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Luchador</a:t>
                      </a:r>
                    </a:p>
                    <a:p>
                      <a:pPr algn="ctr" fontAlgn="ctr"/>
                      <a:r>
                        <a:rPr lang="es-ES" sz="900" b="1" i="0" u="none" strike="noStrike" dirty="0">
                          <a:solidFill>
                            <a:srgbClr val="175D91"/>
                          </a:solidFill>
                          <a:effectLst/>
                          <a:latin typeface="Helvetica" panose="020B0604020202020204" pitchFamily="34" charset="0"/>
                        </a:rPr>
                        <a:t> social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0914">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091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907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0914">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091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4566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907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20914">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2091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4566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20914">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2091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220914">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3" name="Rectángulo 22">
            <a:extLst>
              <a:ext uri="{FF2B5EF4-FFF2-40B4-BE49-F238E27FC236}">
                <a16:creationId xmlns:a16="http://schemas.microsoft.com/office/drawing/2014/main" id="{4124588D-5C47-41C3-B8BD-44D568E7D28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5" name="Imagen 24">
            <a:extLst>
              <a:ext uri="{FF2B5EF4-FFF2-40B4-BE49-F238E27FC236}">
                <a16:creationId xmlns:a16="http://schemas.microsoft.com/office/drawing/2014/main" id="{A70852F3-C41F-45A2-AEA8-DECF53C88C62}"/>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6" name="Imagen 25">
            <a:extLst>
              <a:ext uri="{FF2B5EF4-FFF2-40B4-BE49-F238E27FC236}">
                <a16:creationId xmlns:a16="http://schemas.microsoft.com/office/drawing/2014/main" id="{70738315-A4A3-4702-A373-7B6CE95A9C7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7" name="Rectángulo 26">
            <a:extLst>
              <a:ext uri="{FF2B5EF4-FFF2-40B4-BE49-F238E27FC236}">
                <a16:creationId xmlns:a16="http://schemas.microsoft.com/office/drawing/2014/main" id="{1941F2CF-0B1D-4F34-BD29-3DAA50B08D3A}"/>
              </a:ext>
            </a:extLst>
          </p:cNvPr>
          <p:cNvSpPr/>
          <p:nvPr/>
        </p:nvSpPr>
        <p:spPr>
          <a:xfrm>
            <a:off x="4836329" y="-3803"/>
            <a:ext cx="430767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48 CuadroTexto">
            <a:extLst>
              <a:ext uri="{FF2B5EF4-FFF2-40B4-BE49-F238E27FC236}">
                <a16:creationId xmlns:a16="http://schemas.microsoft.com/office/drawing/2014/main" id="{8AFE2D01-09CC-41A9-A60D-22D0F82B9437}"/>
              </a:ext>
            </a:extLst>
          </p:cNvPr>
          <p:cNvSpPr txBox="1"/>
          <p:nvPr/>
        </p:nvSpPr>
        <p:spPr>
          <a:xfrm>
            <a:off x="4836329" y="115312"/>
            <a:ext cx="4194114"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Hechos que definen la vida de AMLO</a:t>
            </a:r>
          </a:p>
        </p:txBody>
      </p:sp>
      <p:sp>
        <p:nvSpPr>
          <p:cNvPr id="37" name="Rectángulo 36">
            <a:extLst>
              <a:ext uri="{FF2B5EF4-FFF2-40B4-BE49-F238E27FC236}">
                <a16:creationId xmlns:a16="http://schemas.microsoft.com/office/drawing/2014/main" id="{23A0B240-7C4D-4766-9119-F7C427137885}"/>
              </a:ext>
            </a:extLst>
          </p:cNvPr>
          <p:cNvSpPr/>
          <p:nvPr/>
        </p:nvSpPr>
        <p:spPr>
          <a:xfrm>
            <a:off x="927652" y="668339"/>
            <a:ext cx="796696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los candidatos que suenan, Andrés Manuel es quien competiría por tercera ocasión por la Presidencia. Dígame, si usted pudiera contar la historia de Andrés Manuel López Obrador con tres cosas que él haya hecho, ¿cuáles serían los más importantes, es decir, los que lo definirían?</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8 CuadroTexto">
            <a:extLst>
              <a:ext uri="{FF2B5EF4-FFF2-40B4-BE49-F238E27FC236}">
                <a16:creationId xmlns:a16="http://schemas.microsoft.com/office/drawing/2014/main" id="{DCCD4A1E-7A89-4B25-9A02-188F60AA3CA6}"/>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1,509 menciones</a:t>
            </a:r>
          </a:p>
        </p:txBody>
      </p:sp>
    </p:spTree>
    <p:extLst>
      <p:ext uri="{BB962C8B-B14F-4D97-AF65-F5344CB8AC3E}">
        <p14:creationId xmlns:p14="http://schemas.microsoft.com/office/powerpoint/2010/main" val="153465810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19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33661" y="1285804"/>
          <a:ext cx="8676679" cy="486228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32735">
                  <a:extLst>
                    <a:ext uri="{9D8B030D-6E8A-4147-A177-3AD203B41FA5}">
                      <a16:colId xmlns:a16="http://schemas.microsoft.com/office/drawing/2014/main" val="20001"/>
                    </a:ext>
                  </a:extLst>
                </a:gridCol>
                <a:gridCol w="848139">
                  <a:extLst>
                    <a:ext uri="{9D8B030D-6E8A-4147-A177-3AD203B41FA5}">
                      <a16:colId xmlns:a16="http://schemas.microsoft.com/office/drawing/2014/main" val="20002"/>
                    </a:ext>
                  </a:extLst>
                </a:gridCol>
                <a:gridCol w="1060777">
                  <a:extLst>
                    <a:ext uri="{9D8B030D-6E8A-4147-A177-3AD203B41FA5}">
                      <a16:colId xmlns:a16="http://schemas.microsoft.com/office/drawing/2014/main" val="1889212505"/>
                    </a:ext>
                  </a:extLst>
                </a:gridCol>
                <a:gridCol w="954458">
                  <a:extLst>
                    <a:ext uri="{9D8B030D-6E8A-4147-A177-3AD203B41FA5}">
                      <a16:colId xmlns:a16="http://schemas.microsoft.com/office/drawing/2014/main" val="1803750054"/>
                    </a:ext>
                  </a:extLst>
                </a:gridCol>
                <a:gridCol w="954458">
                  <a:extLst>
                    <a:ext uri="{9D8B030D-6E8A-4147-A177-3AD203B41FA5}">
                      <a16:colId xmlns:a16="http://schemas.microsoft.com/office/drawing/2014/main" val="2074296805"/>
                    </a:ext>
                  </a:extLst>
                </a:gridCol>
                <a:gridCol w="954458">
                  <a:extLst>
                    <a:ext uri="{9D8B030D-6E8A-4147-A177-3AD203B41FA5}">
                      <a16:colId xmlns:a16="http://schemas.microsoft.com/office/drawing/2014/main" val="3291812143"/>
                    </a:ext>
                  </a:extLst>
                </a:gridCol>
                <a:gridCol w="954458">
                  <a:extLst>
                    <a:ext uri="{9D8B030D-6E8A-4147-A177-3AD203B41FA5}">
                      <a16:colId xmlns:a16="http://schemas.microsoft.com/office/drawing/2014/main" val="363732892"/>
                    </a:ext>
                  </a:extLst>
                </a:gridCol>
                <a:gridCol w="954458">
                  <a:extLst>
                    <a:ext uri="{9D8B030D-6E8A-4147-A177-3AD203B41FA5}">
                      <a16:colId xmlns:a16="http://schemas.microsoft.com/office/drawing/2014/main" val="2967888749"/>
                    </a:ext>
                  </a:extLst>
                </a:gridCol>
                <a:gridCol w="954458">
                  <a:extLst>
                    <a:ext uri="{9D8B030D-6E8A-4147-A177-3AD203B41FA5}">
                      <a16:colId xmlns:a16="http://schemas.microsoft.com/office/drawing/2014/main" val="3603207463"/>
                    </a:ext>
                  </a:extLst>
                </a:gridCol>
              </a:tblGrid>
              <a:tr h="720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175D91"/>
                          </a:solidFill>
                          <a:effectLst/>
                          <a:latin typeface="Helvetica" panose="020B0604020202020204" pitchFamily="34" charset="0"/>
                        </a:rPr>
                        <a:t>Fundó Morena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175D91"/>
                          </a:solidFill>
                          <a:effectLst/>
                          <a:latin typeface="Helvetica" panose="020B0604020202020204" pitchFamily="34" charset="0"/>
                        </a:rPr>
                        <a:t>Postura frente al alza de la gasolina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Terquedad/</a:t>
                      </a:r>
                    </a:p>
                    <a:p>
                      <a:pPr algn="ctr" rtl="0" fontAlgn="ctr"/>
                      <a:r>
                        <a:rPr lang="es-ES" sz="900" b="1" i="0" u="none" strike="noStrike" dirty="0">
                          <a:solidFill>
                            <a:srgbClr val="72244B"/>
                          </a:solidFill>
                          <a:effectLst/>
                          <a:latin typeface="Helvetica" panose="020B0604020202020204" pitchFamily="34" charset="0"/>
                        </a:rPr>
                        <a:t>Soberbia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Salida de otros partidos (PRD, PRI)</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Está en contra del Gobierno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Mentiroso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Populismo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Corrupción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0914">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091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907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0914">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091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4566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907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20914">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2091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4566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20914">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2091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220914">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3" name="Rectángulo 22">
            <a:extLst>
              <a:ext uri="{FF2B5EF4-FFF2-40B4-BE49-F238E27FC236}">
                <a16:creationId xmlns:a16="http://schemas.microsoft.com/office/drawing/2014/main" id="{4124588D-5C47-41C3-B8BD-44D568E7D28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5" name="Imagen 24">
            <a:extLst>
              <a:ext uri="{FF2B5EF4-FFF2-40B4-BE49-F238E27FC236}">
                <a16:creationId xmlns:a16="http://schemas.microsoft.com/office/drawing/2014/main" id="{A70852F3-C41F-45A2-AEA8-DECF53C88C62}"/>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6" name="Imagen 25">
            <a:extLst>
              <a:ext uri="{FF2B5EF4-FFF2-40B4-BE49-F238E27FC236}">
                <a16:creationId xmlns:a16="http://schemas.microsoft.com/office/drawing/2014/main" id="{70738315-A4A3-4702-A373-7B6CE95A9C7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7" name="Rectángulo 26">
            <a:extLst>
              <a:ext uri="{FF2B5EF4-FFF2-40B4-BE49-F238E27FC236}">
                <a16:creationId xmlns:a16="http://schemas.microsoft.com/office/drawing/2014/main" id="{1941F2CF-0B1D-4F34-BD29-3DAA50B08D3A}"/>
              </a:ext>
            </a:extLst>
          </p:cNvPr>
          <p:cNvSpPr/>
          <p:nvPr/>
        </p:nvSpPr>
        <p:spPr>
          <a:xfrm>
            <a:off x="4836329" y="-3803"/>
            <a:ext cx="430767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48 CuadroTexto">
            <a:extLst>
              <a:ext uri="{FF2B5EF4-FFF2-40B4-BE49-F238E27FC236}">
                <a16:creationId xmlns:a16="http://schemas.microsoft.com/office/drawing/2014/main" id="{8AFE2D01-09CC-41A9-A60D-22D0F82B9437}"/>
              </a:ext>
            </a:extLst>
          </p:cNvPr>
          <p:cNvSpPr txBox="1"/>
          <p:nvPr/>
        </p:nvSpPr>
        <p:spPr>
          <a:xfrm>
            <a:off x="4836329" y="115312"/>
            <a:ext cx="4194114"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Hechos que definen la vida de AMLO</a:t>
            </a:r>
          </a:p>
        </p:txBody>
      </p:sp>
      <p:sp>
        <p:nvSpPr>
          <p:cNvPr id="37" name="Rectángulo 36">
            <a:extLst>
              <a:ext uri="{FF2B5EF4-FFF2-40B4-BE49-F238E27FC236}">
                <a16:creationId xmlns:a16="http://schemas.microsoft.com/office/drawing/2014/main" id="{23A0B240-7C4D-4766-9119-F7C427137885}"/>
              </a:ext>
            </a:extLst>
          </p:cNvPr>
          <p:cNvSpPr/>
          <p:nvPr/>
        </p:nvSpPr>
        <p:spPr>
          <a:xfrm>
            <a:off x="927652" y="668339"/>
            <a:ext cx="796696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los candidatos que suenan, Andrés Manuel es quien competiría por tercera ocasión por la Presidencia. Dígame, si usted pudiera contar la historia de Andrés Manuel López Obrador con tres cosas que él haya hecho, ¿cuáles serían los más importantes, es decir, los que lo definirían?</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8" name="8 CuadroTexto">
            <a:extLst>
              <a:ext uri="{FF2B5EF4-FFF2-40B4-BE49-F238E27FC236}">
                <a16:creationId xmlns:a16="http://schemas.microsoft.com/office/drawing/2014/main" id="{BCE715F6-B27D-4327-AB16-59B307A13741}"/>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1,509 menciones</a:t>
            </a:r>
          </a:p>
        </p:txBody>
      </p:sp>
    </p:spTree>
    <p:extLst>
      <p:ext uri="{BB962C8B-B14F-4D97-AF65-F5344CB8AC3E}">
        <p14:creationId xmlns:p14="http://schemas.microsoft.com/office/powerpoint/2010/main" val="49711377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004469"/>
        </a:solidFill>
        <a:effectLst/>
      </p:bgPr>
    </p:bg>
    <p:spTree>
      <p:nvGrpSpPr>
        <p:cNvPr id="1" name=""/>
        <p:cNvGrpSpPr/>
        <p:nvPr/>
      </p:nvGrpSpPr>
      <p:grpSpPr>
        <a:xfrm>
          <a:off x="0" y="0"/>
          <a:ext cx="0" cy="0"/>
          <a:chOff x="0" y="0"/>
          <a:chExt cx="0" cy="0"/>
        </a:xfrm>
      </p:grpSpPr>
      <p:pic>
        <p:nvPicPr>
          <p:cNvPr id="19" name="Imagen 18"/>
          <p:cNvPicPr>
            <a:picLocks noChangeAspect="1"/>
          </p:cNvPicPr>
          <p:nvPr/>
        </p:nvPicPr>
        <p:blipFill rotWithShape="1">
          <a:blip r:embed="rId2" cstate="print">
            <a:alphaModFix amt="10000"/>
            <a:extLst>
              <a:ext uri="{28A0092B-C50C-407E-A947-70E740481C1C}">
                <a14:useLocalDpi xmlns:a14="http://schemas.microsoft.com/office/drawing/2010/main" val="0"/>
              </a:ext>
            </a:extLst>
          </a:blip>
          <a:srcRect b="43015"/>
          <a:stretch/>
        </p:blipFill>
        <p:spPr>
          <a:xfrm rot="5400000">
            <a:off x="-1484665" y="1544252"/>
            <a:ext cx="6820621" cy="3826557"/>
          </a:xfrm>
          <a:prstGeom prst="rect">
            <a:avLst/>
          </a:prstGeom>
        </p:spPr>
      </p:pic>
      <p:sp>
        <p:nvSpPr>
          <p:cNvPr id="17" name="Rectángulo 16"/>
          <p:cNvSpPr/>
          <p:nvPr/>
        </p:nvSpPr>
        <p:spPr>
          <a:xfrm>
            <a:off x="0" y="692696"/>
            <a:ext cx="9143999" cy="964796"/>
          </a:xfrm>
          <a:prstGeom prst="rect">
            <a:avLst/>
          </a:prstGeom>
          <a:solidFill>
            <a:srgbClr val="499FD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Rectángulo 17"/>
          <p:cNvSpPr/>
          <p:nvPr/>
        </p:nvSpPr>
        <p:spPr>
          <a:xfrm>
            <a:off x="7884368" y="692696"/>
            <a:ext cx="1259632" cy="964796"/>
          </a:xfrm>
          <a:prstGeom prst="rect">
            <a:avLst/>
          </a:prstGeom>
          <a:solidFill>
            <a:srgbClr val="499FD8">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Título 1"/>
          <p:cNvSpPr txBox="1">
            <a:spLocks/>
          </p:cNvSpPr>
          <p:nvPr/>
        </p:nvSpPr>
        <p:spPr>
          <a:xfrm>
            <a:off x="1259632" y="620688"/>
            <a:ext cx="6425607" cy="1113638"/>
          </a:xfrm>
          <a:prstGeom prst="rect">
            <a:avLst/>
          </a:prstGeom>
        </p:spPr>
        <p:txBody>
          <a:bodyPr vert="horz" lIns="91440" tIns="45720" rIns="91440" bIns="45720" rtlCol="0" anchor="b">
            <a:normAutofit/>
          </a:bodyPr>
          <a:lstStyle>
            <a:lvl1pPr algn="ctr" defTabSz="685800" rtl="0" eaLnBrk="1" latinLnBrk="0" hangingPunct="1">
              <a:lnSpc>
                <a:spcPct val="90000"/>
              </a:lnSpc>
              <a:spcBef>
                <a:spcPct val="0"/>
              </a:spcBef>
              <a:buNone/>
              <a:defRPr sz="4500" kern="1200">
                <a:solidFill>
                  <a:schemeClr val="tx1"/>
                </a:solidFill>
                <a:latin typeface="+mj-lt"/>
                <a:ea typeface="+mj-ea"/>
                <a:cs typeface="+mj-cs"/>
              </a:defRPr>
            </a:lvl1pPr>
          </a:lstStyle>
          <a:p>
            <a:pPr marL="0" marR="0" lvl="0" indent="0" algn="r" defTabSz="685800" rtl="0" eaLnBrk="1" fontAlgn="auto" latinLnBrk="0" hangingPunct="1">
              <a:lnSpc>
                <a:spcPct val="90000"/>
              </a:lnSpc>
              <a:spcBef>
                <a:spcPct val="0"/>
              </a:spcBef>
              <a:spcAft>
                <a:spcPts val="0"/>
              </a:spcAft>
              <a:buClrTx/>
              <a:buSzTx/>
              <a:buFontTx/>
              <a:buNone/>
              <a:tabLst/>
              <a:defRPr/>
            </a:pPr>
            <a:r>
              <a:rPr kumimoji="0" lang="es-ES" sz="6000" b="1" i="0" u="none" strike="noStrike" kern="1200" cap="none" spc="0" normalizeH="0" baseline="0" noProof="0" dirty="0">
                <a:ln>
                  <a:noFill/>
                </a:ln>
                <a:solidFill>
                  <a:prstClr val="white"/>
                </a:solidFill>
                <a:effectLst/>
                <a:uLnTx/>
                <a:uFillTx/>
                <a:latin typeface="Helvetica" charset="0"/>
                <a:ea typeface="Helvetica" charset="0"/>
                <a:cs typeface="Helvetica" charset="0"/>
              </a:rPr>
              <a:t>Índice</a:t>
            </a:r>
            <a:endParaRPr kumimoji="0" lang="es-ES" sz="2800" b="0" i="0" u="none" strike="noStrike" kern="1200" cap="none" spc="0" normalizeH="0" baseline="0" noProof="0" dirty="0">
              <a:ln>
                <a:noFill/>
              </a:ln>
              <a:solidFill>
                <a:prstClr val="white"/>
              </a:solidFill>
              <a:effectLst/>
              <a:uLnTx/>
              <a:uFillTx/>
              <a:latin typeface="Helvetica" charset="0"/>
              <a:ea typeface="Helvetica" charset="0"/>
              <a:cs typeface="Helvetica" charset="0"/>
            </a:endParaRPr>
          </a:p>
        </p:txBody>
      </p:sp>
      <p:pic>
        <p:nvPicPr>
          <p:cNvPr id="2" name="Imagen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450280" y="6065326"/>
            <a:ext cx="601952" cy="688794"/>
          </a:xfrm>
          <a:prstGeom prst="rect">
            <a:avLst/>
          </a:prstGeom>
        </p:spPr>
      </p:pic>
      <p:pic>
        <p:nvPicPr>
          <p:cNvPr id="11" name="6 Imagen">
            <a:hlinkClick r:id="rId4" action="ppaction://hlinksldjump"/>
            <a:extLst>
              <a:ext uri="{FF2B5EF4-FFF2-40B4-BE49-F238E27FC236}">
                <a16:creationId xmlns:a16="http://schemas.microsoft.com/office/drawing/2014/main" id="{54C9A418-B18C-4FC0-A6B7-925CE54996B4}"/>
              </a:ext>
            </a:extLst>
          </p:cNvPr>
          <p:cNvPicPr>
            <a:picLocks noChangeAspect="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a:xfrm>
            <a:off x="8133943" y="875311"/>
            <a:ext cx="705369" cy="705369"/>
          </a:xfrm>
          <a:prstGeom prst="rect">
            <a:avLst/>
          </a:prstGeom>
        </p:spPr>
      </p:pic>
      <p:grpSp>
        <p:nvGrpSpPr>
          <p:cNvPr id="22" name="Grupo 21">
            <a:extLst>
              <a:ext uri="{FF2B5EF4-FFF2-40B4-BE49-F238E27FC236}">
                <a16:creationId xmlns:a16="http://schemas.microsoft.com/office/drawing/2014/main" id="{4982D2FE-D110-42C6-AC63-C161FAB1744F}"/>
              </a:ext>
            </a:extLst>
          </p:cNvPr>
          <p:cNvGrpSpPr/>
          <p:nvPr/>
        </p:nvGrpSpPr>
        <p:grpSpPr>
          <a:xfrm>
            <a:off x="2866915" y="3925437"/>
            <a:ext cx="2795686" cy="504000"/>
            <a:chOff x="2728368" y="4235009"/>
            <a:chExt cx="2795686" cy="504000"/>
          </a:xfrm>
        </p:grpSpPr>
        <p:sp>
          <p:nvSpPr>
            <p:cNvPr id="74" name="48 Elipse">
              <a:extLst>
                <a:ext uri="{FF2B5EF4-FFF2-40B4-BE49-F238E27FC236}">
                  <a16:creationId xmlns:a16="http://schemas.microsoft.com/office/drawing/2014/main" id="{8760E2C8-5628-4872-86B9-EC695435923D}"/>
                </a:ext>
              </a:extLst>
            </p:cNvPr>
            <p:cNvSpPr/>
            <p:nvPr/>
          </p:nvSpPr>
          <p:spPr>
            <a:xfrm>
              <a:off x="5020054" y="4235009"/>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75" name="49 CuadroTexto">
              <a:extLst>
                <a:ext uri="{FF2B5EF4-FFF2-40B4-BE49-F238E27FC236}">
                  <a16:creationId xmlns:a16="http://schemas.microsoft.com/office/drawing/2014/main" id="{0BF87A10-A5D1-4622-9521-A10939B8752E}"/>
                </a:ext>
              </a:extLst>
            </p:cNvPr>
            <p:cNvSpPr txBox="1"/>
            <p:nvPr/>
          </p:nvSpPr>
          <p:spPr>
            <a:xfrm>
              <a:off x="2728368" y="4364520"/>
              <a:ext cx="2232248"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Información AMLO</a:t>
              </a: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65" name="Imagen 64">
              <a:extLst>
                <a:ext uri="{FF2B5EF4-FFF2-40B4-BE49-F238E27FC236}">
                  <a16:creationId xmlns:a16="http://schemas.microsoft.com/office/drawing/2014/main" id="{2B16D91B-054A-495F-8363-FCC8A549790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13213" y="4323912"/>
              <a:ext cx="360000" cy="360000"/>
            </a:xfrm>
            <a:prstGeom prst="rect">
              <a:avLst/>
            </a:prstGeom>
            <a:ln>
              <a:noFill/>
            </a:ln>
          </p:spPr>
        </p:pic>
      </p:grpSp>
      <p:grpSp>
        <p:nvGrpSpPr>
          <p:cNvPr id="8" name="Grupo 7">
            <a:extLst>
              <a:ext uri="{FF2B5EF4-FFF2-40B4-BE49-F238E27FC236}">
                <a16:creationId xmlns:a16="http://schemas.microsoft.com/office/drawing/2014/main" id="{A75F16F3-64ED-4F9B-83D4-DC5E0E0B1A9F}"/>
              </a:ext>
            </a:extLst>
          </p:cNvPr>
          <p:cNvGrpSpPr/>
          <p:nvPr/>
        </p:nvGrpSpPr>
        <p:grpSpPr>
          <a:xfrm>
            <a:off x="6105236" y="5248170"/>
            <a:ext cx="2314287" cy="504000"/>
            <a:chOff x="5885398" y="5608473"/>
            <a:chExt cx="2314287" cy="504000"/>
          </a:xfrm>
        </p:grpSpPr>
        <p:sp>
          <p:nvSpPr>
            <p:cNvPr id="59" name="7 CuadroTexto">
              <a:extLst>
                <a:ext uri="{FF2B5EF4-FFF2-40B4-BE49-F238E27FC236}">
                  <a16:creationId xmlns:a16="http://schemas.microsoft.com/office/drawing/2014/main" id="{03BC1851-C11E-4F92-ABDD-4CEDD6DD932D}"/>
                </a:ext>
              </a:extLst>
            </p:cNvPr>
            <p:cNvSpPr txBox="1"/>
            <p:nvPr/>
          </p:nvSpPr>
          <p:spPr>
            <a:xfrm>
              <a:off x="5885398" y="5739976"/>
              <a:ext cx="1769966" cy="276999"/>
            </a:xfrm>
            <a:prstGeom prst="rect">
              <a:avLst/>
            </a:prstGeom>
            <a:noFill/>
            <a:ln>
              <a:noFill/>
            </a:ln>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Metodología</a:t>
              </a:r>
            </a:p>
          </p:txBody>
        </p:sp>
        <p:sp>
          <p:nvSpPr>
            <p:cNvPr id="58" name="6 Elipse">
              <a:extLst>
                <a:ext uri="{FF2B5EF4-FFF2-40B4-BE49-F238E27FC236}">
                  <a16:creationId xmlns:a16="http://schemas.microsoft.com/office/drawing/2014/main" id="{58F62326-B408-4112-8A6A-F8966FF3BD9B}"/>
                </a:ext>
              </a:extLst>
            </p:cNvPr>
            <p:cNvSpPr/>
            <p:nvPr/>
          </p:nvSpPr>
          <p:spPr>
            <a:xfrm>
              <a:off x="7695685" y="5608473"/>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66" name="Imagen 65">
              <a:extLst>
                <a:ext uri="{FF2B5EF4-FFF2-40B4-BE49-F238E27FC236}">
                  <a16:creationId xmlns:a16="http://schemas.microsoft.com/office/drawing/2014/main" id="{2959CACE-C1C9-4598-A21E-3841C6E91BB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793050" y="5680473"/>
              <a:ext cx="389299" cy="360000"/>
            </a:xfrm>
            <a:prstGeom prst="rect">
              <a:avLst/>
            </a:prstGeom>
            <a:ln>
              <a:noFill/>
            </a:ln>
          </p:spPr>
        </p:pic>
      </p:grpSp>
      <p:grpSp>
        <p:nvGrpSpPr>
          <p:cNvPr id="13" name="Grupo 12">
            <a:extLst>
              <a:ext uri="{FF2B5EF4-FFF2-40B4-BE49-F238E27FC236}">
                <a16:creationId xmlns:a16="http://schemas.microsoft.com/office/drawing/2014/main" id="{A19CEE21-2C7A-43C9-9101-63523F6A8B1D}"/>
              </a:ext>
            </a:extLst>
          </p:cNvPr>
          <p:cNvGrpSpPr/>
          <p:nvPr/>
        </p:nvGrpSpPr>
        <p:grpSpPr>
          <a:xfrm>
            <a:off x="6056496" y="3957892"/>
            <a:ext cx="2363027" cy="504000"/>
            <a:chOff x="5836658" y="3272722"/>
            <a:chExt cx="2363027" cy="504000"/>
          </a:xfrm>
        </p:grpSpPr>
        <p:sp>
          <p:nvSpPr>
            <p:cNvPr id="102" name="43 CuadroTexto">
              <a:extLst>
                <a:ext uri="{FF2B5EF4-FFF2-40B4-BE49-F238E27FC236}">
                  <a16:creationId xmlns:a16="http://schemas.microsoft.com/office/drawing/2014/main" id="{AAACF507-7DDE-444B-A16B-2F74D575E4D6}"/>
                </a:ext>
              </a:extLst>
            </p:cNvPr>
            <p:cNvSpPr txBox="1"/>
            <p:nvPr/>
          </p:nvSpPr>
          <p:spPr>
            <a:xfrm>
              <a:off x="5836658" y="3420991"/>
              <a:ext cx="1796268"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Aspirantes 2018 </a:t>
              </a: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103" name="45 Elipse">
              <a:extLst>
                <a:ext uri="{FF2B5EF4-FFF2-40B4-BE49-F238E27FC236}">
                  <a16:creationId xmlns:a16="http://schemas.microsoft.com/office/drawing/2014/main" id="{0CBD7772-80D0-4C13-A6B8-6641D1974609}"/>
                </a:ext>
              </a:extLst>
            </p:cNvPr>
            <p:cNvSpPr/>
            <p:nvPr/>
          </p:nvSpPr>
          <p:spPr>
            <a:xfrm>
              <a:off x="7695685" y="3272722"/>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81" name="Imagen 80">
              <a:extLst>
                <a:ext uri="{FF2B5EF4-FFF2-40B4-BE49-F238E27FC236}">
                  <a16:creationId xmlns:a16="http://schemas.microsoft.com/office/drawing/2014/main" id="{86090492-466F-478F-962F-B04EB1DDC46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802886" y="3358415"/>
              <a:ext cx="349017" cy="360000"/>
            </a:xfrm>
            <a:prstGeom prst="rect">
              <a:avLst/>
            </a:prstGeom>
            <a:ln>
              <a:noFill/>
            </a:ln>
          </p:spPr>
        </p:pic>
      </p:grpSp>
      <p:grpSp>
        <p:nvGrpSpPr>
          <p:cNvPr id="23" name="Grupo 22">
            <a:extLst>
              <a:ext uri="{FF2B5EF4-FFF2-40B4-BE49-F238E27FC236}">
                <a16:creationId xmlns:a16="http://schemas.microsoft.com/office/drawing/2014/main" id="{FBA0A49C-7C1E-4669-A691-30104F1F1A32}"/>
              </a:ext>
            </a:extLst>
          </p:cNvPr>
          <p:cNvGrpSpPr/>
          <p:nvPr/>
        </p:nvGrpSpPr>
        <p:grpSpPr>
          <a:xfrm>
            <a:off x="3378217" y="4573215"/>
            <a:ext cx="2284384" cy="504000"/>
            <a:chOff x="3239670" y="4908112"/>
            <a:chExt cx="2284384" cy="504000"/>
          </a:xfrm>
        </p:grpSpPr>
        <p:sp>
          <p:nvSpPr>
            <p:cNvPr id="92" name="3 Elipse">
              <a:extLst>
                <a:ext uri="{FF2B5EF4-FFF2-40B4-BE49-F238E27FC236}">
                  <a16:creationId xmlns:a16="http://schemas.microsoft.com/office/drawing/2014/main" id="{8C37B237-03D3-430C-B164-A0B1EB9DA79B}"/>
                </a:ext>
              </a:extLst>
            </p:cNvPr>
            <p:cNvSpPr/>
            <p:nvPr/>
          </p:nvSpPr>
          <p:spPr>
            <a:xfrm>
              <a:off x="5020054" y="4908112"/>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93" name="2 CuadroTexto">
              <a:extLst>
                <a:ext uri="{FF2B5EF4-FFF2-40B4-BE49-F238E27FC236}">
                  <a16:creationId xmlns:a16="http://schemas.microsoft.com/office/drawing/2014/main" id="{E84D5E93-754B-4AE7-815F-95E588919668}"/>
                </a:ext>
              </a:extLst>
            </p:cNvPr>
            <p:cNvSpPr txBox="1"/>
            <p:nvPr/>
          </p:nvSpPr>
          <p:spPr>
            <a:xfrm>
              <a:off x="3239670" y="4928680"/>
              <a:ext cx="1728158"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Información Morena </a:t>
              </a: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9" name="Imagen 8">
              <a:extLst>
                <a:ext uri="{FF2B5EF4-FFF2-40B4-BE49-F238E27FC236}">
                  <a16:creationId xmlns:a16="http://schemas.microsoft.com/office/drawing/2014/main" id="{9AD8477A-E7C5-49F6-A207-1B466B265A4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92054" y="4985797"/>
              <a:ext cx="360000" cy="360000"/>
            </a:xfrm>
            <a:prstGeom prst="rect">
              <a:avLst/>
            </a:prstGeom>
            <a:ln>
              <a:noFill/>
            </a:ln>
          </p:spPr>
        </p:pic>
      </p:grpSp>
      <p:grpSp>
        <p:nvGrpSpPr>
          <p:cNvPr id="10" name="Grupo 9">
            <a:extLst>
              <a:ext uri="{FF2B5EF4-FFF2-40B4-BE49-F238E27FC236}">
                <a16:creationId xmlns:a16="http://schemas.microsoft.com/office/drawing/2014/main" id="{740D568F-4EA7-4254-A5FE-0F779F6FB8DF}"/>
              </a:ext>
            </a:extLst>
          </p:cNvPr>
          <p:cNvGrpSpPr/>
          <p:nvPr/>
        </p:nvGrpSpPr>
        <p:grpSpPr>
          <a:xfrm>
            <a:off x="6050140" y="4603031"/>
            <a:ext cx="2369383" cy="504000"/>
            <a:chOff x="5830302" y="3935242"/>
            <a:chExt cx="2369383" cy="504000"/>
          </a:xfrm>
        </p:grpSpPr>
        <p:sp>
          <p:nvSpPr>
            <p:cNvPr id="104" name="46 CuadroTexto">
              <a:extLst>
                <a:ext uri="{FF2B5EF4-FFF2-40B4-BE49-F238E27FC236}">
                  <a16:creationId xmlns:a16="http://schemas.microsoft.com/office/drawing/2014/main" id="{FEFF5686-91BD-4851-B092-C2C7F5AB95F5}"/>
                </a:ext>
              </a:extLst>
            </p:cNvPr>
            <p:cNvSpPr txBox="1"/>
            <p:nvPr/>
          </p:nvSpPr>
          <p:spPr>
            <a:xfrm>
              <a:off x="5830302" y="4065906"/>
              <a:ext cx="1796268" cy="276999"/>
            </a:xfrm>
            <a:prstGeom prst="rect">
              <a:avLst/>
            </a:prstGeom>
            <a:noFill/>
            <a:ln>
              <a:noFill/>
            </a:ln>
          </p:spPr>
          <p:txBody>
            <a:bodyPr wrap="square" rtlCol="0">
              <a:spAutoFit/>
            </a:bodyPr>
            <a:lstStyle>
              <a:defPPr>
                <a:defRPr lang="es-MX"/>
              </a:defPPr>
              <a:lvl1pPr algn="r">
                <a:defRPr sz="1200">
                  <a:solidFill>
                    <a:schemeClr val="bg1"/>
                  </a:solidFill>
                  <a:latin typeface="Helvetica" panose="020B0604020202020204" pitchFamily="34" charset="0"/>
                  <a:cs typeface="Helvetica" panose="020B0604020202020204" pitchFamily="34" charset="0"/>
                </a:defRPr>
              </a:lvl1pPr>
            </a:lstStyle>
            <a:p>
              <a:pPr lvl="0"/>
              <a:r>
                <a:rPr lang="es-MX" dirty="0"/>
                <a:t>Cercanía partidista</a:t>
              </a:r>
            </a:p>
          </p:txBody>
        </p:sp>
        <p:sp>
          <p:nvSpPr>
            <p:cNvPr id="105" name="48 Elipse">
              <a:extLst>
                <a:ext uri="{FF2B5EF4-FFF2-40B4-BE49-F238E27FC236}">
                  <a16:creationId xmlns:a16="http://schemas.microsoft.com/office/drawing/2014/main" id="{D3842287-6245-49CF-8A07-06676AA93F8B}"/>
                </a:ext>
              </a:extLst>
            </p:cNvPr>
            <p:cNvSpPr/>
            <p:nvPr/>
          </p:nvSpPr>
          <p:spPr>
            <a:xfrm>
              <a:off x="7695685" y="3935242"/>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84" name="Imagen 83">
              <a:extLst>
                <a:ext uri="{FF2B5EF4-FFF2-40B4-BE49-F238E27FC236}">
                  <a16:creationId xmlns:a16="http://schemas.microsoft.com/office/drawing/2014/main" id="{FB941AAF-536E-435B-BAAD-9B8B8247CDC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771528" y="4027384"/>
              <a:ext cx="360000" cy="360000"/>
            </a:xfrm>
            <a:prstGeom prst="rect">
              <a:avLst/>
            </a:prstGeom>
            <a:ln>
              <a:noFill/>
            </a:ln>
          </p:spPr>
        </p:pic>
      </p:grpSp>
      <p:grpSp>
        <p:nvGrpSpPr>
          <p:cNvPr id="24" name="Grupo 23">
            <a:extLst>
              <a:ext uri="{FF2B5EF4-FFF2-40B4-BE49-F238E27FC236}">
                <a16:creationId xmlns:a16="http://schemas.microsoft.com/office/drawing/2014/main" id="{7405F8FA-D23D-4FA1-842C-0A80A79D6940}"/>
              </a:ext>
            </a:extLst>
          </p:cNvPr>
          <p:cNvGrpSpPr/>
          <p:nvPr/>
        </p:nvGrpSpPr>
        <p:grpSpPr>
          <a:xfrm>
            <a:off x="3266646" y="5220992"/>
            <a:ext cx="2395955" cy="504000"/>
            <a:chOff x="3128099" y="5581216"/>
            <a:chExt cx="2395955" cy="504000"/>
          </a:xfrm>
        </p:grpSpPr>
        <p:sp>
          <p:nvSpPr>
            <p:cNvPr id="94" name="6 Elipse">
              <a:extLst>
                <a:ext uri="{FF2B5EF4-FFF2-40B4-BE49-F238E27FC236}">
                  <a16:creationId xmlns:a16="http://schemas.microsoft.com/office/drawing/2014/main" id="{2F78EC67-262B-4254-8C43-9D0F10398F69}"/>
                </a:ext>
              </a:extLst>
            </p:cNvPr>
            <p:cNvSpPr/>
            <p:nvPr/>
          </p:nvSpPr>
          <p:spPr>
            <a:xfrm>
              <a:off x="5020054" y="5581216"/>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95" name="7 CuadroTexto">
              <a:extLst>
                <a:ext uri="{FF2B5EF4-FFF2-40B4-BE49-F238E27FC236}">
                  <a16:creationId xmlns:a16="http://schemas.microsoft.com/office/drawing/2014/main" id="{891E92FD-135F-4541-B706-B1CAC511D0C5}"/>
                </a:ext>
              </a:extLst>
            </p:cNvPr>
            <p:cNvSpPr txBox="1"/>
            <p:nvPr/>
          </p:nvSpPr>
          <p:spPr>
            <a:xfrm>
              <a:off x="3128099" y="5737831"/>
              <a:ext cx="1867439"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Imaginario sobre AMLO</a:t>
              </a: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12" name="Imagen 11">
              <a:extLst>
                <a:ext uri="{FF2B5EF4-FFF2-40B4-BE49-F238E27FC236}">
                  <a16:creationId xmlns:a16="http://schemas.microsoft.com/office/drawing/2014/main" id="{D1851AC4-5BA7-435B-8C98-2C81E57B65F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98925" y="5677823"/>
              <a:ext cx="360000" cy="360000"/>
            </a:xfrm>
            <a:prstGeom prst="rect">
              <a:avLst/>
            </a:prstGeom>
            <a:ln>
              <a:noFill/>
            </a:ln>
          </p:spPr>
        </p:pic>
      </p:grpSp>
      <p:grpSp>
        <p:nvGrpSpPr>
          <p:cNvPr id="21" name="Grupo 20">
            <a:extLst>
              <a:ext uri="{FF2B5EF4-FFF2-40B4-BE49-F238E27FC236}">
                <a16:creationId xmlns:a16="http://schemas.microsoft.com/office/drawing/2014/main" id="{499412FF-A859-4D6D-BA29-646235DBE242}"/>
              </a:ext>
            </a:extLst>
          </p:cNvPr>
          <p:cNvGrpSpPr/>
          <p:nvPr/>
        </p:nvGrpSpPr>
        <p:grpSpPr>
          <a:xfrm>
            <a:off x="2866915" y="3277659"/>
            <a:ext cx="2795686" cy="504000"/>
            <a:chOff x="2728368" y="3561906"/>
            <a:chExt cx="2795686" cy="504000"/>
          </a:xfrm>
        </p:grpSpPr>
        <p:sp>
          <p:nvSpPr>
            <p:cNvPr id="72" name="45 Elipse">
              <a:extLst>
                <a:ext uri="{FF2B5EF4-FFF2-40B4-BE49-F238E27FC236}">
                  <a16:creationId xmlns:a16="http://schemas.microsoft.com/office/drawing/2014/main" id="{875D2C13-8205-4D57-A247-2830E9E60162}"/>
                </a:ext>
              </a:extLst>
            </p:cNvPr>
            <p:cNvSpPr/>
            <p:nvPr/>
          </p:nvSpPr>
          <p:spPr>
            <a:xfrm>
              <a:off x="5020054" y="3561906"/>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73" name="46 CuadroTexto">
              <a:extLst>
                <a:ext uri="{FF2B5EF4-FFF2-40B4-BE49-F238E27FC236}">
                  <a16:creationId xmlns:a16="http://schemas.microsoft.com/office/drawing/2014/main" id="{74301FEB-9127-49AD-911A-C23F4CEA4EB7}"/>
                </a:ext>
              </a:extLst>
            </p:cNvPr>
            <p:cNvSpPr txBox="1"/>
            <p:nvPr/>
          </p:nvSpPr>
          <p:spPr>
            <a:xfrm>
              <a:off x="2728368" y="3669456"/>
              <a:ext cx="2232248"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Perfil de la muestra</a:t>
              </a: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60" name="Imagen 59">
              <a:extLst>
                <a:ext uri="{FF2B5EF4-FFF2-40B4-BE49-F238E27FC236}">
                  <a16:creationId xmlns:a16="http://schemas.microsoft.com/office/drawing/2014/main" id="{363B6A7C-E141-455B-80F6-61289D29DB6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092261" y="3617210"/>
              <a:ext cx="360000" cy="360000"/>
            </a:xfrm>
            <a:prstGeom prst="rect">
              <a:avLst/>
            </a:prstGeom>
            <a:ln>
              <a:noFill/>
            </a:ln>
          </p:spPr>
        </p:pic>
      </p:grpSp>
      <p:grpSp>
        <p:nvGrpSpPr>
          <p:cNvPr id="15" name="Grupo 14">
            <a:extLst>
              <a:ext uri="{FF2B5EF4-FFF2-40B4-BE49-F238E27FC236}">
                <a16:creationId xmlns:a16="http://schemas.microsoft.com/office/drawing/2014/main" id="{BEB714A2-5DBE-4BAD-977D-3D8C21370857}"/>
              </a:ext>
            </a:extLst>
          </p:cNvPr>
          <p:cNvGrpSpPr/>
          <p:nvPr/>
        </p:nvGrpSpPr>
        <p:grpSpPr>
          <a:xfrm>
            <a:off x="5795511" y="2667614"/>
            <a:ext cx="2624012" cy="504000"/>
            <a:chOff x="5575673" y="1947682"/>
            <a:chExt cx="2624012" cy="504000"/>
          </a:xfrm>
        </p:grpSpPr>
        <p:sp>
          <p:nvSpPr>
            <p:cNvPr id="99" name="39 Elipse">
              <a:extLst>
                <a:ext uri="{FF2B5EF4-FFF2-40B4-BE49-F238E27FC236}">
                  <a16:creationId xmlns:a16="http://schemas.microsoft.com/office/drawing/2014/main" id="{FEEF130F-1D6F-4A76-825D-A7644652EDA1}"/>
                </a:ext>
              </a:extLst>
            </p:cNvPr>
            <p:cNvSpPr/>
            <p:nvPr/>
          </p:nvSpPr>
          <p:spPr>
            <a:xfrm>
              <a:off x="7695685" y="1947682"/>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83" name="Imagen 82">
              <a:extLst>
                <a:ext uri="{FF2B5EF4-FFF2-40B4-BE49-F238E27FC236}">
                  <a16:creationId xmlns:a16="http://schemas.microsoft.com/office/drawing/2014/main" id="{7F1F9F4E-F755-44A7-BBAF-AF82F8E0244E}"/>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803446" y="1999302"/>
              <a:ext cx="323535" cy="374400"/>
            </a:xfrm>
            <a:prstGeom prst="rect">
              <a:avLst/>
            </a:prstGeom>
            <a:ln>
              <a:noFill/>
            </a:ln>
          </p:spPr>
        </p:pic>
        <p:sp>
          <p:nvSpPr>
            <p:cNvPr id="63" name="46 CuadroTexto">
              <a:extLst>
                <a:ext uri="{FF2B5EF4-FFF2-40B4-BE49-F238E27FC236}">
                  <a16:creationId xmlns:a16="http://schemas.microsoft.com/office/drawing/2014/main" id="{A0B92040-97F6-4F54-81FD-69198CAB9088}"/>
                </a:ext>
              </a:extLst>
            </p:cNvPr>
            <p:cNvSpPr txBox="1"/>
            <p:nvPr/>
          </p:nvSpPr>
          <p:spPr>
            <a:xfrm>
              <a:off x="5575673" y="2061182"/>
              <a:ext cx="2120012" cy="276999"/>
            </a:xfrm>
            <a:prstGeom prst="rect">
              <a:avLst/>
            </a:prstGeom>
            <a:noFill/>
            <a:ln>
              <a:noFill/>
            </a:ln>
          </p:spPr>
          <p:txBody>
            <a:bodyPr wrap="square" rtlCol="0">
              <a:spAutoFit/>
            </a:bodyPr>
            <a:lstStyle>
              <a:defPPr>
                <a:defRPr lang="es-MX"/>
              </a:defPPr>
              <a:lvl1pPr algn="r">
                <a:defRPr sz="1200">
                  <a:solidFill>
                    <a:schemeClr val="bg1"/>
                  </a:solidFill>
                  <a:latin typeface="Helvetica" panose="020B0604020202020204" pitchFamily="34" charset="0"/>
                  <a:cs typeface="Helvetica" panose="020B0604020202020204" pitchFamily="34" charset="0"/>
                </a:defRPr>
              </a:lvl1pPr>
            </a:lstStyle>
            <a:p>
              <a:pPr lvl="0"/>
              <a:r>
                <a:rPr lang="es-MX" dirty="0"/>
                <a:t>Imaginario sobre Morena</a:t>
              </a:r>
            </a:p>
          </p:txBody>
        </p:sp>
      </p:grpSp>
      <p:grpSp>
        <p:nvGrpSpPr>
          <p:cNvPr id="14" name="Grupo 13">
            <a:extLst>
              <a:ext uri="{FF2B5EF4-FFF2-40B4-BE49-F238E27FC236}">
                <a16:creationId xmlns:a16="http://schemas.microsoft.com/office/drawing/2014/main" id="{3825D3C3-F67F-4462-B2CB-8C416FB6367E}"/>
              </a:ext>
            </a:extLst>
          </p:cNvPr>
          <p:cNvGrpSpPr/>
          <p:nvPr/>
        </p:nvGrpSpPr>
        <p:grpSpPr>
          <a:xfrm>
            <a:off x="6056496" y="3312753"/>
            <a:ext cx="2363027" cy="504000"/>
            <a:chOff x="5836658" y="2610202"/>
            <a:chExt cx="2363027" cy="504000"/>
          </a:xfrm>
        </p:grpSpPr>
        <p:sp>
          <p:nvSpPr>
            <p:cNvPr id="100" name="40 CuadroTexto">
              <a:extLst>
                <a:ext uri="{FF2B5EF4-FFF2-40B4-BE49-F238E27FC236}">
                  <a16:creationId xmlns:a16="http://schemas.microsoft.com/office/drawing/2014/main" id="{FCB5356F-3E7E-4FC8-B81F-3F979A583912}"/>
                </a:ext>
              </a:extLst>
            </p:cNvPr>
            <p:cNvSpPr txBox="1"/>
            <p:nvPr/>
          </p:nvSpPr>
          <p:spPr>
            <a:xfrm>
              <a:off x="5836658" y="2697202"/>
              <a:ext cx="1796268"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Partidos políticos </a:t>
              </a: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101" name="42 Elipse">
              <a:extLst>
                <a:ext uri="{FF2B5EF4-FFF2-40B4-BE49-F238E27FC236}">
                  <a16:creationId xmlns:a16="http://schemas.microsoft.com/office/drawing/2014/main" id="{669E2609-CF85-4AE2-B243-4B4FC099A00C}"/>
                </a:ext>
              </a:extLst>
            </p:cNvPr>
            <p:cNvSpPr/>
            <p:nvPr/>
          </p:nvSpPr>
          <p:spPr>
            <a:xfrm>
              <a:off x="7695685" y="2610202"/>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pic>
          <p:nvPicPr>
            <p:cNvPr id="5" name="Imagen 4">
              <a:extLst>
                <a:ext uri="{FF2B5EF4-FFF2-40B4-BE49-F238E27FC236}">
                  <a16:creationId xmlns:a16="http://schemas.microsoft.com/office/drawing/2014/main" id="{7DFC3C84-70A6-4886-9714-0F85F7D5498C}"/>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783119" y="2710486"/>
              <a:ext cx="350824" cy="350824"/>
            </a:xfrm>
            <a:prstGeom prst="rect">
              <a:avLst/>
            </a:prstGeom>
            <a:ln>
              <a:noFill/>
            </a:ln>
          </p:spPr>
        </p:pic>
      </p:grpSp>
      <p:grpSp>
        <p:nvGrpSpPr>
          <p:cNvPr id="16" name="Grupo 15">
            <a:extLst>
              <a:ext uri="{FF2B5EF4-FFF2-40B4-BE49-F238E27FC236}">
                <a16:creationId xmlns:a16="http://schemas.microsoft.com/office/drawing/2014/main" id="{EAE9AC41-3B24-4287-B0B6-EA86264F61BD}"/>
              </a:ext>
            </a:extLst>
          </p:cNvPr>
          <p:cNvGrpSpPr/>
          <p:nvPr/>
        </p:nvGrpSpPr>
        <p:grpSpPr>
          <a:xfrm>
            <a:off x="2881719" y="2629881"/>
            <a:ext cx="2795686" cy="504000"/>
            <a:chOff x="2743172" y="2962395"/>
            <a:chExt cx="2795686" cy="504000"/>
          </a:xfrm>
        </p:grpSpPr>
        <p:sp>
          <p:nvSpPr>
            <p:cNvPr id="68" name="39 Elipse">
              <a:extLst>
                <a:ext uri="{FF2B5EF4-FFF2-40B4-BE49-F238E27FC236}">
                  <a16:creationId xmlns:a16="http://schemas.microsoft.com/office/drawing/2014/main" id="{E81616DA-81F0-4B9D-8A56-200E37671C70}"/>
                </a:ext>
              </a:extLst>
            </p:cNvPr>
            <p:cNvSpPr/>
            <p:nvPr/>
          </p:nvSpPr>
          <p:spPr>
            <a:xfrm>
              <a:off x="5034858" y="2962395"/>
              <a:ext cx="504000" cy="5040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69" name="40 CuadroTexto">
              <a:extLst>
                <a:ext uri="{FF2B5EF4-FFF2-40B4-BE49-F238E27FC236}">
                  <a16:creationId xmlns:a16="http://schemas.microsoft.com/office/drawing/2014/main" id="{0EFAB405-2CFF-4840-8626-1C31C8460345}"/>
                </a:ext>
              </a:extLst>
            </p:cNvPr>
            <p:cNvSpPr txBox="1"/>
            <p:nvPr/>
          </p:nvSpPr>
          <p:spPr>
            <a:xfrm>
              <a:off x="2743172" y="3104681"/>
              <a:ext cx="2232248" cy="276999"/>
            </a:xfrm>
            <a:prstGeom prst="rect">
              <a:avLst/>
            </a:prstGeom>
            <a:noFill/>
            <a:ln>
              <a:noFill/>
            </a:ln>
          </p:spPr>
          <p:txBody>
            <a:bodyPr wrap="square" rtlCol="0">
              <a:spAutoFit/>
            </a:bodyPr>
            <a:lstStyle/>
            <a:p>
              <a:pPr lvl="0" algn="r">
                <a:defRPr/>
              </a:pPr>
              <a:r>
                <a:rPr lang="es-MX" sz="1200" dirty="0">
                  <a:solidFill>
                    <a:prstClr val="white"/>
                  </a:solidFill>
                  <a:latin typeface="Helvetica" panose="020B0604020202020204" pitchFamily="34" charset="0"/>
                  <a:cs typeface="Helvetica" panose="020B0604020202020204" pitchFamily="34" charset="0"/>
                </a:rPr>
                <a:t>Imaginario colectivo </a:t>
              </a:r>
            </a:p>
          </p:txBody>
        </p:sp>
        <p:pic>
          <p:nvPicPr>
            <p:cNvPr id="7" name="Imagen 6">
              <a:extLst>
                <a:ext uri="{FF2B5EF4-FFF2-40B4-BE49-F238E27FC236}">
                  <a16:creationId xmlns:a16="http://schemas.microsoft.com/office/drawing/2014/main" id="{4241F808-1276-41B7-A557-7A4087A86D21}"/>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104821" y="3024410"/>
              <a:ext cx="368392" cy="368392"/>
            </a:xfrm>
            <a:prstGeom prst="rect">
              <a:avLst/>
            </a:prstGeom>
            <a:ln>
              <a:noFill/>
            </a:ln>
          </p:spPr>
        </p:pic>
      </p:grpSp>
      <p:sp>
        <p:nvSpPr>
          <p:cNvPr id="25" name="Rectángulo 24">
            <a:hlinkClick r:id="rId16" action="ppaction://hlinksldjump"/>
            <a:extLst>
              <a:ext uri="{FF2B5EF4-FFF2-40B4-BE49-F238E27FC236}">
                <a16:creationId xmlns:a16="http://schemas.microsoft.com/office/drawing/2014/main" id="{AB017E93-9767-4E1E-84BB-9F5460675E3B}"/>
              </a:ext>
            </a:extLst>
          </p:cNvPr>
          <p:cNvSpPr/>
          <p:nvPr/>
        </p:nvSpPr>
        <p:spPr>
          <a:xfrm>
            <a:off x="3266646" y="2612404"/>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8" name="Rectángulo 77">
            <a:hlinkClick r:id="rId17" action="ppaction://hlinksldjump"/>
            <a:extLst>
              <a:ext uri="{FF2B5EF4-FFF2-40B4-BE49-F238E27FC236}">
                <a16:creationId xmlns:a16="http://schemas.microsoft.com/office/drawing/2014/main" id="{EDE3A433-8304-4C90-83E1-30ED14CD4CC9}"/>
              </a:ext>
            </a:extLst>
          </p:cNvPr>
          <p:cNvSpPr/>
          <p:nvPr/>
        </p:nvSpPr>
        <p:spPr>
          <a:xfrm>
            <a:off x="3266646" y="3277658"/>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9" name="Rectángulo 78">
            <a:hlinkClick r:id="rId18" action="ppaction://hlinksldjump"/>
            <a:extLst>
              <a:ext uri="{FF2B5EF4-FFF2-40B4-BE49-F238E27FC236}">
                <a16:creationId xmlns:a16="http://schemas.microsoft.com/office/drawing/2014/main" id="{44B8F68F-DB9C-4377-A0CD-3F04420B5AA7}"/>
              </a:ext>
            </a:extLst>
          </p:cNvPr>
          <p:cNvSpPr/>
          <p:nvPr/>
        </p:nvSpPr>
        <p:spPr>
          <a:xfrm>
            <a:off x="3248971" y="3941463"/>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7" name="Rectángulo 86">
            <a:hlinkClick r:id="rId19" action="ppaction://hlinksldjump"/>
            <a:extLst>
              <a:ext uri="{FF2B5EF4-FFF2-40B4-BE49-F238E27FC236}">
                <a16:creationId xmlns:a16="http://schemas.microsoft.com/office/drawing/2014/main" id="{D221691E-1DCF-4E23-BD5A-CD43D193B74D}"/>
              </a:ext>
            </a:extLst>
          </p:cNvPr>
          <p:cNvSpPr/>
          <p:nvPr/>
        </p:nvSpPr>
        <p:spPr>
          <a:xfrm>
            <a:off x="3210360" y="4564862"/>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8" name="Rectángulo 87">
            <a:hlinkClick r:id="rId20" action="ppaction://hlinksldjump"/>
            <a:extLst>
              <a:ext uri="{FF2B5EF4-FFF2-40B4-BE49-F238E27FC236}">
                <a16:creationId xmlns:a16="http://schemas.microsoft.com/office/drawing/2014/main" id="{7A0F593D-BD12-43D0-A406-EBC982D562D3}"/>
              </a:ext>
            </a:extLst>
          </p:cNvPr>
          <p:cNvSpPr/>
          <p:nvPr/>
        </p:nvSpPr>
        <p:spPr>
          <a:xfrm>
            <a:off x="3248970" y="5217994"/>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9" name="Rectángulo 88">
            <a:hlinkClick r:id="rId21" action="ppaction://hlinksldjump"/>
            <a:extLst>
              <a:ext uri="{FF2B5EF4-FFF2-40B4-BE49-F238E27FC236}">
                <a16:creationId xmlns:a16="http://schemas.microsoft.com/office/drawing/2014/main" id="{4A6A6567-9185-447E-A11F-7B4BCD89F9CE}"/>
              </a:ext>
            </a:extLst>
          </p:cNvPr>
          <p:cNvSpPr/>
          <p:nvPr/>
        </p:nvSpPr>
        <p:spPr>
          <a:xfrm>
            <a:off x="6095471" y="2633951"/>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90" name="Rectángulo 89">
            <a:hlinkClick r:id="rId22" action="ppaction://hlinksldjump"/>
            <a:extLst>
              <a:ext uri="{FF2B5EF4-FFF2-40B4-BE49-F238E27FC236}">
                <a16:creationId xmlns:a16="http://schemas.microsoft.com/office/drawing/2014/main" id="{6AD5290A-3EF1-4E00-B6F8-6E746209A675}"/>
              </a:ext>
            </a:extLst>
          </p:cNvPr>
          <p:cNvSpPr/>
          <p:nvPr/>
        </p:nvSpPr>
        <p:spPr>
          <a:xfrm>
            <a:off x="6095471" y="3299205"/>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91" name="Rectángulo 90">
            <a:hlinkClick r:id="rId23" action="ppaction://hlinksldjump"/>
            <a:extLst>
              <a:ext uri="{FF2B5EF4-FFF2-40B4-BE49-F238E27FC236}">
                <a16:creationId xmlns:a16="http://schemas.microsoft.com/office/drawing/2014/main" id="{8B01B741-060E-4838-B90B-2E309C59FE2F}"/>
              </a:ext>
            </a:extLst>
          </p:cNvPr>
          <p:cNvSpPr/>
          <p:nvPr/>
        </p:nvSpPr>
        <p:spPr>
          <a:xfrm>
            <a:off x="6077796" y="3963010"/>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96" name="Rectángulo 95">
            <a:hlinkClick r:id="rId24" action="ppaction://hlinksldjump"/>
            <a:extLst>
              <a:ext uri="{FF2B5EF4-FFF2-40B4-BE49-F238E27FC236}">
                <a16:creationId xmlns:a16="http://schemas.microsoft.com/office/drawing/2014/main" id="{137FBC7E-3308-4F57-8927-7DF300A35EEE}"/>
              </a:ext>
            </a:extLst>
          </p:cNvPr>
          <p:cNvSpPr/>
          <p:nvPr/>
        </p:nvSpPr>
        <p:spPr>
          <a:xfrm>
            <a:off x="6039185" y="4586409"/>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97" name="Rectángulo 96">
            <a:hlinkClick r:id="rId25" action="ppaction://hlinksldjump"/>
            <a:extLst>
              <a:ext uri="{FF2B5EF4-FFF2-40B4-BE49-F238E27FC236}">
                <a16:creationId xmlns:a16="http://schemas.microsoft.com/office/drawing/2014/main" id="{5F90E329-841E-4699-9891-3A13C5B05DAC}"/>
              </a:ext>
            </a:extLst>
          </p:cNvPr>
          <p:cNvSpPr/>
          <p:nvPr/>
        </p:nvSpPr>
        <p:spPr>
          <a:xfrm>
            <a:off x="6077795" y="5239541"/>
            <a:ext cx="2610577" cy="5592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Tree>
    <p:extLst>
      <p:ext uri="{BB962C8B-B14F-4D97-AF65-F5344CB8AC3E}">
        <p14:creationId xmlns:p14="http://schemas.microsoft.com/office/powerpoint/2010/main" val="8445144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22610" y="1325560"/>
          <a:ext cx="8498780" cy="486228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912248">
                  <a:extLst>
                    <a:ext uri="{9D8B030D-6E8A-4147-A177-3AD203B41FA5}">
                      <a16:colId xmlns:a16="http://schemas.microsoft.com/office/drawing/2014/main" val="20001"/>
                    </a:ext>
                  </a:extLst>
                </a:gridCol>
                <a:gridCol w="889245">
                  <a:extLst>
                    <a:ext uri="{9D8B030D-6E8A-4147-A177-3AD203B41FA5}">
                      <a16:colId xmlns:a16="http://schemas.microsoft.com/office/drawing/2014/main" val="20002"/>
                    </a:ext>
                  </a:extLst>
                </a:gridCol>
                <a:gridCol w="1099930">
                  <a:extLst>
                    <a:ext uri="{9D8B030D-6E8A-4147-A177-3AD203B41FA5}">
                      <a16:colId xmlns:a16="http://schemas.microsoft.com/office/drawing/2014/main" val="1889212505"/>
                    </a:ext>
                  </a:extLst>
                </a:gridCol>
                <a:gridCol w="901148">
                  <a:extLst>
                    <a:ext uri="{9D8B030D-6E8A-4147-A177-3AD203B41FA5}">
                      <a16:colId xmlns:a16="http://schemas.microsoft.com/office/drawing/2014/main" val="1803750054"/>
                    </a:ext>
                  </a:extLst>
                </a:gridCol>
                <a:gridCol w="834887">
                  <a:extLst>
                    <a:ext uri="{9D8B030D-6E8A-4147-A177-3AD203B41FA5}">
                      <a16:colId xmlns:a16="http://schemas.microsoft.com/office/drawing/2014/main" val="2074296805"/>
                    </a:ext>
                  </a:extLst>
                </a:gridCol>
                <a:gridCol w="636104">
                  <a:extLst>
                    <a:ext uri="{9D8B030D-6E8A-4147-A177-3AD203B41FA5}">
                      <a16:colId xmlns:a16="http://schemas.microsoft.com/office/drawing/2014/main" val="3291812143"/>
                    </a:ext>
                  </a:extLst>
                </a:gridCol>
                <a:gridCol w="662609">
                  <a:extLst>
                    <a:ext uri="{9D8B030D-6E8A-4147-A177-3AD203B41FA5}">
                      <a16:colId xmlns:a16="http://schemas.microsoft.com/office/drawing/2014/main" val="363732892"/>
                    </a:ext>
                  </a:extLst>
                </a:gridCol>
                <a:gridCol w="1298713">
                  <a:extLst>
                    <a:ext uri="{9D8B030D-6E8A-4147-A177-3AD203B41FA5}">
                      <a16:colId xmlns:a16="http://schemas.microsoft.com/office/drawing/2014/main" val="2967888749"/>
                    </a:ext>
                  </a:extLst>
                </a:gridCol>
                <a:gridCol w="1055616">
                  <a:extLst>
                    <a:ext uri="{9D8B030D-6E8A-4147-A177-3AD203B41FA5}">
                      <a16:colId xmlns:a16="http://schemas.microsoft.com/office/drawing/2014/main" val="3603207463"/>
                    </a:ext>
                  </a:extLst>
                </a:gridCol>
              </a:tblGrid>
              <a:tr h="720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Contradicción en sus discursos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Bloqueos y manifestaciones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Desconfianza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Ambicioso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No ayuda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Dictador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Apoyado por la delincuencia organizada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Trabajo como jefe de gobierno en la CDMX</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0914">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091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907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0914">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091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4566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907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20914">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2091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4566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20914">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2091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220914">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2091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3" name="Rectángulo 22">
            <a:extLst>
              <a:ext uri="{FF2B5EF4-FFF2-40B4-BE49-F238E27FC236}">
                <a16:creationId xmlns:a16="http://schemas.microsoft.com/office/drawing/2014/main" id="{4124588D-5C47-41C3-B8BD-44D568E7D28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5" name="Imagen 24">
            <a:extLst>
              <a:ext uri="{FF2B5EF4-FFF2-40B4-BE49-F238E27FC236}">
                <a16:creationId xmlns:a16="http://schemas.microsoft.com/office/drawing/2014/main" id="{A70852F3-C41F-45A2-AEA8-DECF53C88C62}"/>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6" name="Imagen 25">
            <a:extLst>
              <a:ext uri="{FF2B5EF4-FFF2-40B4-BE49-F238E27FC236}">
                <a16:creationId xmlns:a16="http://schemas.microsoft.com/office/drawing/2014/main" id="{70738315-A4A3-4702-A373-7B6CE95A9C7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7" name="Rectángulo 26">
            <a:extLst>
              <a:ext uri="{FF2B5EF4-FFF2-40B4-BE49-F238E27FC236}">
                <a16:creationId xmlns:a16="http://schemas.microsoft.com/office/drawing/2014/main" id="{1941F2CF-0B1D-4F34-BD29-3DAA50B08D3A}"/>
              </a:ext>
            </a:extLst>
          </p:cNvPr>
          <p:cNvSpPr/>
          <p:nvPr/>
        </p:nvSpPr>
        <p:spPr>
          <a:xfrm>
            <a:off x="4836329" y="-3803"/>
            <a:ext cx="430767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48 CuadroTexto">
            <a:extLst>
              <a:ext uri="{FF2B5EF4-FFF2-40B4-BE49-F238E27FC236}">
                <a16:creationId xmlns:a16="http://schemas.microsoft.com/office/drawing/2014/main" id="{8AFE2D01-09CC-41A9-A60D-22D0F82B9437}"/>
              </a:ext>
            </a:extLst>
          </p:cNvPr>
          <p:cNvSpPr txBox="1"/>
          <p:nvPr/>
        </p:nvSpPr>
        <p:spPr>
          <a:xfrm>
            <a:off x="4836329" y="115312"/>
            <a:ext cx="4194114"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Hechos que definen la vida de AMLO</a:t>
            </a:r>
          </a:p>
        </p:txBody>
      </p:sp>
      <p:sp>
        <p:nvSpPr>
          <p:cNvPr id="37" name="Rectángulo 36">
            <a:extLst>
              <a:ext uri="{FF2B5EF4-FFF2-40B4-BE49-F238E27FC236}">
                <a16:creationId xmlns:a16="http://schemas.microsoft.com/office/drawing/2014/main" id="{23A0B240-7C4D-4766-9119-F7C427137885}"/>
              </a:ext>
            </a:extLst>
          </p:cNvPr>
          <p:cNvSpPr/>
          <p:nvPr/>
        </p:nvSpPr>
        <p:spPr>
          <a:xfrm>
            <a:off x="927652" y="668339"/>
            <a:ext cx="796696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De los candidatos que suenan, Andrés Manuel es quien competiría por tercera ocasión por la Presidencia. Dígame, si usted pudiera contar la historia de Andrés Manuel López Obrador con tres cosas que él haya hecho, ¿cuáles serían los más importantes, es decir, los que lo definirían?</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8" name="8 CuadroTexto">
            <a:extLst>
              <a:ext uri="{FF2B5EF4-FFF2-40B4-BE49-F238E27FC236}">
                <a16:creationId xmlns:a16="http://schemas.microsoft.com/office/drawing/2014/main" id="{221627D1-EA54-4F27-B101-5455BCA412F3}"/>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1,509 menciones</a:t>
            </a:r>
          </a:p>
        </p:txBody>
      </p:sp>
    </p:spTree>
    <p:extLst>
      <p:ext uri="{BB962C8B-B14F-4D97-AF65-F5344CB8AC3E}">
        <p14:creationId xmlns:p14="http://schemas.microsoft.com/office/powerpoint/2010/main" val="347903666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758608" y="-3803"/>
            <a:ext cx="238539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758608" y="103056"/>
            <a:ext cx="229837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Frase sobre AMLO</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371596"/>
          <a:ext cx="8768006" cy="4929002"/>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Hagamos ahora un ejercicio de completar la frase. Dígame, ¿cómo terminaría usted la siguiente expresión: para los mexicanos Andrés Manuel López Obrador…?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Tree>
    <p:extLst>
      <p:ext uri="{BB962C8B-B14F-4D97-AF65-F5344CB8AC3E}">
        <p14:creationId xmlns:p14="http://schemas.microsoft.com/office/powerpoint/2010/main" val="140444414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n 26">
            <a:extLst>
              <a:ext uri="{FF2B5EF4-FFF2-40B4-BE49-F238E27FC236}">
                <a16:creationId xmlns:a16="http://schemas.microsoft.com/office/drawing/2014/main" id="{CBA85B66-7564-4F51-91B4-CB69C25225EF}"/>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8" name="Rectángulo 37">
            <a:extLst>
              <a:ext uri="{FF2B5EF4-FFF2-40B4-BE49-F238E27FC236}">
                <a16:creationId xmlns:a16="http://schemas.microsoft.com/office/drawing/2014/main" id="{E7890A54-3843-4F38-A02D-5B6194066B5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0"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551985" cy="465531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92978">
                  <a:extLst>
                    <a:ext uri="{9D8B030D-6E8A-4147-A177-3AD203B41FA5}">
                      <a16:colId xmlns:a16="http://schemas.microsoft.com/office/drawing/2014/main" val="20001"/>
                    </a:ext>
                  </a:extLst>
                </a:gridCol>
                <a:gridCol w="1228597">
                  <a:extLst>
                    <a:ext uri="{9D8B030D-6E8A-4147-A177-3AD203B41FA5}">
                      <a16:colId xmlns:a16="http://schemas.microsoft.com/office/drawing/2014/main" val="20002"/>
                    </a:ext>
                  </a:extLst>
                </a:gridCol>
                <a:gridCol w="1264426">
                  <a:extLst>
                    <a:ext uri="{9D8B030D-6E8A-4147-A177-3AD203B41FA5}">
                      <a16:colId xmlns:a16="http://schemas.microsoft.com/office/drawing/2014/main" val="1889212505"/>
                    </a:ext>
                  </a:extLst>
                </a:gridCol>
                <a:gridCol w="1264426">
                  <a:extLst>
                    <a:ext uri="{9D8B030D-6E8A-4147-A177-3AD203B41FA5}">
                      <a16:colId xmlns:a16="http://schemas.microsoft.com/office/drawing/2014/main" val="1803750054"/>
                    </a:ext>
                  </a:extLst>
                </a:gridCol>
                <a:gridCol w="1264426">
                  <a:extLst>
                    <a:ext uri="{9D8B030D-6E8A-4147-A177-3AD203B41FA5}">
                      <a16:colId xmlns:a16="http://schemas.microsoft.com/office/drawing/2014/main" val="2074296805"/>
                    </a:ext>
                  </a:extLst>
                </a:gridCol>
                <a:gridCol w="1264426">
                  <a:extLst>
                    <a:ext uri="{9D8B030D-6E8A-4147-A177-3AD203B41FA5}">
                      <a16:colId xmlns:a16="http://schemas.microsoft.com/office/drawing/2014/main" val="3291812143"/>
                    </a:ext>
                  </a:extLst>
                </a:gridCol>
                <a:gridCol w="1264426">
                  <a:extLst>
                    <a:ext uri="{9D8B030D-6E8A-4147-A177-3AD203B41FA5}">
                      <a16:colId xmlns:a16="http://schemas.microsoft.com/office/drawing/2014/main" val="363732892"/>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una persona perseverante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una persona poco congruente con lo que dice y hace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el candidato menos malo para ganar en 2018</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el mejor candidato para ganar en 2018</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un mal candidato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una mala persona (necio, déspota, mentiroso)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21" name="Rectángulo 20">
            <a:extLst>
              <a:ext uri="{FF2B5EF4-FFF2-40B4-BE49-F238E27FC236}">
                <a16:creationId xmlns:a16="http://schemas.microsoft.com/office/drawing/2014/main" id="{5E82CCA2-7335-40FC-9664-3105E7DCA42C}"/>
              </a:ext>
            </a:extLst>
          </p:cNvPr>
          <p:cNvSpPr/>
          <p:nvPr/>
        </p:nvSpPr>
        <p:spPr>
          <a:xfrm>
            <a:off x="6758608" y="-3803"/>
            <a:ext cx="238539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CuadroTexto 35">
            <a:extLst>
              <a:ext uri="{FF2B5EF4-FFF2-40B4-BE49-F238E27FC236}">
                <a16:creationId xmlns:a16="http://schemas.microsoft.com/office/drawing/2014/main" id="{BCB8FB3F-EECA-4637-BFB4-3F5068E7A917}"/>
              </a:ext>
            </a:extLst>
          </p:cNvPr>
          <p:cNvSpPr txBox="1"/>
          <p:nvPr/>
        </p:nvSpPr>
        <p:spPr>
          <a:xfrm>
            <a:off x="6758608" y="103056"/>
            <a:ext cx="229837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Frase sobre AMLO</a:t>
            </a:r>
          </a:p>
        </p:txBody>
      </p:sp>
      <p:sp>
        <p:nvSpPr>
          <p:cNvPr id="23" name="Rectángulo 22">
            <a:extLst>
              <a:ext uri="{FF2B5EF4-FFF2-40B4-BE49-F238E27FC236}">
                <a16:creationId xmlns:a16="http://schemas.microsoft.com/office/drawing/2014/main" id="{B70B70BE-62FD-4EF0-A559-22A5643D5F07}"/>
              </a:ext>
            </a:extLst>
          </p:cNvPr>
          <p:cNvSpPr/>
          <p:nvPr/>
        </p:nvSpPr>
        <p:spPr>
          <a:xfrm>
            <a:off x="689112" y="668339"/>
            <a:ext cx="820550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Hagamos ahora un ejercicio de completar la frase. Dígame, ¿cómo terminaría usted la siguiente expresión: para los mexicanos Andrés Manuel López Obrador…?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28" name="Imagen 27">
            <a:extLst>
              <a:ext uri="{FF2B5EF4-FFF2-40B4-BE49-F238E27FC236}">
                <a16:creationId xmlns:a16="http://schemas.microsoft.com/office/drawing/2014/main" id="{28BC6223-925A-4F5A-A61B-2E492B5F940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250540333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n 26">
            <a:extLst>
              <a:ext uri="{FF2B5EF4-FFF2-40B4-BE49-F238E27FC236}">
                <a16:creationId xmlns:a16="http://schemas.microsoft.com/office/drawing/2014/main" id="{CBA85B66-7564-4F51-91B4-CB69C25225EF}"/>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8" name="Rectángulo 37">
            <a:extLst>
              <a:ext uri="{FF2B5EF4-FFF2-40B4-BE49-F238E27FC236}">
                <a16:creationId xmlns:a16="http://schemas.microsoft.com/office/drawing/2014/main" id="{E7890A54-3843-4F38-A02D-5B6194066B5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0"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578816" cy="465531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92978">
                  <a:extLst>
                    <a:ext uri="{9D8B030D-6E8A-4147-A177-3AD203B41FA5}">
                      <a16:colId xmlns:a16="http://schemas.microsoft.com/office/drawing/2014/main" val="20001"/>
                    </a:ext>
                  </a:extLst>
                </a:gridCol>
                <a:gridCol w="968204">
                  <a:extLst>
                    <a:ext uri="{9D8B030D-6E8A-4147-A177-3AD203B41FA5}">
                      <a16:colId xmlns:a16="http://schemas.microsoft.com/office/drawing/2014/main" val="20002"/>
                    </a:ext>
                  </a:extLst>
                </a:gridCol>
                <a:gridCol w="1101559">
                  <a:extLst>
                    <a:ext uri="{9D8B030D-6E8A-4147-A177-3AD203B41FA5}">
                      <a16:colId xmlns:a16="http://schemas.microsoft.com/office/drawing/2014/main" val="1889212505"/>
                    </a:ext>
                  </a:extLst>
                </a:gridCol>
                <a:gridCol w="1101559">
                  <a:extLst>
                    <a:ext uri="{9D8B030D-6E8A-4147-A177-3AD203B41FA5}">
                      <a16:colId xmlns:a16="http://schemas.microsoft.com/office/drawing/2014/main" val="1803750054"/>
                    </a:ext>
                  </a:extLst>
                </a:gridCol>
                <a:gridCol w="1101559">
                  <a:extLst>
                    <a:ext uri="{9D8B030D-6E8A-4147-A177-3AD203B41FA5}">
                      <a16:colId xmlns:a16="http://schemas.microsoft.com/office/drawing/2014/main" val="2074296805"/>
                    </a:ext>
                  </a:extLst>
                </a:gridCol>
                <a:gridCol w="1101559">
                  <a:extLst>
                    <a:ext uri="{9D8B030D-6E8A-4147-A177-3AD203B41FA5}">
                      <a16:colId xmlns:a16="http://schemas.microsoft.com/office/drawing/2014/main" val="3291812143"/>
                    </a:ext>
                  </a:extLst>
                </a:gridCol>
                <a:gridCol w="1101559">
                  <a:extLst>
                    <a:ext uri="{9D8B030D-6E8A-4147-A177-3AD203B41FA5}">
                      <a16:colId xmlns:a16="http://schemas.microsoft.com/office/drawing/2014/main" val="363732892"/>
                    </a:ext>
                  </a:extLst>
                </a:gridCol>
                <a:gridCol w="1101559">
                  <a:extLst>
                    <a:ext uri="{9D8B030D-6E8A-4147-A177-3AD203B41FA5}">
                      <a16:colId xmlns:a16="http://schemas.microsoft.com/office/drawing/2014/main" val="754058085"/>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un buen candidato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un candidato más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Es congruente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accent4"/>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solidFill>
                          <a:effectLst/>
                          <a:uLnTx/>
                          <a:uFillTx/>
                          <a:latin typeface="Helvetica" panose="020B0604020202020204" pitchFamily="34" charset="0"/>
                          <a:ea typeface="+mn-ea"/>
                          <a:cs typeface="Helvetica" panose="020B0604020202020204" pitchFamily="34" charset="0"/>
                        </a:rPr>
                        <a:t>Ninguna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21" name="Rectángulo 20">
            <a:extLst>
              <a:ext uri="{FF2B5EF4-FFF2-40B4-BE49-F238E27FC236}">
                <a16:creationId xmlns:a16="http://schemas.microsoft.com/office/drawing/2014/main" id="{5E82CCA2-7335-40FC-9664-3105E7DCA42C}"/>
              </a:ext>
            </a:extLst>
          </p:cNvPr>
          <p:cNvSpPr/>
          <p:nvPr/>
        </p:nvSpPr>
        <p:spPr>
          <a:xfrm>
            <a:off x="6758608" y="-3803"/>
            <a:ext cx="238539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CuadroTexto 35">
            <a:extLst>
              <a:ext uri="{FF2B5EF4-FFF2-40B4-BE49-F238E27FC236}">
                <a16:creationId xmlns:a16="http://schemas.microsoft.com/office/drawing/2014/main" id="{BCB8FB3F-EECA-4637-BFB4-3F5068E7A917}"/>
              </a:ext>
            </a:extLst>
          </p:cNvPr>
          <p:cNvSpPr txBox="1"/>
          <p:nvPr/>
        </p:nvSpPr>
        <p:spPr>
          <a:xfrm>
            <a:off x="6758608" y="103056"/>
            <a:ext cx="229837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Frase sobre AMLO</a:t>
            </a:r>
          </a:p>
        </p:txBody>
      </p:sp>
      <p:sp>
        <p:nvSpPr>
          <p:cNvPr id="23" name="Rectángulo 22">
            <a:extLst>
              <a:ext uri="{FF2B5EF4-FFF2-40B4-BE49-F238E27FC236}">
                <a16:creationId xmlns:a16="http://schemas.microsoft.com/office/drawing/2014/main" id="{B70B70BE-62FD-4EF0-A559-22A5643D5F07}"/>
              </a:ext>
            </a:extLst>
          </p:cNvPr>
          <p:cNvSpPr/>
          <p:nvPr/>
        </p:nvSpPr>
        <p:spPr>
          <a:xfrm>
            <a:off x="689112" y="668339"/>
            <a:ext cx="820550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Hagamos ahora un ejercicio de completar la frase. Dígame, ¿cómo terminaría usted la siguiente expresión: para los mexicanos Andrés Manuel López Obrador…?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28" name="Imagen 27">
            <a:extLst>
              <a:ext uri="{FF2B5EF4-FFF2-40B4-BE49-F238E27FC236}">
                <a16:creationId xmlns:a16="http://schemas.microsoft.com/office/drawing/2014/main" id="{28BC6223-925A-4F5A-A61B-2E492B5F940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331940873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3DAB5DDA-3A12-4BD7-A289-CF2D16D0F96B}"/>
              </a:ext>
            </a:extLst>
          </p:cNvPr>
          <p:cNvSpPr/>
          <p:nvPr/>
        </p:nvSpPr>
        <p:spPr>
          <a:xfrm>
            <a:off x="3697357" y="-3803"/>
            <a:ext cx="544664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CuadroTexto 17">
            <a:extLst>
              <a:ext uri="{FF2B5EF4-FFF2-40B4-BE49-F238E27FC236}">
                <a16:creationId xmlns:a16="http://schemas.microsoft.com/office/drawing/2014/main" id="{25912514-76C8-45EC-84BB-2F78B4A376F4}"/>
              </a:ext>
            </a:extLst>
          </p:cNvPr>
          <p:cNvSpPr txBox="1"/>
          <p:nvPr/>
        </p:nvSpPr>
        <p:spPr>
          <a:xfrm>
            <a:off x="3509808" y="103056"/>
            <a:ext cx="559142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Desempeño de AMLO como Jefe de Gobierno</a:t>
            </a:r>
          </a:p>
        </p:txBody>
      </p:sp>
      <p:sp>
        <p:nvSpPr>
          <p:cNvPr id="19" name="Rectángulo 18">
            <a:extLst>
              <a:ext uri="{FF2B5EF4-FFF2-40B4-BE49-F238E27FC236}">
                <a16:creationId xmlns:a16="http://schemas.microsoft.com/office/drawing/2014/main" id="{E280E85B-3813-452D-A0D9-6DBFF0A1F96E}"/>
              </a:ext>
            </a:extLst>
          </p:cNvPr>
          <p:cNvSpPr/>
          <p:nvPr/>
        </p:nvSpPr>
        <p:spPr>
          <a:xfrm>
            <a:off x="492368" y="731976"/>
            <a:ext cx="8402249"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mn-ea"/>
                <a:cs typeface="Helvetica" charset="0"/>
              </a:rPr>
              <a:t>Andrés Manuel López Obrador fue Jefe Gobierno de la Ciudad de México entre el 2000 y 2006, dígame, por lo que sabe o ha escuchado, ¿cómo fue el desempeño de Andrés Manuel como Jefe de Gobierno: muy bueno, bueno, malo o muy malo?</a:t>
            </a:r>
            <a:endPar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endParaRPr>
          </a:p>
        </p:txBody>
      </p:sp>
      <p:graphicFrame>
        <p:nvGraphicFramePr>
          <p:cNvPr id="11" name="Gráfico 7">
            <a:extLst>
              <a:ext uri="{FF2B5EF4-FFF2-40B4-BE49-F238E27FC236}">
                <a16:creationId xmlns:a16="http://schemas.microsoft.com/office/drawing/2014/main" id="{7E744750-7937-4F19-9C41-1EE3A259C1FC}"/>
              </a:ext>
            </a:extLst>
          </p:cNvPr>
          <p:cNvGraphicFramePr/>
          <p:nvPr>
            <p:extLst/>
          </p:nvPr>
        </p:nvGraphicFramePr>
        <p:xfrm>
          <a:off x="336466" y="1480715"/>
          <a:ext cx="8558151" cy="4668199"/>
        </p:xfrm>
        <a:graphic>
          <a:graphicData uri="http://schemas.openxmlformats.org/drawingml/2006/chart">
            <c:chart xmlns:c="http://schemas.openxmlformats.org/drawingml/2006/chart" xmlns:r="http://schemas.openxmlformats.org/officeDocument/2006/relationships" r:id="rId4"/>
          </a:graphicData>
        </a:graphic>
      </p:graphicFrame>
      <p:sp>
        <p:nvSpPr>
          <p:cNvPr id="12" name="Cerrar corchete 11">
            <a:extLst>
              <a:ext uri="{FF2B5EF4-FFF2-40B4-BE49-F238E27FC236}">
                <a16:creationId xmlns:a16="http://schemas.microsoft.com/office/drawing/2014/main" id="{98E62442-7B5C-46D2-A47F-CCF5D3FC4B5D}"/>
              </a:ext>
            </a:extLst>
          </p:cNvPr>
          <p:cNvSpPr/>
          <p:nvPr/>
        </p:nvSpPr>
        <p:spPr>
          <a:xfrm rot="16200000">
            <a:off x="5145741" y="2850547"/>
            <a:ext cx="94724" cy="2007306"/>
          </a:xfrm>
          <a:prstGeom prst="rightBracket">
            <a:avLst/>
          </a:prstGeom>
          <a:ln>
            <a:solidFill>
              <a:srgbClr val="72244A"/>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Cerrar corchete 12">
            <a:extLst>
              <a:ext uri="{FF2B5EF4-FFF2-40B4-BE49-F238E27FC236}">
                <a16:creationId xmlns:a16="http://schemas.microsoft.com/office/drawing/2014/main" id="{480F368D-F907-46C0-A3E4-81717DD98DA2}"/>
              </a:ext>
            </a:extLst>
          </p:cNvPr>
          <p:cNvSpPr/>
          <p:nvPr/>
        </p:nvSpPr>
        <p:spPr>
          <a:xfrm rot="16200000">
            <a:off x="1520951" y="971596"/>
            <a:ext cx="88491" cy="2055742"/>
          </a:xfrm>
          <a:prstGeom prst="rightBracket">
            <a:avLst/>
          </a:prstGeom>
          <a:ln>
            <a:solidFill>
              <a:srgbClr val="0E3A5A"/>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ángulo 14">
            <a:extLst>
              <a:ext uri="{FF2B5EF4-FFF2-40B4-BE49-F238E27FC236}">
                <a16:creationId xmlns:a16="http://schemas.microsoft.com/office/drawing/2014/main" id="{E0DAA585-DD63-466E-9890-13995DBDF999}"/>
              </a:ext>
            </a:extLst>
          </p:cNvPr>
          <p:cNvSpPr/>
          <p:nvPr/>
        </p:nvSpPr>
        <p:spPr>
          <a:xfrm>
            <a:off x="4693492" y="3479660"/>
            <a:ext cx="102210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561B38"/>
                </a:solidFill>
                <a:effectLst/>
                <a:uLnTx/>
                <a:uFillTx/>
                <a:latin typeface="Helvetica" charset="0"/>
                <a:ea typeface="Helvetica" charset="0"/>
                <a:cs typeface="Helvetica" charset="0"/>
              </a:rPr>
              <a:t>16.1%</a:t>
            </a:r>
          </a:p>
        </p:txBody>
      </p:sp>
      <p:sp>
        <p:nvSpPr>
          <p:cNvPr id="16" name="Rectángulo 15">
            <a:extLst>
              <a:ext uri="{FF2B5EF4-FFF2-40B4-BE49-F238E27FC236}">
                <a16:creationId xmlns:a16="http://schemas.microsoft.com/office/drawing/2014/main" id="{09D9D9ED-3B48-4F10-B322-C23380D1E8FC}"/>
              </a:ext>
            </a:extLst>
          </p:cNvPr>
          <p:cNvSpPr/>
          <p:nvPr/>
        </p:nvSpPr>
        <p:spPr>
          <a:xfrm>
            <a:off x="900374" y="1634260"/>
            <a:ext cx="116358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0E3A5A"/>
                </a:solidFill>
                <a:effectLst/>
                <a:uLnTx/>
                <a:uFillTx/>
                <a:latin typeface="Helvetica" charset="0"/>
                <a:ea typeface="Helvetica" charset="0"/>
                <a:cs typeface="Helvetica" charset="0"/>
              </a:rPr>
              <a:t>63.0%</a:t>
            </a:r>
          </a:p>
        </p:txBody>
      </p:sp>
      <p:pic>
        <p:nvPicPr>
          <p:cNvPr id="21" name="142 Imagen">
            <a:hlinkClick r:id="rId5" action="ppaction://hlinksldjump"/>
            <a:extLst>
              <a:ext uri="{FF2B5EF4-FFF2-40B4-BE49-F238E27FC236}">
                <a16:creationId xmlns:a16="http://schemas.microsoft.com/office/drawing/2014/main" id="{0FE20EE9-6201-442E-860B-B2AF93D929A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28" name="Grupo 27">
            <a:extLst>
              <a:ext uri="{FF2B5EF4-FFF2-40B4-BE49-F238E27FC236}">
                <a16:creationId xmlns:a16="http://schemas.microsoft.com/office/drawing/2014/main" id="{9A371133-E3F9-4D86-8F4E-E001718893F7}"/>
              </a:ext>
            </a:extLst>
          </p:cNvPr>
          <p:cNvGrpSpPr/>
          <p:nvPr/>
        </p:nvGrpSpPr>
        <p:grpSpPr>
          <a:xfrm>
            <a:off x="0" y="6415365"/>
            <a:ext cx="526473" cy="365125"/>
            <a:chOff x="0" y="6415365"/>
            <a:chExt cx="526473" cy="365125"/>
          </a:xfrm>
        </p:grpSpPr>
        <p:sp>
          <p:nvSpPr>
            <p:cNvPr id="29" name="Hexágono 28">
              <a:extLst>
                <a:ext uri="{FF2B5EF4-FFF2-40B4-BE49-F238E27FC236}">
                  <a16:creationId xmlns:a16="http://schemas.microsoft.com/office/drawing/2014/main" id="{B37BE923-EB85-436C-A33D-28045F73805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0" name="Marcador de número de diapositiva 8">
              <a:extLst>
                <a:ext uri="{FF2B5EF4-FFF2-40B4-BE49-F238E27FC236}">
                  <a16:creationId xmlns:a16="http://schemas.microsoft.com/office/drawing/2014/main" id="{77546B43-B1E4-4AAE-992B-937CFD7320C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1" name="Rectángulo: esquinas redondeadas 30">
            <a:extLst>
              <a:ext uri="{FF2B5EF4-FFF2-40B4-BE49-F238E27FC236}">
                <a16:creationId xmlns:a16="http://schemas.microsoft.com/office/drawing/2014/main" id="{DB0081C1-4C96-4239-9FB8-889035E263B4}"/>
              </a:ext>
            </a:extLst>
          </p:cNvPr>
          <p:cNvSpPr/>
          <p:nvPr/>
        </p:nvSpPr>
        <p:spPr>
          <a:xfrm>
            <a:off x="8154966" y="1901535"/>
            <a:ext cx="749277" cy="361287"/>
          </a:xfrm>
          <a:prstGeom prst="roundRect">
            <a:avLst>
              <a:gd name="adj" fmla="val 50000"/>
            </a:avLst>
          </a:prstGeom>
          <a:solidFill>
            <a:srgbClr val="0E3A5A">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Calibri"/>
                <a:ea typeface="+mn-ea"/>
                <a:cs typeface="+mn-cs"/>
              </a:rPr>
              <a:t>46.9%</a:t>
            </a:r>
            <a:endParaRPr kumimoji="0" lang="es-MX"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Rectángulo 31">
            <a:extLst>
              <a:ext uri="{FF2B5EF4-FFF2-40B4-BE49-F238E27FC236}">
                <a16:creationId xmlns:a16="http://schemas.microsoft.com/office/drawing/2014/main" id="{270F038C-48BC-4420-B11E-3D8EDA934701}"/>
              </a:ext>
            </a:extLst>
          </p:cNvPr>
          <p:cNvSpPr/>
          <p:nvPr/>
        </p:nvSpPr>
        <p:spPr>
          <a:xfrm>
            <a:off x="7226711" y="1955221"/>
            <a:ext cx="984528" cy="25391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Diferencial:</a:t>
            </a:r>
          </a:p>
        </p:txBody>
      </p:sp>
      <p:sp>
        <p:nvSpPr>
          <p:cNvPr id="33" name="Rectángulo 32">
            <a:extLst>
              <a:ext uri="{FF2B5EF4-FFF2-40B4-BE49-F238E27FC236}">
                <a16:creationId xmlns:a16="http://schemas.microsoft.com/office/drawing/2014/main" id="{C2924895-121A-46A0-86A0-8FB15A9EA640}"/>
              </a:ext>
            </a:extLst>
          </p:cNvPr>
          <p:cNvSpPr/>
          <p:nvPr/>
        </p:nvSpPr>
        <p:spPr>
          <a:xfrm>
            <a:off x="2453981" y="5717569"/>
            <a:ext cx="6440636"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*Este diferencial de desempeño es el resultado de restar (Muy bueno + Bueno) - (Malo + Muy malo). A mayor diferencial positivo, mayor es la evaluación en el desempeño. </a:t>
            </a:r>
          </a:p>
        </p:txBody>
      </p:sp>
      <p:grpSp>
        <p:nvGrpSpPr>
          <p:cNvPr id="37" name="Grupo 36">
            <a:extLst>
              <a:ext uri="{FF2B5EF4-FFF2-40B4-BE49-F238E27FC236}">
                <a16:creationId xmlns:a16="http://schemas.microsoft.com/office/drawing/2014/main" id="{E4C36B8B-8A16-41EC-9459-53C88729A52A}"/>
              </a:ext>
            </a:extLst>
          </p:cNvPr>
          <p:cNvGrpSpPr/>
          <p:nvPr/>
        </p:nvGrpSpPr>
        <p:grpSpPr>
          <a:xfrm>
            <a:off x="8490210" y="6621585"/>
            <a:ext cx="226511" cy="113560"/>
            <a:chOff x="8490210" y="6621585"/>
            <a:chExt cx="226511" cy="113560"/>
          </a:xfrm>
        </p:grpSpPr>
        <p:sp>
          <p:nvSpPr>
            <p:cNvPr id="38" name="Elipse 37">
              <a:extLst>
                <a:ext uri="{FF2B5EF4-FFF2-40B4-BE49-F238E27FC236}">
                  <a16:creationId xmlns:a16="http://schemas.microsoft.com/office/drawing/2014/main" id="{2B8C1B6B-8DC9-4888-8178-DBA11C04FA4A}"/>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Elipse 38">
              <a:extLst>
                <a:ext uri="{FF2B5EF4-FFF2-40B4-BE49-F238E27FC236}">
                  <a16:creationId xmlns:a16="http://schemas.microsoft.com/office/drawing/2014/main" id="{41810441-466C-423A-B586-F80E9B2B19BD}"/>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11750080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ángulo 22">
            <a:extLst>
              <a:ext uri="{FF2B5EF4-FFF2-40B4-BE49-F238E27FC236}">
                <a16:creationId xmlns:a16="http://schemas.microsoft.com/office/drawing/2014/main" id="{9E7A450D-2BF3-424B-BA10-2A1DE4181819}"/>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7" name="Imagen 16">
            <a:extLst>
              <a:ext uri="{FF2B5EF4-FFF2-40B4-BE49-F238E27FC236}">
                <a16:creationId xmlns:a16="http://schemas.microsoft.com/office/drawing/2014/main" id="{3AB0C830-F133-485E-9CDC-09198159CC41}"/>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6" name="Grupo 25">
            <a:extLst>
              <a:ext uri="{FF2B5EF4-FFF2-40B4-BE49-F238E27FC236}">
                <a16:creationId xmlns:a16="http://schemas.microsoft.com/office/drawing/2014/main" id="{4F3E2BEA-ED38-40AB-9168-2652D406B130}"/>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8E5201B9-B456-4735-BD1E-0B8AEF18563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D119FBB7-C6B7-4998-A69A-30433F94EC12}"/>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31"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2" name="Grupo 31"/>
          <p:cNvGrpSpPr/>
          <p:nvPr/>
        </p:nvGrpSpPr>
        <p:grpSpPr>
          <a:xfrm>
            <a:off x="8490210" y="6621585"/>
            <a:ext cx="226511" cy="113560"/>
            <a:chOff x="8490210" y="6621585"/>
            <a:chExt cx="226511" cy="113560"/>
          </a:xfrm>
        </p:grpSpPr>
        <p:sp>
          <p:nvSpPr>
            <p:cNvPr id="33" name="Elipse 32">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Elipse 3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22" name="9 Tabla">
            <a:extLst>
              <a:ext uri="{FF2B5EF4-FFF2-40B4-BE49-F238E27FC236}">
                <a16:creationId xmlns:a16="http://schemas.microsoft.com/office/drawing/2014/main" id="{EDF19F72-C633-47BC-AFC2-9C1F91E12C34}"/>
              </a:ext>
            </a:extLst>
          </p:cNvPr>
          <p:cNvGraphicFramePr>
            <a:graphicFrameLocks noGrp="1"/>
          </p:cNvGraphicFramePr>
          <p:nvPr>
            <p:extLst/>
          </p:nvPr>
        </p:nvGraphicFramePr>
        <p:xfrm>
          <a:off x="759571" y="1473767"/>
          <a:ext cx="8135045" cy="395687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34445">
                  <a:extLst>
                    <a:ext uri="{9D8B030D-6E8A-4147-A177-3AD203B41FA5}">
                      <a16:colId xmlns:a16="http://schemas.microsoft.com/office/drawing/2014/main" val="20001"/>
                    </a:ext>
                  </a:extLst>
                </a:gridCol>
                <a:gridCol w="886540">
                  <a:extLst>
                    <a:ext uri="{9D8B030D-6E8A-4147-A177-3AD203B41FA5}">
                      <a16:colId xmlns:a16="http://schemas.microsoft.com/office/drawing/2014/main" val="20002"/>
                    </a:ext>
                  </a:extLst>
                </a:gridCol>
                <a:gridCol w="886540">
                  <a:extLst>
                    <a:ext uri="{9D8B030D-6E8A-4147-A177-3AD203B41FA5}">
                      <a16:colId xmlns:a16="http://schemas.microsoft.com/office/drawing/2014/main" val="3603207463"/>
                    </a:ext>
                  </a:extLst>
                </a:gridCol>
                <a:gridCol w="886540">
                  <a:extLst>
                    <a:ext uri="{9D8B030D-6E8A-4147-A177-3AD203B41FA5}">
                      <a16:colId xmlns:a16="http://schemas.microsoft.com/office/drawing/2014/main" val="2793555959"/>
                    </a:ext>
                  </a:extLst>
                </a:gridCol>
                <a:gridCol w="886540">
                  <a:extLst>
                    <a:ext uri="{9D8B030D-6E8A-4147-A177-3AD203B41FA5}">
                      <a16:colId xmlns:a16="http://schemas.microsoft.com/office/drawing/2014/main" val="20005"/>
                    </a:ext>
                  </a:extLst>
                </a:gridCol>
                <a:gridCol w="886540">
                  <a:extLst>
                    <a:ext uri="{9D8B030D-6E8A-4147-A177-3AD203B41FA5}">
                      <a16:colId xmlns:a16="http://schemas.microsoft.com/office/drawing/2014/main" val="3659384942"/>
                    </a:ext>
                  </a:extLst>
                </a:gridCol>
                <a:gridCol w="886540">
                  <a:extLst>
                    <a:ext uri="{9D8B030D-6E8A-4147-A177-3AD203B41FA5}">
                      <a16:colId xmlns:a16="http://schemas.microsoft.com/office/drawing/2014/main" val="1517710525"/>
                    </a:ext>
                  </a:extLst>
                </a:gridCol>
                <a:gridCol w="886540">
                  <a:extLst>
                    <a:ext uri="{9D8B030D-6E8A-4147-A177-3AD203B41FA5}">
                      <a16:colId xmlns:a16="http://schemas.microsoft.com/office/drawing/2014/main" val="4234954065"/>
                    </a:ext>
                  </a:extLst>
                </a:gridCol>
                <a:gridCol w="886540">
                  <a:extLst>
                    <a:ext uri="{9D8B030D-6E8A-4147-A177-3AD203B41FA5}">
                      <a16:colId xmlns:a16="http://schemas.microsoft.com/office/drawing/2014/main" val="1908573150"/>
                    </a:ext>
                  </a:extLst>
                </a:gridCol>
              </a:tblGrid>
              <a:tr h="342119">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175D91"/>
                          </a:solidFill>
                          <a:effectLst/>
                          <a:latin typeface="Helvetica" panose="020B0604020202020204" pitchFamily="34" charset="0"/>
                          <a:ea typeface="+mn-ea"/>
                          <a:cs typeface="Helvetica" panose="020B0604020202020204" pitchFamily="34" charset="0"/>
                        </a:rPr>
                        <a:t>Muy bueno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1D75B5"/>
                          </a:solidFill>
                          <a:effectLst/>
                          <a:latin typeface="Helvetica" panose="020B0604020202020204" pitchFamily="34" charset="0"/>
                          <a:ea typeface="+mn-ea"/>
                          <a:cs typeface="Helvetica" panose="020B0604020202020204" pitchFamily="34" charset="0"/>
                        </a:rPr>
                        <a:t>Bueno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Malo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dirty="0">
                          <a:solidFill>
                            <a:srgbClr val="72244B"/>
                          </a:solidFill>
                          <a:effectLst/>
                          <a:latin typeface="Helvetica" panose="020B0604020202020204" pitchFamily="34" charset="0"/>
                          <a:ea typeface="+mn-ea"/>
                          <a:cs typeface="Helvetica" panose="020B0604020202020204" pitchFamily="34" charset="0"/>
                        </a:rPr>
                        <a:t>Muy malo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algn="ctr" defTabSz="712716" rtl="0" eaLnBrk="1" latinLnBrk="0" hangingPunct="1"/>
                      <a:r>
                        <a:rPr lang="es-MX" sz="900" b="1" i="0" u="none" strike="noStrike" kern="120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712716" rtl="0" eaLnBrk="1" latinLnBrk="0" hangingPunct="1"/>
                      <a:r>
                        <a:rPr lang="es-MX" sz="900" b="1" i="0" u="none" strike="noStrike" kern="1200" dirty="0">
                          <a:solidFill>
                            <a:schemeClr val="tx1"/>
                          </a:solidFill>
                          <a:effectLst/>
                          <a:latin typeface="Helvetica" panose="020B0604020202020204" pitchFamily="34" charset="0"/>
                          <a:ea typeface="+mn-ea"/>
                          <a:cs typeface="Helvetica" panose="020B0604020202020204" pitchFamily="34" charset="0"/>
                        </a:rPr>
                        <a:t>Diferencial*</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034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65.9%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034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29.3%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429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s-ES" sz="900" b="1" i="0" u="none" strike="noStrike">
                        <a:solidFill>
                          <a:srgbClr val="000000"/>
                        </a:solidFill>
                        <a:effectLst/>
                        <a:latin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034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55.5%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034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41.7%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7827">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40.3%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429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s-ES" sz="900" b="1" i="0" u="none" strike="noStrike">
                        <a:solidFill>
                          <a:srgbClr val="000000"/>
                        </a:solidFill>
                        <a:effectLst/>
                        <a:latin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034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034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35.5%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7827">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43.1%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034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57.1%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034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s-ES" sz="900" b="1" i="0" u="none" strike="noStrike">
                        <a:solidFill>
                          <a:srgbClr val="000000"/>
                        </a:solidFill>
                        <a:effectLst/>
                        <a:latin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6697297"/>
                  </a:ext>
                </a:extLst>
              </a:tr>
              <a:tr h="19034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034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26.8%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034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89.0%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034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58.3%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034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37.2%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034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00000"/>
                          </a:solidFill>
                          <a:effectLst/>
                          <a:latin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pic>
        <p:nvPicPr>
          <p:cNvPr id="24" name="Imagen 23">
            <a:extLst>
              <a:ext uri="{FF2B5EF4-FFF2-40B4-BE49-F238E27FC236}">
                <a16:creationId xmlns:a16="http://schemas.microsoft.com/office/drawing/2014/main" id="{502A96B9-5E8B-4889-BA1F-FE6FB3C342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5" name="Rectángulo 24">
            <a:extLst>
              <a:ext uri="{FF2B5EF4-FFF2-40B4-BE49-F238E27FC236}">
                <a16:creationId xmlns:a16="http://schemas.microsoft.com/office/drawing/2014/main" id="{66E796F8-4689-4237-A30F-D3693C977BB2}"/>
              </a:ext>
            </a:extLst>
          </p:cNvPr>
          <p:cNvSpPr/>
          <p:nvPr/>
        </p:nvSpPr>
        <p:spPr>
          <a:xfrm>
            <a:off x="3697357" y="-3803"/>
            <a:ext cx="544664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CuadroTexto 28">
            <a:extLst>
              <a:ext uri="{FF2B5EF4-FFF2-40B4-BE49-F238E27FC236}">
                <a16:creationId xmlns:a16="http://schemas.microsoft.com/office/drawing/2014/main" id="{F3C03AE9-998D-4D0F-9C7F-DE6372C4E3AF}"/>
              </a:ext>
            </a:extLst>
          </p:cNvPr>
          <p:cNvSpPr txBox="1"/>
          <p:nvPr/>
        </p:nvSpPr>
        <p:spPr>
          <a:xfrm>
            <a:off x="3509808" y="103056"/>
            <a:ext cx="559142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Desempeño de AMLO como Jefe de Gobierno</a:t>
            </a:r>
          </a:p>
        </p:txBody>
      </p:sp>
      <p:sp>
        <p:nvSpPr>
          <p:cNvPr id="30" name="Rectángulo 29">
            <a:extLst>
              <a:ext uri="{FF2B5EF4-FFF2-40B4-BE49-F238E27FC236}">
                <a16:creationId xmlns:a16="http://schemas.microsoft.com/office/drawing/2014/main" id="{54A501A1-FBE7-4240-A20A-5B6742384C14}"/>
              </a:ext>
            </a:extLst>
          </p:cNvPr>
          <p:cNvSpPr/>
          <p:nvPr/>
        </p:nvSpPr>
        <p:spPr>
          <a:xfrm>
            <a:off x="492368" y="731976"/>
            <a:ext cx="8402249"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mn-ea"/>
                <a:cs typeface="Helvetica" charset="0"/>
              </a:rPr>
              <a:t>Andrés Manuel López Obrador fue Jefe Gobierno de la Ciudad de México entre el 2000 y 2006, dígame, por lo que sabe o ha escuchado, ¿cómo fue el desempeño de Andrés Manuel como Jefe de Gobierno: muy bueno, bueno, malo o muy malo?</a:t>
            </a:r>
            <a:endPar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endParaRPr>
          </a:p>
        </p:txBody>
      </p:sp>
      <p:sp>
        <p:nvSpPr>
          <p:cNvPr id="35" name="Rectángulo 34">
            <a:extLst>
              <a:ext uri="{FF2B5EF4-FFF2-40B4-BE49-F238E27FC236}">
                <a16:creationId xmlns:a16="http://schemas.microsoft.com/office/drawing/2014/main" id="{1623C3F7-21CB-4174-BB8E-2FFB89D9F62E}"/>
              </a:ext>
            </a:extLst>
          </p:cNvPr>
          <p:cNvSpPr/>
          <p:nvPr/>
        </p:nvSpPr>
        <p:spPr>
          <a:xfrm>
            <a:off x="2453981" y="5717569"/>
            <a:ext cx="6440636"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*Este diferencial de desempeño es el resultado de restar (Muy bueno + Bueno) - (Malo + Muy malo). A mayor diferencial positivo, mayor es la evaluación en el desempeño. </a:t>
            </a:r>
          </a:p>
        </p:txBody>
      </p:sp>
    </p:spTree>
    <p:extLst>
      <p:ext uri="{BB962C8B-B14F-4D97-AF65-F5344CB8AC3E}">
        <p14:creationId xmlns:p14="http://schemas.microsoft.com/office/powerpoint/2010/main" val="40117433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900F0B99-CB88-439E-86F7-AA526B7EE581}"/>
              </a:ext>
            </a:extLst>
          </p:cNvPr>
          <p:cNvGrpSpPr/>
          <p:nvPr/>
        </p:nvGrpSpPr>
        <p:grpSpPr>
          <a:xfrm>
            <a:off x="-459031" y="-26251"/>
            <a:ext cx="9603033" cy="651367"/>
            <a:chOff x="-459031" y="-26251"/>
            <a:chExt cx="9603033" cy="651367"/>
          </a:xfrm>
        </p:grpSpPr>
        <p:sp>
          <p:nvSpPr>
            <p:cNvPr id="3" name="Rectángulo 2">
              <a:extLst>
                <a:ext uri="{FF2B5EF4-FFF2-40B4-BE49-F238E27FC236}">
                  <a16:creationId xmlns:a16="http://schemas.microsoft.com/office/drawing/2014/main" id="{57671D76-DF8E-48B7-9B26-E789F8895D16}"/>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 name="Imagen 3">
              <a:extLst>
                <a:ext uri="{FF2B5EF4-FFF2-40B4-BE49-F238E27FC236}">
                  <a16:creationId xmlns:a16="http://schemas.microsoft.com/office/drawing/2014/main" id="{F71BD4D1-2C0D-4EA2-ADA0-AAE452BD8909}"/>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 name="Rectángulo 4">
              <a:extLst>
                <a:ext uri="{FF2B5EF4-FFF2-40B4-BE49-F238E27FC236}">
                  <a16:creationId xmlns:a16="http://schemas.microsoft.com/office/drawing/2014/main" id="{586459E2-9DE8-4934-8DE8-A800E41A477B}"/>
                </a:ext>
              </a:extLst>
            </p:cNvPr>
            <p:cNvSpPr/>
            <p:nvPr/>
          </p:nvSpPr>
          <p:spPr>
            <a:xfrm>
              <a:off x="2491410" y="-3804"/>
              <a:ext cx="6652592"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7" name="48 CuadroTexto">
            <a:extLst>
              <a:ext uri="{FF2B5EF4-FFF2-40B4-BE49-F238E27FC236}">
                <a16:creationId xmlns:a16="http://schemas.microsoft.com/office/drawing/2014/main" id="{03A52FDF-CDAA-436C-9093-CB5D09EEF379}"/>
              </a:ext>
            </a:extLst>
          </p:cNvPr>
          <p:cNvSpPr txBox="1"/>
          <p:nvPr/>
        </p:nvSpPr>
        <p:spPr>
          <a:xfrm>
            <a:off x="2252870" y="115312"/>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sp>
        <p:nvSpPr>
          <p:cNvPr id="15" name="CuadroTexto 14">
            <a:extLst>
              <a:ext uri="{FF2B5EF4-FFF2-40B4-BE49-F238E27FC236}">
                <a16:creationId xmlns:a16="http://schemas.microsoft.com/office/drawing/2014/main" id="{1C7E7712-7120-46E0-AB15-ED144AD6CC7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algunos datos que se han dado a conocer sobre personas allegadas a Andrés Manuel. Para cada uno, dígame si usted lo conocía o no lo conocía.</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nvGrpSpPr>
          <p:cNvPr id="24" name="Grupo 23">
            <a:extLst>
              <a:ext uri="{FF2B5EF4-FFF2-40B4-BE49-F238E27FC236}">
                <a16:creationId xmlns:a16="http://schemas.microsoft.com/office/drawing/2014/main" id="{CA58457F-E651-4969-B41E-EA1E147B950A}"/>
              </a:ext>
            </a:extLst>
          </p:cNvPr>
          <p:cNvGrpSpPr/>
          <p:nvPr/>
        </p:nvGrpSpPr>
        <p:grpSpPr>
          <a:xfrm>
            <a:off x="3853784" y="1587220"/>
            <a:ext cx="4498895" cy="246221"/>
            <a:chOff x="3101627" y="1592192"/>
            <a:chExt cx="4498895" cy="246221"/>
          </a:xfrm>
        </p:grpSpPr>
        <p:sp>
          <p:nvSpPr>
            <p:cNvPr id="25" name="Oval 9">
              <a:extLst>
                <a:ext uri="{FF2B5EF4-FFF2-40B4-BE49-F238E27FC236}">
                  <a16:creationId xmlns:a16="http://schemas.microsoft.com/office/drawing/2014/main" id="{B3E5FBD7-91F3-4AEE-8A6F-66D3EB2446EF}"/>
                </a:ext>
              </a:extLst>
            </p:cNvPr>
            <p:cNvSpPr/>
            <p:nvPr/>
          </p:nvSpPr>
          <p:spPr>
            <a:xfrm>
              <a:off x="4263889" y="1633081"/>
              <a:ext cx="171124" cy="164443"/>
            </a:xfrm>
            <a:prstGeom prst="ellipse">
              <a:avLst/>
            </a:prstGeom>
            <a:solidFill>
              <a:srgbClr val="8F2D5D"/>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6" name="TextBox 6">
              <a:extLst>
                <a:ext uri="{FF2B5EF4-FFF2-40B4-BE49-F238E27FC236}">
                  <a16:creationId xmlns:a16="http://schemas.microsoft.com/office/drawing/2014/main" id="{8EEC9FDB-EDA3-49FE-8D9A-93611BAB00FE}"/>
                </a:ext>
              </a:extLst>
            </p:cNvPr>
            <p:cNvSpPr txBox="1"/>
            <p:nvPr/>
          </p:nvSpPr>
          <p:spPr>
            <a:xfrm>
              <a:off x="4428358" y="1592192"/>
              <a:ext cx="873957"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conocía</a:t>
              </a:r>
            </a:p>
          </p:txBody>
        </p:sp>
        <p:sp>
          <p:nvSpPr>
            <p:cNvPr id="27" name="Oval 9">
              <a:extLst>
                <a:ext uri="{FF2B5EF4-FFF2-40B4-BE49-F238E27FC236}">
                  <a16:creationId xmlns:a16="http://schemas.microsoft.com/office/drawing/2014/main" id="{7D78F097-2EAB-46F8-BDFA-294FC60DB509}"/>
                </a:ext>
              </a:extLst>
            </p:cNvPr>
            <p:cNvSpPr/>
            <p:nvPr/>
          </p:nvSpPr>
          <p:spPr>
            <a:xfrm>
              <a:off x="3101627" y="1633081"/>
              <a:ext cx="171124" cy="164443"/>
            </a:xfrm>
            <a:prstGeom prst="ellipse">
              <a:avLst/>
            </a:prstGeom>
            <a:solidFill>
              <a:srgbClr val="1D75B5"/>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8" name="TextBox 6">
              <a:extLst>
                <a:ext uri="{FF2B5EF4-FFF2-40B4-BE49-F238E27FC236}">
                  <a16:creationId xmlns:a16="http://schemas.microsoft.com/office/drawing/2014/main" id="{EE7C8C1D-A99A-4B23-A7F1-C9DAD409192F}"/>
                </a:ext>
              </a:extLst>
            </p:cNvPr>
            <p:cNvSpPr txBox="1"/>
            <p:nvPr/>
          </p:nvSpPr>
          <p:spPr>
            <a:xfrm>
              <a:off x="3254050" y="1592192"/>
              <a:ext cx="822661"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Sí conocía</a:t>
              </a:r>
            </a:p>
          </p:txBody>
        </p:sp>
        <p:sp>
          <p:nvSpPr>
            <p:cNvPr id="31" name="Oval 9">
              <a:extLst>
                <a:ext uri="{FF2B5EF4-FFF2-40B4-BE49-F238E27FC236}">
                  <a16:creationId xmlns:a16="http://schemas.microsoft.com/office/drawing/2014/main" id="{92FD3D82-5E25-425F-9D1E-91DBD05EC8A8}"/>
                </a:ext>
              </a:extLst>
            </p:cNvPr>
            <p:cNvSpPr/>
            <p:nvPr/>
          </p:nvSpPr>
          <p:spPr>
            <a:xfrm>
              <a:off x="5563636" y="1633081"/>
              <a:ext cx="171124" cy="164443"/>
            </a:xfrm>
            <a:prstGeom prst="ellipse">
              <a:avLst/>
            </a:prstGeom>
            <a:solidFill>
              <a:srgbClr val="7F7F7F"/>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2" name="TextBox 6">
              <a:extLst>
                <a:ext uri="{FF2B5EF4-FFF2-40B4-BE49-F238E27FC236}">
                  <a16:creationId xmlns:a16="http://schemas.microsoft.com/office/drawing/2014/main" id="{4F497C37-5808-4490-8037-8CF19872CF59}"/>
                </a:ext>
              </a:extLst>
            </p:cNvPr>
            <p:cNvSpPr txBox="1"/>
            <p:nvPr/>
          </p:nvSpPr>
          <p:spPr>
            <a:xfrm>
              <a:off x="5716057" y="1592192"/>
              <a:ext cx="681597"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sabe</a:t>
              </a:r>
            </a:p>
          </p:txBody>
        </p:sp>
        <p:sp>
          <p:nvSpPr>
            <p:cNvPr id="33" name="Oval 9">
              <a:extLst>
                <a:ext uri="{FF2B5EF4-FFF2-40B4-BE49-F238E27FC236}">
                  <a16:creationId xmlns:a16="http://schemas.microsoft.com/office/drawing/2014/main" id="{16FAABD1-F33D-4876-A347-287D0460D3BC}"/>
                </a:ext>
              </a:extLst>
            </p:cNvPr>
            <p:cNvSpPr/>
            <p:nvPr/>
          </p:nvSpPr>
          <p:spPr>
            <a:xfrm>
              <a:off x="6522848" y="1633081"/>
              <a:ext cx="171124" cy="164443"/>
            </a:xfrm>
            <a:prstGeom prst="ellipse">
              <a:avLst/>
            </a:prstGeom>
            <a:solidFill>
              <a:srgbClr val="595959"/>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4" name="TextBox 6">
              <a:extLst>
                <a:ext uri="{FF2B5EF4-FFF2-40B4-BE49-F238E27FC236}">
                  <a16:creationId xmlns:a16="http://schemas.microsoft.com/office/drawing/2014/main" id="{D4E23CBC-4E34-4ADD-BF17-BF6BDAD11ED4}"/>
                </a:ext>
              </a:extLst>
            </p:cNvPr>
            <p:cNvSpPr txBox="1"/>
            <p:nvPr/>
          </p:nvSpPr>
          <p:spPr>
            <a:xfrm>
              <a:off x="6675269" y="1592192"/>
              <a:ext cx="925253"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contestó</a:t>
              </a:r>
            </a:p>
          </p:txBody>
        </p:sp>
      </p:grpSp>
      <p:sp>
        <p:nvSpPr>
          <p:cNvPr id="37" name="8 CuadroTexto">
            <a:extLst>
              <a:ext uri="{FF2B5EF4-FFF2-40B4-BE49-F238E27FC236}">
                <a16:creationId xmlns:a16="http://schemas.microsoft.com/office/drawing/2014/main" id="{944203AE-F696-47AA-89F5-D5242DAA8406}"/>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42"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43" name="Grupo 42"/>
          <p:cNvGrpSpPr/>
          <p:nvPr/>
        </p:nvGrpSpPr>
        <p:grpSpPr>
          <a:xfrm>
            <a:off x="8490210" y="6621585"/>
            <a:ext cx="226511" cy="113560"/>
            <a:chOff x="8490210" y="6621585"/>
            <a:chExt cx="226511" cy="113560"/>
          </a:xfrm>
        </p:grpSpPr>
        <p:sp>
          <p:nvSpPr>
            <p:cNvPr id="44" name="Elipse 43">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lipse 44">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38" name="1 Gráfico">
            <a:extLst>
              <a:ext uri="{FF2B5EF4-FFF2-40B4-BE49-F238E27FC236}">
                <a16:creationId xmlns:a16="http://schemas.microsoft.com/office/drawing/2014/main" id="{CA2B9445-0E6A-4C5B-B87E-E114B4DC9599}"/>
              </a:ext>
            </a:extLst>
          </p:cNvPr>
          <p:cNvGraphicFramePr/>
          <p:nvPr>
            <p:extLst/>
          </p:nvPr>
        </p:nvGraphicFramePr>
        <p:xfrm>
          <a:off x="450572" y="2007409"/>
          <a:ext cx="8017565" cy="4068264"/>
        </p:xfrm>
        <a:graphic>
          <a:graphicData uri="http://schemas.openxmlformats.org/drawingml/2006/chart">
            <c:chart xmlns:c="http://schemas.openxmlformats.org/drawingml/2006/chart" xmlns:r="http://schemas.openxmlformats.org/officeDocument/2006/relationships" r:id="rId5"/>
          </a:graphicData>
        </a:graphic>
      </p:graphicFrame>
      <p:grpSp>
        <p:nvGrpSpPr>
          <p:cNvPr id="39" name="Grupo 38">
            <a:extLst>
              <a:ext uri="{FF2B5EF4-FFF2-40B4-BE49-F238E27FC236}">
                <a16:creationId xmlns:a16="http://schemas.microsoft.com/office/drawing/2014/main" id="{18C16790-4139-456D-95A2-E558CDE68B6C}"/>
              </a:ext>
            </a:extLst>
          </p:cNvPr>
          <p:cNvGrpSpPr/>
          <p:nvPr/>
        </p:nvGrpSpPr>
        <p:grpSpPr>
          <a:xfrm>
            <a:off x="0" y="6415365"/>
            <a:ext cx="526473" cy="365125"/>
            <a:chOff x="0" y="6415365"/>
            <a:chExt cx="526473" cy="365125"/>
          </a:xfrm>
        </p:grpSpPr>
        <p:sp>
          <p:nvSpPr>
            <p:cNvPr id="40" name="Hexágono 39">
              <a:extLst>
                <a:ext uri="{FF2B5EF4-FFF2-40B4-BE49-F238E27FC236}">
                  <a16:creationId xmlns:a16="http://schemas.microsoft.com/office/drawing/2014/main" id="{5DEAFC80-1F1C-44E6-992F-76ADC425D30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41" name="Marcador de número de diapositiva 8">
              <a:extLst>
                <a:ext uri="{FF2B5EF4-FFF2-40B4-BE49-F238E27FC236}">
                  <a16:creationId xmlns:a16="http://schemas.microsoft.com/office/drawing/2014/main" id="{21D0F72F-25DA-46EB-A683-392B6C3F2EA4}"/>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30" name="Imagen 29">
            <a:extLst>
              <a:ext uri="{FF2B5EF4-FFF2-40B4-BE49-F238E27FC236}">
                <a16:creationId xmlns:a16="http://schemas.microsoft.com/office/drawing/2014/main" id="{6129B886-7FBB-4D19-9FFA-328026CA3F8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180296141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945861" y="1959096"/>
          <a:ext cx="7146261" cy="3694333"/>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0263">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Sí conocía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No conocía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584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403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584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7403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584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584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7584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584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839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7584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363032"/>
            <a:ext cx="6024222" cy="4001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José Ramón López Beltrán, hijo de Andrés Manuel, fue el coordinador de Morena en las pasadas elecciones en el Estado de México</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28" name="48 CuadroTexto">
            <a:extLst>
              <a:ext uri="{FF2B5EF4-FFF2-40B4-BE49-F238E27FC236}">
                <a16:creationId xmlns:a16="http://schemas.microsoft.com/office/drawing/2014/main" id="{2481C6E0-274F-456C-AAC6-2193D13C8941}"/>
              </a:ext>
            </a:extLst>
          </p:cNvPr>
          <p:cNvSpPr txBox="1"/>
          <p:nvPr/>
        </p:nvSpPr>
        <p:spPr>
          <a:xfrm>
            <a:off x="2300201" y="791018"/>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sp>
        <p:nvSpPr>
          <p:cNvPr id="29" name="CuadroTexto 28">
            <a:extLst>
              <a:ext uri="{FF2B5EF4-FFF2-40B4-BE49-F238E27FC236}">
                <a16:creationId xmlns:a16="http://schemas.microsoft.com/office/drawing/2014/main" id="{1F77CF7F-A149-4D28-86FE-588A44C84FC8}"/>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algunos datos que se han dado a conocer sobre personas allegadas a Andrés Manuel. Para cada uno, dígame si usted lo conocía o no lo conocía.</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nvGrpSpPr>
          <p:cNvPr id="31" name="Grupo 30">
            <a:extLst>
              <a:ext uri="{FF2B5EF4-FFF2-40B4-BE49-F238E27FC236}">
                <a16:creationId xmlns:a16="http://schemas.microsoft.com/office/drawing/2014/main" id="{3A975808-0E92-47ED-90D9-5665DB7594C6}"/>
              </a:ext>
            </a:extLst>
          </p:cNvPr>
          <p:cNvGrpSpPr/>
          <p:nvPr/>
        </p:nvGrpSpPr>
        <p:grpSpPr>
          <a:xfrm>
            <a:off x="-459031" y="-26251"/>
            <a:ext cx="9603033" cy="651367"/>
            <a:chOff x="-459031" y="-26251"/>
            <a:chExt cx="9603033" cy="651367"/>
          </a:xfrm>
        </p:grpSpPr>
        <p:sp>
          <p:nvSpPr>
            <p:cNvPr id="32" name="Rectángulo 31">
              <a:extLst>
                <a:ext uri="{FF2B5EF4-FFF2-40B4-BE49-F238E27FC236}">
                  <a16:creationId xmlns:a16="http://schemas.microsoft.com/office/drawing/2014/main" id="{877A39B0-A117-41E9-85B3-B9C0BCF39DE7}"/>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3" name="Imagen 32">
              <a:extLst>
                <a:ext uri="{FF2B5EF4-FFF2-40B4-BE49-F238E27FC236}">
                  <a16:creationId xmlns:a16="http://schemas.microsoft.com/office/drawing/2014/main" id="{65A0D9AC-9384-499B-AD19-AABE42E1652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4" name="Rectángulo 33">
              <a:extLst>
                <a:ext uri="{FF2B5EF4-FFF2-40B4-BE49-F238E27FC236}">
                  <a16:creationId xmlns:a16="http://schemas.microsoft.com/office/drawing/2014/main" id="{FE3AA662-3786-48F1-BD37-8B85F9328CED}"/>
                </a:ext>
              </a:extLst>
            </p:cNvPr>
            <p:cNvSpPr/>
            <p:nvPr/>
          </p:nvSpPr>
          <p:spPr>
            <a:xfrm>
              <a:off x="2491410" y="-3804"/>
              <a:ext cx="6652592"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6" name="48 CuadroTexto">
            <a:extLst>
              <a:ext uri="{FF2B5EF4-FFF2-40B4-BE49-F238E27FC236}">
                <a16:creationId xmlns:a16="http://schemas.microsoft.com/office/drawing/2014/main" id="{41FAAFE6-471B-46B6-B4A5-4B6B41D76AF6}"/>
              </a:ext>
            </a:extLst>
          </p:cNvPr>
          <p:cNvSpPr txBox="1"/>
          <p:nvPr/>
        </p:nvSpPr>
        <p:spPr>
          <a:xfrm>
            <a:off x="2252870" y="115312"/>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pic>
        <p:nvPicPr>
          <p:cNvPr id="38" name="Imagen 37">
            <a:extLst>
              <a:ext uri="{FF2B5EF4-FFF2-40B4-BE49-F238E27FC236}">
                <a16:creationId xmlns:a16="http://schemas.microsoft.com/office/drawing/2014/main" id="{B73A73B5-23C0-433F-B520-E515D2B9C1D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12020874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363032"/>
            <a:ext cx="6024222" cy="4001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Andrés Manuel López Beltrán, también hijo de Andrés Manuel, fue coordinador de la estructura electoral de Morena en la Ciudad de México</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28" name="48 CuadroTexto">
            <a:extLst>
              <a:ext uri="{FF2B5EF4-FFF2-40B4-BE49-F238E27FC236}">
                <a16:creationId xmlns:a16="http://schemas.microsoft.com/office/drawing/2014/main" id="{2481C6E0-274F-456C-AAC6-2193D13C8941}"/>
              </a:ext>
            </a:extLst>
          </p:cNvPr>
          <p:cNvSpPr txBox="1"/>
          <p:nvPr/>
        </p:nvSpPr>
        <p:spPr>
          <a:xfrm>
            <a:off x="2300201" y="791018"/>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sp>
        <p:nvSpPr>
          <p:cNvPr id="29" name="CuadroTexto 28">
            <a:extLst>
              <a:ext uri="{FF2B5EF4-FFF2-40B4-BE49-F238E27FC236}">
                <a16:creationId xmlns:a16="http://schemas.microsoft.com/office/drawing/2014/main" id="{1F77CF7F-A149-4D28-86FE-588A44C84FC8}"/>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algunos datos que se han dado a conocer sobre personas allegadas a Andrés Manuel. Para cada uno, dígame si usted lo conocía o no lo conocía.</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nvGrpSpPr>
          <p:cNvPr id="31" name="Grupo 30">
            <a:extLst>
              <a:ext uri="{FF2B5EF4-FFF2-40B4-BE49-F238E27FC236}">
                <a16:creationId xmlns:a16="http://schemas.microsoft.com/office/drawing/2014/main" id="{3A975808-0E92-47ED-90D9-5665DB7594C6}"/>
              </a:ext>
            </a:extLst>
          </p:cNvPr>
          <p:cNvGrpSpPr/>
          <p:nvPr/>
        </p:nvGrpSpPr>
        <p:grpSpPr>
          <a:xfrm>
            <a:off x="-459031" y="-26251"/>
            <a:ext cx="9603033" cy="651367"/>
            <a:chOff x="-459031" y="-26251"/>
            <a:chExt cx="9603033" cy="651367"/>
          </a:xfrm>
        </p:grpSpPr>
        <p:sp>
          <p:nvSpPr>
            <p:cNvPr id="32" name="Rectángulo 31">
              <a:extLst>
                <a:ext uri="{FF2B5EF4-FFF2-40B4-BE49-F238E27FC236}">
                  <a16:creationId xmlns:a16="http://schemas.microsoft.com/office/drawing/2014/main" id="{877A39B0-A117-41E9-85B3-B9C0BCF39DE7}"/>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3" name="Imagen 32">
              <a:extLst>
                <a:ext uri="{FF2B5EF4-FFF2-40B4-BE49-F238E27FC236}">
                  <a16:creationId xmlns:a16="http://schemas.microsoft.com/office/drawing/2014/main" id="{65A0D9AC-9384-499B-AD19-AABE42E1652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4" name="Rectángulo 33">
              <a:extLst>
                <a:ext uri="{FF2B5EF4-FFF2-40B4-BE49-F238E27FC236}">
                  <a16:creationId xmlns:a16="http://schemas.microsoft.com/office/drawing/2014/main" id="{FE3AA662-3786-48F1-BD37-8B85F9328CED}"/>
                </a:ext>
              </a:extLst>
            </p:cNvPr>
            <p:cNvSpPr/>
            <p:nvPr/>
          </p:nvSpPr>
          <p:spPr>
            <a:xfrm>
              <a:off x="2491410" y="-3804"/>
              <a:ext cx="6652592"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6" name="48 CuadroTexto">
            <a:extLst>
              <a:ext uri="{FF2B5EF4-FFF2-40B4-BE49-F238E27FC236}">
                <a16:creationId xmlns:a16="http://schemas.microsoft.com/office/drawing/2014/main" id="{41FAAFE6-471B-46B6-B4A5-4B6B41D76AF6}"/>
              </a:ext>
            </a:extLst>
          </p:cNvPr>
          <p:cNvSpPr txBox="1"/>
          <p:nvPr/>
        </p:nvSpPr>
        <p:spPr>
          <a:xfrm>
            <a:off x="2252870" y="115312"/>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pic>
        <p:nvPicPr>
          <p:cNvPr id="38" name="Imagen 37">
            <a:extLst>
              <a:ext uri="{FF2B5EF4-FFF2-40B4-BE49-F238E27FC236}">
                <a16:creationId xmlns:a16="http://schemas.microsoft.com/office/drawing/2014/main" id="{B73A73B5-23C0-433F-B520-E515D2B9C1D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11FC5E4C-DE7E-402A-9318-11187D667A31}"/>
              </a:ext>
            </a:extLst>
          </p:cNvPr>
          <p:cNvGraphicFramePr>
            <a:graphicFrameLocks noGrp="1"/>
          </p:cNvGraphicFramePr>
          <p:nvPr>
            <p:extLst/>
          </p:nvPr>
        </p:nvGraphicFramePr>
        <p:xfrm>
          <a:off x="945861" y="1959096"/>
          <a:ext cx="7146261" cy="3694333"/>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0263">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Sí conocía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No conocía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584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17.3%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403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584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7403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584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584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7584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584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839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7584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29402542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363032"/>
            <a:ext cx="6024222" cy="4001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Gonzalo Alfonso López Beltrán, también hijo de Andrés Manuel, es el dirigente de Morena en Tlaxcala</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29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28" name="48 CuadroTexto">
            <a:extLst>
              <a:ext uri="{FF2B5EF4-FFF2-40B4-BE49-F238E27FC236}">
                <a16:creationId xmlns:a16="http://schemas.microsoft.com/office/drawing/2014/main" id="{2481C6E0-274F-456C-AAC6-2193D13C8941}"/>
              </a:ext>
            </a:extLst>
          </p:cNvPr>
          <p:cNvSpPr txBox="1"/>
          <p:nvPr/>
        </p:nvSpPr>
        <p:spPr>
          <a:xfrm>
            <a:off x="2300201" y="791018"/>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sp>
        <p:nvSpPr>
          <p:cNvPr id="29" name="CuadroTexto 28">
            <a:extLst>
              <a:ext uri="{FF2B5EF4-FFF2-40B4-BE49-F238E27FC236}">
                <a16:creationId xmlns:a16="http://schemas.microsoft.com/office/drawing/2014/main" id="{1F77CF7F-A149-4D28-86FE-588A44C84FC8}"/>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Ahora le voy a mencionar algunos datos que se han dado a conocer sobre personas allegadas a Andrés Manuel. Para cada uno, dígame si usted lo conocía o no lo conocía.</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nvGrpSpPr>
          <p:cNvPr id="31" name="Grupo 30">
            <a:extLst>
              <a:ext uri="{FF2B5EF4-FFF2-40B4-BE49-F238E27FC236}">
                <a16:creationId xmlns:a16="http://schemas.microsoft.com/office/drawing/2014/main" id="{3A975808-0E92-47ED-90D9-5665DB7594C6}"/>
              </a:ext>
            </a:extLst>
          </p:cNvPr>
          <p:cNvGrpSpPr/>
          <p:nvPr/>
        </p:nvGrpSpPr>
        <p:grpSpPr>
          <a:xfrm>
            <a:off x="-459031" y="-26251"/>
            <a:ext cx="9603033" cy="651367"/>
            <a:chOff x="-459031" y="-26251"/>
            <a:chExt cx="9603033" cy="651367"/>
          </a:xfrm>
        </p:grpSpPr>
        <p:sp>
          <p:nvSpPr>
            <p:cNvPr id="32" name="Rectángulo 31">
              <a:extLst>
                <a:ext uri="{FF2B5EF4-FFF2-40B4-BE49-F238E27FC236}">
                  <a16:creationId xmlns:a16="http://schemas.microsoft.com/office/drawing/2014/main" id="{877A39B0-A117-41E9-85B3-B9C0BCF39DE7}"/>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3" name="Imagen 32">
              <a:extLst>
                <a:ext uri="{FF2B5EF4-FFF2-40B4-BE49-F238E27FC236}">
                  <a16:creationId xmlns:a16="http://schemas.microsoft.com/office/drawing/2014/main" id="{65A0D9AC-9384-499B-AD19-AABE42E1652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4" name="Rectángulo 33">
              <a:extLst>
                <a:ext uri="{FF2B5EF4-FFF2-40B4-BE49-F238E27FC236}">
                  <a16:creationId xmlns:a16="http://schemas.microsoft.com/office/drawing/2014/main" id="{FE3AA662-3786-48F1-BD37-8B85F9328CED}"/>
                </a:ext>
              </a:extLst>
            </p:cNvPr>
            <p:cNvSpPr/>
            <p:nvPr/>
          </p:nvSpPr>
          <p:spPr>
            <a:xfrm>
              <a:off x="2491410" y="-3804"/>
              <a:ext cx="6652592"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6" name="48 CuadroTexto">
            <a:extLst>
              <a:ext uri="{FF2B5EF4-FFF2-40B4-BE49-F238E27FC236}">
                <a16:creationId xmlns:a16="http://schemas.microsoft.com/office/drawing/2014/main" id="{41FAAFE6-471B-46B6-B4A5-4B6B41D76AF6}"/>
              </a:ext>
            </a:extLst>
          </p:cNvPr>
          <p:cNvSpPr txBox="1"/>
          <p:nvPr/>
        </p:nvSpPr>
        <p:spPr>
          <a:xfrm>
            <a:off x="2252870" y="115312"/>
            <a:ext cx="68040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Conocimiento de acciones de personas cercanas a AMLO</a:t>
            </a:r>
          </a:p>
        </p:txBody>
      </p:sp>
      <p:pic>
        <p:nvPicPr>
          <p:cNvPr id="38" name="Imagen 37">
            <a:extLst>
              <a:ext uri="{FF2B5EF4-FFF2-40B4-BE49-F238E27FC236}">
                <a16:creationId xmlns:a16="http://schemas.microsoft.com/office/drawing/2014/main" id="{B73A73B5-23C0-433F-B520-E515D2B9C1D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A2EC05F7-8246-4E7B-B55E-D424C9952F87}"/>
              </a:ext>
            </a:extLst>
          </p:cNvPr>
          <p:cNvGraphicFramePr>
            <a:graphicFrameLocks noGrp="1"/>
          </p:cNvGraphicFramePr>
          <p:nvPr>
            <p:extLst/>
          </p:nvPr>
        </p:nvGraphicFramePr>
        <p:xfrm>
          <a:off x="945861" y="1959096"/>
          <a:ext cx="7146261" cy="3694333"/>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0263">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Sí conocía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No conocía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584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403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5840">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75840">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7403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5840">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584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75840">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5840">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839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75840">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75840">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32788652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3731857" y="2417887"/>
            <a:ext cx="181678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Imaginario colectivo</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9" name="Imagen 8">
            <a:extLst>
              <a:ext uri="{FF2B5EF4-FFF2-40B4-BE49-F238E27FC236}">
                <a16:creationId xmlns:a16="http://schemas.microsoft.com/office/drawing/2014/main" id="{BF059497-6385-46E5-9FF9-C38F9972C05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86153" y="1610691"/>
            <a:ext cx="508196" cy="508196"/>
          </a:xfrm>
          <a:prstGeom prst="rect">
            <a:avLst/>
          </a:prstGeom>
          <a:ln>
            <a:noFill/>
          </a:ln>
        </p:spPr>
      </p:pic>
    </p:spTree>
    <p:extLst>
      <p:ext uri="{BB962C8B-B14F-4D97-AF65-F5344CB8AC3E}">
        <p14:creationId xmlns:p14="http://schemas.microsoft.com/office/powerpoint/2010/main" val="24450530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5375564" y="-3803"/>
            <a:ext cx="376843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1" name="142 Imagen">
            <a:hlinkClick r:id="rId4" action="ppaction://hlinksldjump"/>
            <a:extLst>
              <a:ext uri="{FF2B5EF4-FFF2-40B4-BE49-F238E27FC236}">
                <a16:creationId xmlns:a16="http://schemas.microsoft.com/office/drawing/2014/main" id="{865F263A-DC86-49B8-8629-F04E1C813E9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23" name="Elipse 22">
            <a:extLst>
              <a:ext uri="{FF2B5EF4-FFF2-40B4-BE49-F238E27FC236}">
                <a16:creationId xmlns:a16="http://schemas.microsoft.com/office/drawing/2014/main" id="{E3A88097-6F5B-4C27-9971-7C616A40FD8C}"/>
              </a:ext>
            </a:extLst>
          </p:cNvPr>
          <p:cNvSpPr/>
          <p:nvPr/>
        </p:nvSpPr>
        <p:spPr>
          <a:xfrm>
            <a:off x="8548261" y="6567051"/>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10A0E0F1-5C9B-4917-A36D-0EC023F9C165}"/>
              </a:ext>
            </a:extLst>
          </p:cNvPr>
          <p:cNvSpPr/>
          <p:nvPr/>
        </p:nvSpPr>
        <p:spPr>
          <a:xfrm>
            <a:off x="8437424" y="6608611"/>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CuadroTexto 45">
            <a:extLst>
              <a:ext uri="{FF2B5EF4-FFF2-40B4-BE49-F238E27FC236}">
                <a16:creationId xmlns:a16="http://schemas.microsoft.com/office/drawing/2014/main" id="{9CFA18B3-752B-491D-B7BC-FAD77F13F13B}"/>
              </a:ext>
            </a:extLst>
          </p:cNvPr>
          <p:cNvSpPr txBox="1"/>
          <p:nvPr/>
        </p:nvSpPr>
        <p:spPr>
          <a:xfrm>
            <a:off x="539120" y="702575"/>
            <a:ext cx="8323859"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En su opinión, ¿Andrés Manuel hace bien o hace mal en otorgar a sus hijos la coordinación del partido en estados donde ha habido elecciones?</a:t>
            </a:r>
            <a:endParaRPr kumimoji="0" lang="es-MX" sz="1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68" name="8 CuadroTexto">
            <a:extLst>
              <a:ext uri="{FF2B5EF4-FFF2-40B4-BE49-F238E27FC236}">
                <a16:creationId xmlns:a16="http://schemas.microsoft.com/office/drawing/2014/main" id="{624046A4-68E8-49A1-8373-1FDB51814F5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6" name="48 CuadroTexto">
            <a:extLst>
              <a:ext uri="{FF2B5EF4-FFF2-40B4-BE49-F238E27FC236}">
                <a16:creationId xmlns:a16="http://schemas.microsoft.com/office/drawing/2014/main" id="{2C6B3722-EED4-469C-B52F-006472CA9012}"/>
              </a:ext>
            </a:extLst>
          </p:cNvPr>
          <p:cNvSpPr txBox="1"/>
          <p:nvPr/>
        </p:nvSpPr>
        <p:spPr>
          <a:xfrm>
            <a:off x="5375564" y="115312"/>
            <a:ext cx="3654878"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sobre acción de AMLO</a:t>
            </a:r>
          </a:p>
        </p:txBody>
      </p:sp>
      <p:graphicFrame>
        <p:nvGraphicFramePr>
          <p:cNvPr id="16" name="1 Gráfico">
            <a:extLst>
              <a:ext uri="{FF2B5EF4-FFF2-40B4-BE49-F238E27FC236}">
                <a16:creationId xmlns:a16="http://schemas.microsoft.com/office/drawing/2014/main" id="{C930AD42-95A2-428B-87F6-27197A7A4A2A}"/>
              </a:ext>
            </a:extLst>
          </p:cNvPr>
          <p:cNvGraphicFramePr/>
          <p:nvPr>
            <p:extLst/>
          </p:nvPr>
        </p:nvGraphicFramePr>
        <p:xfrm>
          <a:off x="-204689" y="2272436"/>
          <a:ext cx="4074568" cy="4050417"/>
        </p:xfrm>
        <a:graphic>
          <a:graphicData uri="http://schemas.openxmlformats.org/drawingml/2006/chart">
            <c:chart xmlns:c="http://schemas.openxmlformats.org/drawingml/2006/chart" xmlns:r="http://schemas.openxmlformats.org/officeDocument/2006/relationships" r:id="rId6"/>
          </a:graphicData>
        </a:graphic>
      </p:graphicFrame>
      <p:sp>
        <p:nvSpPr>
          <p:cNvPr id="18" name="Oval 9">
            <a:extLst>
              <a:ext uri="{FF2B5EF4-FFF2-40B4-BE49-F238E27FC236}">
                <a16:creationId xmlns:a16="http://schemas.microsoft.com/office/drawing/2014/main" id="{A016826B-5147-4843-94CE-4670F630E963}"/>
              </a:ext>
            </a:extLst>
          </p:cNvPr>
          <p:cNvSpPr/>
          <p:nvPr/>
        </p:nvSpPr>
        <p:spPr>
          <a:xfrm>
            <a:off x="2018530" y="2129557"/>
            <a:ext cx="171124" cy="164443"/>
          </a:xfrm>
          <a:prstGeom prst="ellipse">
            <a:avLst/>
          </a:prstGeom>
          <a:solidFill>
            <a:schemeClr val="tx1">
              <a:lumMod val="65000"/>
              <a:lumOff val="3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6">
            <a:extLst>
              <a:ext uri="{FF2B5EF4-FFF2-40B4-BE49-F238E27FC236}">
                <a16:creationId xmlns:a16="http://schemas.microsoft.com/office/drawing/2014/main" id="{CFAF4C0F-D6AC-43E2-B7FC-DF7016D07A40}"/>
              </a:ext>
            </a:extLst>
          </p:cNvPr>
          <p:cNvSpPr txBox="1"/>
          <p:nvPr/>
        </p:nvSpPr>
        <p:spPr>
          <a:xfrm>
            <a:off x="2154101" y="2083616"/>
            <a:ext cx="1137266"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contestó</a:t>
            </a:r>
          </a:p>
        </p:txBody>
      </p:sp>
      <p:sp>
        <p:nvSpPr>
          <p:cNvPr id="20" name="Oval 9">
            <a:extLst>
              <a:ext uri="{FF2B5EF4-FFF2-40B4-BE49-F238E27FC236}">
                <a16:creationId xmlns:a16="http://schemas.microsoft.com/office/drawing/2014/main" id="{AF51A343-D4E0-46CA-955C-589E44536A9A}"/>
              </a:ext>
            </a:extLst>
          </p:cNvPr>
          <p:cNvSpPr/>
          <p:nvPr/>
        </p:nvSpPr>
        <p:spPr>
          <a:xfrm>
            <a:off x="597078" y="1746391"/>
            <a:ext cx="171124" cy="164443"/>
          </a:xfrm>
          <a:prstGeom prst="ellipse">
            <a:avLst/>
          </a:prstGeom>
          <a:solidFill>
            <a:srgbClr val="1D75B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a:ln>
                <a:noFill/>
              </a:ln>
              <a:solidFill>
                <a:srgbClr val="1D75B5"/>
              </a:solidFill>
              <a:effectLst/>
              <a:uLnTx/>
              <a:uFillTx/>
              <a:latin typeface="Calibri"/>
              <a:ea typeface="+mn-ea"/>
              <a:cs typeface="+mn-cs"/>
            </a:endParaRPr>
          </a:p>
        </p:txBody>
      </p:sp>
      <p:sp>
        <p:nvSpPr>
          <p:cNvPr id="27" name="TextBox 6">
            <a:extLst>
              <a:ext uri="{FF2B5EF4-FFF2-40B4-BE49-F238E27FC236}">
                <a16:creationId xmlns:a16="http://schemas.microsoft.com/office/drawing/2014/main" id="{FCD38E7D-4819-44BA-A1B2-10FC2A3C5779}"/>
              </a:ext>
            </a:extLst>
          </p:cNvPr>
          <p:cNvSpPr txBox="1"/>
          <p:nvPr/>
        </p:nvSpPr>
        <p:spPr>
          <a:xfrm>
            <a:off x="716511" y="1700450"/>
            <a:ext cx="787395"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Hace bien</a:t>
            </a:r>
          </a:p>
        </p:txBody>
      </p:sp>
      <p:sp>
        <p:nvSpPr>
          <p:cNvPr id="28" name="TextBox 6">
            <a:extLst>
              <a:ext uri="{FF2B5EF4-FFF2-40B4-BE49-F238E27FC236}">
                <a16:creationId xmlns:a16="http://schemas.microsoft.com/office/drawing/2014/main" id="{4967F629-D823-4BD0-AB24-178E527F6EA8}"/>
              </a:ext>
            </a:extLst>
          </p:cNvPr>
          <p:cNvSpPr txBox="1"/>
          <p:nvPr/>
        </p:nvSpPr>
        <p:spPr>
          <a:xfrm>
            <a:off x="2154101" y="1700450"/>
            <a:ext cx="744114"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Hace mal</a:t>
            </a:r>
          </a:p>
        </p:txBody>
      </p:sp>
      <p:sp>
        <p:nvSpPr>
          <p:cNvPr id="29" name="Oval 9">
            <a:extLst>
              <a:ext uri="{FF2B5EF4-FFF2-40B4-BE49-F238E27FC236}">
                <a16:creationId xmlns:a16="http://schemas.microsoft.com/office/drawing/2014/main" id="{C17EAF07-1F61-4470-AEB8-BC594C31D7EB}"/>
              </a:ext>
            </a:extLst>
          </p:cNvPr>
          <p:cNvSpPr/>
          <p:nvPr/>
        </p:nvSpPr>
        <p:spPr>
          <a:xfrm>
            <a:off x="2018530" y="1746391"/>
            <a:ext cx="171124" cy="164443"/>
          </a:xfrm>
          <a:prstGeom prst="ellipse">
            <a:avLst/>
          </a:prstGeom>
          <a:solidFill>
            <a:srgbClr val="9A22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 name="Oval 9">
            <a:extLst>
              <a:ext uri="{FF2B5EF4-FFF2-40B4-BE49-F238E27FC236}">
                <a16:creationId xmlns:a16="http://schemas.microsoft.com/office/drawing/2014/main" id="{2F6AB5D6-EC4E-431F-B691-81C0FD4B8B15}"/>
              </a:ext>
            </a:extLst>
          </p:cNvPr>
          <p:cNvSpPr/>
          <p:nvPr/>
        </p:nvSpPr>
        <p:spPr>
          <a:xfrm>
            <a:off x="597078" y="2142143"/>
            <a:ext cx="171124" cy="164443"/>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a:ln>
                <a:noFill/>
              </a:ln>
              <a:solidFill>
                <a:prstClr val="white"/>
              </a:solidFill>
              <a:effectLst/>
              <a:uLnTx/>
              <a:uFillTx/>
              <a:latin typeface="Calibri"/>
              <a:ea typeface="+mn-ea"/>
              <a:cs typeface="+mn-cs"/>
            </a:endParaRPr>
          </a:p>
        </p:txBody>
      </p:sp>
      <p:sp>
        <p:nvSpPr>
          <p:cNvPr id="31" name="TextBox 6">
            <a:extLst>
              <a:ext uri="{FF2B5EF4-FFF2-40B4-BE49-F238E27FC236}">
                <a16:creationId xmlns:a16="http://schemas.microsoft.com/office/drawing/2014/main" id="{71809341-2A0F-4DCF-AEC4-BB523A5A0A8A}"/>
              </a:ext>
            </a:extLst>
          </p:cNvPr>
          <p:cNvSpPr txBox="1"/>
          <p:nvPr/>
        </p:nvSpPr>
        <p:spPr>
          <a:xfrm>
            <a:off x="716511" y="2096202"/>
            <a:ext cx="1233434"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sabe</a:t>
            </a:r>
          </a:p>
        </p:txBody>
      </p:sp>
      <p:grpSp>
        <p:nvGrpSpPr>
          <p:cNvPr id="33" name="Grupo 32">
            <a:extLst>
              <a:ext uri="{FF2B5EF4-FFF2-40B4-BE49-F238E27FC236}">
                <a16:creationId xmlns:a16="http://schemas.microsoft.com/office/drawing/2014/main" id="{7D3B5692-0EE3-4CF1-B8E2-5AAC547C0AD3}"/>
              </a:ext>
            </a:extLst>
          </p:cNvPr>
          <p:cNvGrpSpPr/>
          <p:nvPr/>
        </p:nvGrpSpPr>
        <p:grpSpPr>
          <a:xfrm>
            <a:off x="0" y="6415365"/>
            <a:ext cx="526473" cy="365125"/>
            <a:chOff x="0" y="6415365"/>
            <a:chExt cx="526473" cy="365125"/>
          </a:xfrm>
        </p:grpSpPr>
        <p:sp>
          <p:nvSpPr>
            <p:cNvPr id="34" name="Hexágono 33">
              <a:extLst>
                <a:ext uri="{FF2B5EF4-FFF2-40B4-BE49-F238E27FC236}">
                  <a16:creationId xmlns:a16="http://schemas.microsoft.com/office/drawing/2014/main" id="{139E709E-BC8B-4C16-BF57-D8F505F841B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F3D7725D-1F95-4624-A0FE-16B7FF2451FB}"/>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aphicFrame>
        <p:nvGraphicFramePr>
          <p:cNvPr id="36" name="9 Tabla">
            <a:extLst>
              <a:ext uri="{FF2B5EF4-FFF2-40B4-BE49-F238E27FC236}">
                <a16:creationId xmlns:a16="http://schemas.microsoft.com/office/drawing/2014/main" id="{92FCF092-6030-4638-87FA-3906F629A928}"/>
              </a:ext>
            </a:extLst>
          </p:cNvPr>
          <p:cNvGraphicFramePr>
            <a:graphicFrameLocks noGrp="1"/>
          </p:cNvGraphicFramePr>
          <p:nvPr>
            <p:extLst/>
          </p:nvPr>
        </p:nvGraphicFramePr>
        <p:xfrm>
          <a:off x="4368550" y="1454049"/>
          <a:ext cx="4390447" cy="4562310"/>
        </p:xfrm>
        <a:graphic>
          <a:graphicData uri="http://schemas.openxmlformats.org/drawingml/2006/table">
            <a:tbl>
              <a:tblPr firstRow="1" bandRow="1">
                <a:tableStyleId>{5C22544A-7EE6-4342-B048-85BDC9FD1C3A}</a:tableStyleId>
              </a:tblPr>
              <a:tblGrid>
                <a:gridCol w="256088">
                  <a:extLst>
                    <a:ext uri="{9D8B030D-6E8A-4147-A177-3AD203B41FA5}">
                      <a16:colId xmlns:a16="http://schemas.microsoft.com/office/drawing/2014/main" val="20000"/>
                    </a:ext>
                  </a:extLst>
                </a:gridCol>
                <a:gridCol w="775471">
                  <a:extLst>
                    <a:ext uri="{9D8B030D-6E8A-4147-A177-3AD203B41FA5}">
                      <a16:colId xmlns:a16="http://schemas.microsoft.com/office/drawing/2014/main" val="20001"/>
                    </a:ext>
                  </a:extLst>
                </a:gridCol>
                <a:gridCol w="839722">
                  <a:extLst>
                    <a:ext uri="{9D8B030D-6E8A-4147-A177-3AD203B41FA5}">
                      <a16:colId xmlns:a16="http://schemas.microsoft.com/office/drawing/2014/main" val="20002"/>
                    </a:ext>
                  </a:extLst>
                </a:gridCol>
                <a:gridCol w="839722">
                  <a:extLst>
                    <a:ext uri="{9D8B030D-6E8A-4147-A177-3AD203B41FA5}">
                      <a16:colId xmlns:a16="http://schemas.microsoft.com/office/drawing/2014/main" val="20003"/>
                    </a:ext>
                  </a:extLst>
                </a:gridCol>
                <a:gridCol w="839722">
                  <a:extLst>
                    <a:ext uri="{9D8B030D-6E8A-4147-A177-3AD203B41FA5}">
                      <a16:colId xmlns:a16="http://schemas.microsoft.com/office/drawing/2014/main" val="20006"/>
                    </a:ext>
                  </a:extLst>
                </a:gridCol>
                <a:gridCol w="839722">
                  <a:extLst>
                    <a:ext uri="{9D8B030D-6E8A-4147-A177-3AD203B41FA5}">
                      <a16:colId xmlns:a16="http://schemas.microsoft.com/office/drawing/2014/main" val="1517710525"/>
                    </a:ext>
                  </a:extLst>
                </a:gridCol>
              </a:tblGrid>
              <a:tr h="347112">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Hace bien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9A2267"/>
                          </a:solidFill>
                          <a:effectLst/>
                          <a:uLnTx/>
                          <a:uFillTx/>
                          <a:latin typeface="Helvetica" panose="020B0604020202020204" pitchFamily="34" charset="0"/>
                          <a:ea typeface="+mn-ea"/>
                          <a:cs typeface="Helvetica" panose="020B0604020202020204" pitchFamily="34" charset="0"/>
                        </a:rPr>
                        <a:t>Hace mal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4803">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40.0%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480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222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4803">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480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5175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2227">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24803">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24803">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5175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24803">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2480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3860486"/>
                  </a:ext>
                </a:extLst>
              </a:tr>
              <a:tr h="224803">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8369592"/>
                  </a:ext>
                </a:extLst>
              </a:tr>
              <a:tr h="22480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7838291"/>
                  </a:ext>
                </a:extLst>
              </a:tr>
              <a:tr h="22480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7403166"/>
                  </a:ext>
                </a:extLst>
              </a:tr>
              <a:tr h="22480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0945486"/>
                  </a:ext>
                </a:extLst>
              </a:tr>
              <a:tr h="22480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5972629"/>
                  </a:ext>
                </a:extLst>
              </a:tr>
              <a:tr h="22480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7233203"/>
                  </a:ext>
                </a:extLst>
              </a:tr>
            </a:tbl>
          </a:graphicData>
        </a:graphic>
      </p:graphicFrame>
    </p:spTree>
    <p:extLst>
      <p:ext uri="{BB962C8B-B14F-4D97-AF65-F5344CB8AC3E}">
        <p14:creationId xmlns:p14="http://schemas.microsoft.com/office/powerpoint/2010/main" val="152217993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3DAB5DDA-3A12-4BD7-A289-CF2D16D0F96B}"/>
              </a:ext>
            </a:extLst>
          </p:cNvPr>
          <p:cNvSpPr/>
          <p:nvPr/>
        </p:nvSpPr>
        <p:spPr>
          <a:xfrm>
            <a:off x="6081486" y="-3803"/>
            <a:ext cx="306251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CuadroTexto 17">
            <a:extLst>
              <a:ext uri="{FF2B5EF4-FFF2-40B4-BE49-F238E27FC236}">
                <a16:creationId xmlns:a16="http://schemas.microsoft.com/office/drawing/2014/main" id="{25912514-76C8-45EC-84BB-2F78B4A376F4}"/>
              </a:ext>
            </a:extLst>
          </p:cNvPr>
          <p:cNvSpPr txBox="1"/>
          <p:nvPr/>
        </p:nvSpPr>
        <p:spPr>
          <a:xfrm>
            <a:off x="4731239" y="103056"/>
            <a:ext cx="4352250"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¿AMLO es conservador?</a:t>
            </a:r>
          </a:p>
        </p:txBody>
      </p:sp>
      <p:sp>
        <p:nvSpPr>
          <p:cNvPr id="19" name="Rectángulo 18">
            <a:extLst>
              <a:ext uri="{FF2B5EF4-FFF2-40B4-BE49-F238E27FC236}">
                <a16:creationId xmlns:a16="http://schemas.microsoft.com/office/drawing/2014/main" id="{E280E85B-3813-452D-A0D9-6DBFF0A1F96E}"/>
              </a:ext>
            </a:extLst>
          </p:cNvPr>
          <p:cNvSpPr/>
          <p:nvPr/>
        </p:nvSpPr>
        <p:spPr>
          <a:xfrm>
            <a:off x="492368" y="731976"/>
            <a:ext cx="8402249"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mn-ea"/>
                <a:cs typeface="Helvetica" charset="0"/>
              </a:rPr>
              <a:t>Hay quienes dicen que Andrés Manuel es una persona muy conservadora, pero hay quienes dicen que no, que es una persona muy abierta a nuevas ideas. Para usted quién sería Andrés Manuel López Obrador: alguien conservador o alguien abierto a nuevas ideas?</a:t>
            </a:r>
            <a:endPar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endParaRPr>
          </a:p>
        </p:txBody>
      </p:sp>
      <p:graphicFrame>
        <p:nvGraphicFramePr>
          <p:cNvPr id="11" name="Gráfico 7">
            <a:extLst>
              <a:ext uri="{FF2B5EF4-FFF2-40B4-BE49-F238E27FC236}">
                <a16:creationId xmlns:a16="http://schemas.microsoft.com/office/drawing/2014/main" id="{7E744750-7937-4F19-9C41-1EE3A259C1FC}"/>
              </a:ext>
            </a:extLst>
          </p:cNvPr>
          <p:cNvGraphicFramePr/>
          <p:nvPr>
            <p:extLst/>
          </p:nvPr>
        </p:nvGraphicFramePr>
        <p:xfrm>
          <a:off x="104171" y="1480715"/>
          <a:ext cx="3625105" cy="4668199"/>
        </p:xfrm>
        <a:graphic>
          <a:graphicData uri="http://schemas.openxmlformats.org/drawingml/2006/chart">
            <c:chart xmlns:c="http://schemas.openxmlformats.org/drawingml/2006/chart" xmlns:r="http://schemas.openxmlformats.org/officeDocument/2006/relationships" r:id="rId4"/>
          </a:graphicData>
        </a:graphic>
      </p:graphicFrame>
      <p:grpSp>
        <p:nvGrpSpPr>
          <p:cNvPr id="3" name="Grupo 2">
            <a:extLst>
              <a:ext uri="{FF2B5EF4-FFF2-40B4-BE49-F238E27FC236}">
                <a16:creationId xmlns:a16="http://schemas.microsoft.com/office/drawing/2014/main" id="{1BC15B0D-C73F-404A-8412-EF2CF469BDC2}"/>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30655FF0-3AF7-4B43-928E-2A2C14AE1155}"/>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1B03BD26-19B4-49E3-81EA-720D95475F7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4"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25" name="Grupo 24"/>
          <p:cNvGrpSpPr/>
          <p:nvPr/>
        </p:nvGrpSpPr>
        <p:grpSpPr>
          <a:xfrm>
            <a:off x="8490210" y="6621585"/>
            <a:ext cx="226511" cy="113560"/>
            <a:chOff x="8490210" y="6621585"/>
            <a:chExt cx="226511" cy="113560"/>
          </a:xfrm>
        </p:grpSpPr>
        <p:sp>
          <p:nvSpPr>
            <p:cNvPr id="26" name="Elipse 25">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Elipse 28">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21" name="9 Tabla">
            <a:extLst>
              <a:ext uri="{FF2B5EF4-FFF2-40B4-BE49-F238E27FC236}">
                <a16:creationId xmlns:a16="http://schemas.microsoft.com/office/drawing/2014/main" id="{086EF5E8-BDB7-48F9-9605-AE5DEED84E79}"/>
              </a:ext>
            </a:extLst>
          </p:cNvPr>
          <p:cNvGraphicFramePr>
            <a:graphicFrameLocks noGrp="1"/>
          </p:cNvGraphicFramePr>
          <p:nvPr>
            <p:extLst/>
          </p:nvPr>
        </p:nvGraphicFramePr>
        <p:xfrm>
          <a:off x="4053094" y="1482443"/>
          <a:ext cx="4933949" cy="440600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74452">
                  <a:extLst>
                    <a:ext uri="{9D8B030D-6E8A-4147-A177-3AD203B41FA5}">
                      <a16:colId xmlns:a16="http://schemas.microsoft.com/office/drawing/2014/main" val="20001"/>
                    </a:ext>
                  </a:extLst>
                </a:gridCol>
                <a:gridCol w="755374">
                  <a:extLst>
                    <a:ext uri="{9D8B030D-6E8A-4147-A177-3AD203B41FA5}">
                      <a16:colId xmlns:a16="http://schemas.microsoft.com/office/drawing/2014/main" val="20002"/>
                    </a:ext>
                  </a:extLst>
                </a:gridCol>
                <a:gridCol w="1077556">
                  <a:extLst>
                    <a:ext uri="{9D8B030D-6E8A-4147-A177-3AD203B41FA5}">
                      <a16:colId xmlns:a16="http://schemas.microsoft.com/office/drawing/2014/main" val="20004"/>
                    </a:ext>
                  </a:extLst>
                </a:gridCol>
                <a:gridCol w="868101">
                  <a:extLst>
                    <a:ext uri="{9D8B030D-6E8A-4147-A177-3AD203B41FA5}">
                      <a16:colId xmlns:a16="http://schemas.microsoft.com/office/drawing/2014/main" val="20005"/>
                    </a:ext>
                  </a:extLst>
                </a:gridCol>
                <a:gridCol w="555584">
                  <a:extLst>
                    <a:ext uri="{9D8B030D-6E8A-4147-A177-3AD203B41FA5}">
                      <a16:colId xmlns:a16="http://schemas.microsoft.com/office/drawing/2014/main" val="1517710525"/>
                    </a:ext>
                  </a:extLst>
                </a:gridCol>
                <a:gridCol w="694602">
                  <a:extLst>
                    <a:ext uri="{9D8B030D-6E8A-4147-A177-3AD203B41FA5}">
                      <a16:colId xmlns:a16="http://schemas.microsoft.com/office/drawing/2014/main" val="4234954065"/>
                    </a:ext>
                  </a:extLst>
                </a:gridCol>
              </a:tblGrid>
              <a:tr h="486502">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Conservador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6455AF"/>
                          </a:solidFill>
                          <a:effectLst/>
                          <a:latin typeface="Helvetica" panose="020B0604020202020204" pitchFamily="34" charset="0"/>
                          <a:ea typeface="+mn-ea"/>
                          <a:cs typeface="Helvetica" panose="020B0604020202020204" pitchFamily="34" charset="0"/>
                        </a:rPr>
                        <a:t>Ni conservador, ni abierto a nuevas ideas/Neutral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dirty="0">
                          <a:solidFill>
                            <a:srgbClr val="175D91"/>
                          </a:solidFill>
                          <a:effectLst/>
                          <a:latin typeface="Helvetica" panose="020B0604020202020204" pitchFamily="34" charset="0"/>
                          <a:ea typeface="+mn-ea"/>
                          <a:cs typeface="Helvetica" panose="020B0604020202020204" pitchFamily="34" charset="0"/>
                        </a:rPr>
                        <a:t>Abierto a nuevas ideas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algn="ctr" defTabSz="712716" rtl="0" eaLnBrk="1" latinLnBrk="0" hangingPunct="1"/>
                      <a:r>
                        <a:rPr lang="es-MX" sz="900" b="1" i="0" u="none" strike="noStrike" kern="120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0052">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39.5%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00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026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0052">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00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2866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026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0052">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0052">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2866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10052">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143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6697297"/>
                  </a:ext>
                </a:extLst>
              </a:tr>
              <a:tr h="210052">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4440680"/>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312587"/>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4427427"/>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55711637"/>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9359711"/>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1298387"/>
                  </a:ext>
                </a:extLst>
              </a:tr>
            </a:tbl>
          </a:graphicData>
        </a:graphic>
      </p:graphicFrame>
    </p:spTree>
    <p:extLst>
      <p:ext uri="{BB962C8B-B14F-4D97-AF65-F5344CB8AC3E}">
        <p14:creationId xmlns:p14="http://schemas.microsoft.com/office/powerpoint/2010/main" val="243912896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900F0B99-CB88-439E-86F7-AA526B7EE581}"/>
              </a:ext>
            </a:extLst>
          </p:cNvPr>
          <p:cNvGrpSpPr/>
          <p:nvPr/>
        </p:nvGrpSpPr>
        <p:grpSpPr>
          <a:xfrm>
            <a:off x="-459031" y="-26251"/>
            <a:ext cx="9603032" cy="651367"/>
            <a:chOff x="-459031" y="-26251"/>
            <a:chExt cx="9603032" cy="651367"/>
          </a:xfrm>
        </p:grpSpPr>
        <p:sp>
          <p:nvSpPr>
            <p:cNvPr id="3" name="Rectángulo 2">
              <a:extLst>
                <a:ext uri="{FF2B5EF4-FFF2-40B4-BE49-F238E27FC236}">
                  <a16:creationId xmlns:a16="http://schemas.microsoft.com/office/drawing/2014/main" id="{57671D76-DF8E-48B7-9B26-E789F8895D16}"/>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 name="Imagen 3">
              <a:extLst>
                <a:ext uri="{FF2B5EF4-FFF2-40B4-BE49-F238E27FC236}">
                  <a16:creationId xmlns:a16="http://schemas.microsoft.com/office/drawing/2014/main" id="{F71BD4D1-2C0D-4EA2-ADA0-AAE452BD8909}"/>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 name="Rectángulo 4">
              <a:extLst>
                <a:ext uri="{FF2B5EF4-FFF2-40B4-BE49-F238E27FC236}">
                  <a16:creationId xmlns:a16="http://schemas.microsoft.com/office/drawing/2014/main" id="{586459E2-9DE8-4934-8DE8-A800E41A477B}"/>
                </a:ext>
              </a:extLst>
            </p:cNvPr>
            <p:cNvSpPr/>
            <p:nvPr/>
          </p:nvSpPr>
          <p:spPr>
            <a:xfrm>
              <a:off x="5180514" y="-3804"/>
              <a:ext cx="396348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7" name="48 CuadroTexto">
            <a:extLst>
              <a:ext uri="{FF2B5EF4-FFF2-40B4-BE49-F238E27FC236}">
                <a16:creationId xmlns:a16="http://schemas.microsoft.com/office/drawing/2014/main" id="{03A52FDF-CDAA-436C-9093-CB5D09EEF379}"/>
              </a:ext>
            </a:extLst>
          </p:cNvPr>
          <p:cNvSpPr txBox="1"/>
          <p:nvPr/>
        </p:nvSpPr>
        <p:spPr>
          <a:xfrm>
            <a:off x="5187170" y="115312"/>
            <a:ext cx="38697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Percepción de posturas de AMLO</a:t>
            </a:r>
          </a:p>
        </p:txBody>
      </p:sp>
      <p:sp>
        <p:nvSpPr>
          <p:cNvPr id="15" name="CuadroTexto 14">
            <a:extLst>
              <a:ext uri="{FF2B5EF4-FFF2-40B4-BE49-F238E27FC236}">
                <a16:creationId xmlns:a16="http://schemas.microsoft.com/office/drawing/2014/main" id="{1C7E7712-7120-46E0-AB15-ED144AD6CC74}"/>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Andrés Manuel López Obrador no ha mostrado posturas de estar a favor o en contra de algunos temas, pero dígame, ¿usted cree que Andrés Manuel López Obrador estaría a favor o en contra de…?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nvGrpSpPr>
          <p:cNvPr id="24" name="Grupo 23">
            <a:extLst>
              <a:ext uri="{FF2B5EF4-FFF2-40B4-BE49-F238E27FC236}">
                <a16:creationId xmlns:a16="http://schemas.microsoft.com/office/drawing/2014/main" id="{CA58457F-E651-4969-B41E-EA1E147B950A}"/>
              </a:ext>
            </a:extLst>
          </p:cNvPr>
          <p:cNvGrpSpPr/>
          <p:nvPr/>
        </p:nvGrpSpPr>
        <p:grpSpPr>
          <a:xfrm>
            <a:off x="3853784" y="1587220"/>
            <a:ext cx="4498895" cy="246221"/>
            <a:chOff x="3101627" y="1592192"/>
            <a:chExt cx="4498895" cy="246221"/>
          </a:xfrm>
        </p:grpSpPr>
        <p:sp>
          <p:nvSpPr>
            <p:cNvPr id="25" name="Oval 9">
              <a:extLst>
                <a:ext uri="{FF2B5EF4-FFF2-40B4-BE49-F238E27FC236}">
                  <a16:creationId xmlns:a16="http://schemas.microsoft.com/office/drawing/2014/main" id="{B3E5FBD7-91F3-4AEE-8A6F-66D3EB2446EF}"/>
                </a:ext>
              </a:extLst>
            </p:cNvPr>
            <p:cNvSpPr/>
            <p:nvPr/>
          </p:nvSpPr>
          <p:spPr>
            <a:xfrm>
              <a:off x="4263889" y="1633081"/>
              <a:ext cx="171124" cy="164443"/>
            </a:xfrm>
            <a:prstGeom prst="ellipse">
              <a:avLst/>
            </a:prstGeom>
            <a:solidFill>
              <a:srgbClr val="8F2D5D"/>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6" name="TextBox 6">
              <a:extLst>
                <a:ext uri="{FF2B5EF4-FFF2-40B4-BE49-F238E27FC236}">
                  <a16:creationId xmlns:a16="http://schemas.microsoft.com/office/drawing/2014/main" id="{8EEC9FDB-EDA3-49FE-8D9A-93611BAB00FE}"/>
                </a:ext>
              </a:extLst>
            </p:cNvPr>
            <p:cNvSpPr txBox="1"/>
            <p:nvPr/>
          </p:nvSpPr>
          <p:spPr>
            <a:xfrm>
              <a:off x="4428358" y="1592192"/>
              <a:ext cx="774571"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En contra</a:t>
              </a:r>
            </a:p>
          </p:txBody>
        </p:sp>
        <p:sp>
          <p:nvSpPr>
            <p:cNvPr id="27" name="Oval 9">
              <a:extLst>
                <a:ext uri="{FF2B5EF4-FFF2-40B4-BE49-F238E27FC236}">
                  <a16:creationId xmlns:a16="http://schemas.microsoft.com/office/drawing/2014/main" id="{7D78F097-2EAB-46F8-BDFA-294FC60DB509}"/>
                </a:ext>
              </a:extLst>
            </p:cNvPr>
            <p:cNvSpPr/>
            <p:nvPr/>
          </p:nvSpPr>
          <p:spPr>
            <a:xfrm>
              <a:off x="3101627" y="1633081"/>
              <a:ext cx="171124" cy="164443"/>
            </a:xfrm>
            <a:prstGeom prst="ellipse">
              <a:avLst/>
            </a:prstGeom>
            <a:solidFill>
              <a:srgbClr val="1D75B5"/>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8" name="TextBox 6">
              <a:extLst>
                <a:ext uri="{FF2B5EF4-FFF2-40B4-BE49-F238E27FC236}">
                  <a16:creationId xmlns:a16="http://schemas.microsoft.com/office/drawing/2014/main" id="{EE7C8C1D-A99A-4B23-A7F1-C9DAD409192F}"/>
                </a:ext>
              </a:extLst>
            </p:cNvPr>
            <p:cNvSpPr txBox="1"/>
            <p:nvPr/>
          </p:nvSpPr>
          <p:spPr>
            <a:xfrm>
              <a:off x="3254050" y="1592192"/>
              <a:ext cx="822661"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A favor</a:t>
              </a:r>
            </a:p>
          </p:txBody>
        </p:sp>
        <p:sp>
          <p:nvSpPr>
            <p:cNvPr id="31" name="Oval 9">
              <a:extLst>
                <a:ext uri="{FF2B5EF4-FFF2-40B4-BE49-F238E27FC236}">
                  <a16:creationId xmlns:a16="http://schemas.microsoft.com/office/drawing/2014/main" id="{92FD3D82-5E25-425F-9D1E-91DBD05EC8A8}"/>
                </a:ext>
              </a:extLst>
            </p:cNvPr>
            <p:cNvSpPr/>
            <p:nvPr/>
          </p:nvSpPr>
          <p:spPr>
            <a:xfrm>
              <a:off x="5563636" y="1633081"/>
              <a:ext cx="171124" cy="164443"/>
            </a:xfrm>
            <a:prstGeom prst="ellipse">
              <a:avLst/>
            </a:prstGeom>
            <a:solidFill>
              <a:srgbClr val="7F7F7F"/>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2" name="TextBox 6">
              <a:extLst>
                <a:ext uri="{FF2B5EF4-FFF2-40B4-BE49-F238E27FC236}">
                  <a16:creationId xmlns:a16="http://schemas.microsoft.com/office/drawing/2014/main" id="{4F497C37-5808-4490-8037-8CF19872CF59}"/>
                </a:ext>
              </a:extLst>
            </p:cNvPr>
            <p:cNvSpPr txBox="1"/>
            <p:nvPr/>
          </p:nvSpPr>
          <p:spPr>
            <a:xfrm>
              <a:off x="5716057" y="1592192"/>
              <a:ext cx="681597"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sabe</a:t>
              </a:r>
            </a:p>
          </p:txBody>
        </p:sp>
        <p:sp>
          <p:nvSpPr>
            <p:cNvPr id="33" name="Oval 9">
              <a:extLst>
                <a:ext uri="{FF2B5EF4-FFF2-40B4-BE49-F238E27FC236}">
                  <a16:creationId xmlns:a16="http://schemas.microsoft.com/office/drawing/2014/main" id="{16FAABD1-F33D-4876-A347-287D0460D3BC}"/>
                </a:ext>
              </a:extLst>
            </p:cNvPr>
            <p:cNvSpPr/>
            <p:nvPr/>
          </p:nvSpPr>
          <p:spPr>
            <a:xfrm>
              <a:off x="6522848" y="1633081"/>
              <a:ext cx="171124" cy="164443"/>
            </a:xfrm>
            <a:prstGeom prst="ellipse">
              <a:avLst/>
            </a:prstGeom>
            <a:solidFill>
              <a:srgbClr val="595959"/>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4" name="TextBox 6">
              <a:extLst>
                <a:ext uri="{FF2B5EF4-FFF2-40B4-BE49-F238E27FC236}">
                  <a16:creationId xmlns:a16="http://schemas.microsoft.com/office/drawing/2014/main" id="{D4E23CBC-4E34-4ADD-BF17-BF6BDAD11ED4}"/>
                </a:ext>
              </a:extLst>
            </p:cNvPr>
            <p:cNvSpPr txBox="1"/>
            <p:nvPr/>
          </p:nvSpPr>
          <p:spPr>
            <a:xfrm>
              <a:off x="6675269" y="1592192"/>
              <a:ext cx="925253"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contestó</a:t>
              </a:r>
            </a:p>
          </p:txBody>
        </p:sp>
      </p:grpSp>
      <p:sp>
        <p:nvSpPr>
          <p:cNvPr id="37" name="8 CuadroTexto">
            <a:extLst>
              <a:ext uri="{FF2B5EF4-FFF2-40B4-BE49-F238E27FC236}">
                <a16:creationId xmlns:a16="http://schemas.microsoft.com/office/drawing/2014/main" id="{944203AE-F696-47AA-89F5-D5242DAA8406}"/>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42"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43" name="Grupo 42"/>
          <p:cNvGrpSpPr/>
          <p:nvPr/>
        </p:nvGrpSpPr>
        <p:grpSpPr>
          <a:xfrm>
            <a:off x="8490210" y="6621585"/>
            <a:ext cx="226511" cy="113560"/>
            <a:chOff x="8490210" y="6621585"/>
            <a:chExt cx="226511" cy="113560"/>
          </a:xfrm>
        </p:grpSpPr>
        <p:sp>
          <p:nvSpPr>
            <p:cNvPr id="44" name="Elipse 43">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lipse 44">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38" name="1 Gráfico">
            <a:extLst>
              <a:ext uri="{FF2B5EF4-FFF2-40B4-BE49-F238E27FC236}">
                <a16:creationId xmlns:a16="http://schemas.microsoft.com/office/drawing/2014/main" id="{CA2B9445-0E6A-4C5B-B87E-E114B4DC9599}"/>
              </a:ext>
            </a:extLst>
          </p:cNvPr>
          <p:cNvGraphicFramePr/>
          <p:nvPr>
            <p:extLst/>
          </p:nvPr>
        </p:nvGraphicFramePr>
        <p:xfrm>
          <a:off x="450572" y="2007409"/>
          <a:ext cx="8017565" cy="4068264"/>
        </p:xfrm>
        <a:graphic>
          <a:graphicData uri="http://schemas.openxmlformats.org/drawingml/2006/chart">
            <c:chart xmlns:c="http://schemas.openxmlformats.org/drawingml/2006/chart" xmlns:r="http://schemas.openxmlformats.org/officeDocument/2006/relationships" r:id="rId5"/>
          </a:graphicData>
        </a:graphic>
      </p:graphicFrame>
      <p:grpSp>
        <p:nvGrpSpPr>
          <p:cNvPr id="39" name="Grupo 38">
            <a:extLst>
              <a:ext uri="{FF2B5EF4-FFF2-40B4-BE49-F238E27FC236}">
                <a16:creationId xmlns:a16="http://schemas.microsoft.com/office/drawing/2014/main" id="{18C16790-4139-456D-95A2-E558CDE68B6C}"/>
              </a:ext>
            </a:extLst>
          </p:cNvPr>
          <p:cNvGrpSpPr/>
          <p:nvPr/>
        </p:nvGrpSpPr>
        <p:grpSpPr>
          <a:xfrm>
            <a:off x="0" y="6415365"/>
            <a:ext cx="526473" cy="365125"/>
            <a:chOff x="0" y="6415365"/>
            <a:chExt cx="526473" cy="365125"/>
          </a:xfrm>
        </p:grpSpPr>
        <p:sp>
          <p:nvSpPr>
            <p:cNvPr id="40" name="Hexágono 39">
              <a:extLst>
                <a:ext uri="{FF2B5EF4-FFF2-40B4-BE49-F238E27FC236}">
                  <a16:creationId xmlns:a16="http://schemas.microsoft.com/office/drawing/2014/main" id="{5DEAFC80-1F1C-44E6-992F-76ADC425D30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41" name="Marcador de número de diapositiva 8">
              <a:extLst>
                <a:ext uri="{FF2B5EF4-FFF2-40B4-BE49-F238E27FC236}">
                  <a16:creationId xmlns:a16="http://schemas.microsoft.com/office/drawing/2014/main" id="{21D0F72F-25DA-46EB-A683-392B6C3F2EA4}"/>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Imagen 28">
            <a:extLst>
              <a:ext uri="{FF2B5EF4-FFF2-40B4-BE49-F238E27FC236}">
                <a16:creationId xmlns:a16="http://schemas.microsoft.com/office/drawing/2014/main" id="{9BFEDF7A-17A9-41C5-AA2E-1BC8125211C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79810706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990629" y="1948176"/>
          <a:ext cx="7146261" cy="378710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8807">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A favor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En contra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25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44.8%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25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25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25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262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025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439976"/>
            <a:ext cx="6024222" cy="24622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 favor o en contra de la pena de muerte como opción para castigar a los delincuentes</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pSp>
        <p:nvGrpSpPr>
          <p:cNvPr id="23" name="Grupo 22">
            <a:extLst>
              <a:ext uri="{FF2B5EF4-FFF2-40B4-BE49-F238E27FC236}">
                <a16:creationId xmlns:a16="http://schemas.microsoft.com/office/drawing/2014/main" id="{80A0CE0F-3046-48CC-8C24-35455E96A309}"/>
              </a:ext>
            </a:extLst>
          </p:cNvPr>
          <p:cNvGrpSpPr/>
          <p:nvPr/>
        </p:nvGrpSpPr>
        <p:grpSpPr>
          <a:xfrm>
            <a:off x="-459031" y="-26251"/>
            <a:ext cx="9603032" cy="651367"/>
            <a:chOff x="-459031" y="-26251"/>
            <a:chExt cx="9603032" cy="651367"/>
          </a:xfrm>
        </p:grpSpPr>
        <p:sp>
          <p:nvSpPr>
            <p:cNvPr id="28" name="Rectángulo 27">
              <a:extLst>
                <a:ext uri="{FF2B5EF4-FFF2-40B4-BE49-F238E27FC236}">
                  <a16:creationId xmlns:a16="http://schemas.microsoft.com/office/drawing/2014/main" id="{643C0282-82D8-4E84-A614-E1175976630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Imagen 28">
              <a:extLst>
                <a:ext uri="{FF2B5EF4-FFF2-40B4-BE49-F238E27FC236}">
                  <a16:creationId xmlns:a16="http://schemas.microsoft.com/office/drawing/2014/main" id="{ABF26A4D-F009-4D55-AED9-C09B5DD211F9}"/>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0" name="Rectángulo 29">
              <a:extLst>
                <a:ext uri="{FF2B5EF4-FFF2-40B4-BE49-F238E27FC236}">
                  <a16:creationId xmlns:a16="http://schemas.microsoft.com/office/drawing/2014/main" id="{3999D343-63B6-4A65-A517-733CCB261654}"/>
                </a:ext>
              </a:extLst>
            </p:cNvPr>
            <p:cNvSpPr/>
            <p:nvPr/>
          </p:nvSpPr>
          <p:spPr>
            <a:xfrm>
              <a:off x="5180514" y="-3804"/>
              <a:ext cx="396348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 name="48 CuadroTexto">
            <a:extLst>
              <a:ext uri="{FF2B5EF4-FFF2-40B4-BE49-F238E27FC236}">
                <a16:creationId xmlns:a16="http://schemas.microsoft.com/office/drawing/2014/main" id="{97D5CBDA-BC1B-4E3B-A604-9DE960148282}"/>
              </a:ext>
            </a:extLst>
          </p:cNvPr>
          <p:cNvSpPr txBox="1"/>
          <p:nvPr/>
        </p:nvSpPr>
        <p:spPr>
          <a:xfrm>
            <a:off x="5187170" y="115312"/>
            <a:ext cx="38697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Percepción de posturas de AMLO</a:t>
            </a:r>
          </a:p>
        </p:txBody>
      </p:sp>
      <p:sp>
        <p:nvSpPr>
          <p:cNvPr id="33" name="CuadroTexto 32">
            <a:extLst>
              <a:ext uri="{FF2B5EF4-FFF2-40B4-BE49-F238E27FC236}">
                <a16:creationId xmlns:a16="http://schemas.microsoft.com/office/drawing/2014/main" id="{4F36143F-25C4-419D-805B-ABAAAAA62359}"/>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Andrés Manuel López Obrador no ha mostrado posturas de estar a favor o en contra de algunos temas, pero dígame, ¿usted cree que Andrés Manuel López Obrador estaría a favor o en contra de…?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34" name="Imagen 33">
            <a:extLst>
              <a:ext uri="{FF2B5EF4-FFF2-40B4-BE49-F238E27FC236}">
                <a16:creationId xmlns:a16="http://schemas.microsoft.com/office/drawing/2014/main" id="{43A0899F-3C92-4D85-A831-3EEDB479C06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184913619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363032"/>
            <a:ext cx="6024222" cy="4001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 favor o en contra de la eutanasia la cual consiste en provocar la muerte de un paciente en etapa terminal a través de un tratamiento médico, para darle una muerte digna</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pSp>
        <p:nvGrpSpPr>
          <p:cNvPr id="23" name="Grupo 22">
            <a:extLst>
              <a:ext uri="{FF2B5EF4-FFF2-40B4-BE49-F238E27FC236}">
                <a16:creationId xmlns:a16="http://schemas.microsoft.com/office/drawing/2014/main" id="{80A0CE0F-3046-48CC-8C24-35455E96A309}"/>
              </a:ext>
            </a:extLst>
          </p:cNvPr>
          <p:cNvGrpSpPr/>
          <p:nvPr/>
        </p:nvGrpSpPr>
        <p:grpSpPr>
          <a:xfrm>
            <a:off x="-459031" y="-26251"/>
            <a:ext cx="9603032" cy="651367"/>
            <a:chOff x="-459031" y="-26251"/>
            <a:chExt cx="9603032" cy="651367"/>
          </a:xfrm>
        </p:grpSpPr>
        <p:sp>
          <p:nvSpPr>
            <p:cNvPr id="28" name="Rectángulo 27">
              <a:extLst>
                <a:ext uri="{FF2B5EF4-FFF2-40B4-BE49-F238E27FC236}">
                  <a16:creationId xmlns:a16="http://schemas.microsoft.com/office/drawing/2014/main" id="{643C0282-82D8-4E84-A614-E1175976630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Imagen 28">
              <a:extLst>
                <a:ext uri="{FF2B5EF4-FFF2-40B4-BE49-F238E27FC236}">
                  <a16:creationId xmlns:a16="http://schemas.microsoft.com/office/drawing/2014/main" id="{ABF26A4D-F009-4D55-AED9-C09B5DD211F9}"/>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0" name="Rectángulo 29">
              <a:extLst>
                <a:ext uri="{FF2B5EF4-FFF2-40B4-BE49-F238E27FC236}">
                  <a16:creationId xmlns:a16="http://schemas.microsoft.com/office/drawing/2014/main" id="{3999D343-63B6-4A65-A517-733CCB261654}"/>
                </a:ext>
              </a:extLst>
            </p:cNvPr>
            <p:cNvSpPr/>
            <p:nvPr/>
          </p:nvSpPr>
          <p:spPr>
            <a:xfrm>
              <a:off x="5180514" y="-3804"/>
              <a:ext cx="396348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 name="48 CuadroTexto">
            <a:extLst>
              <a:ext uri="{FF2B5EF4-FFF2-40B4-BE49-F238E27FC236}">
                <a16:creationId xmlns:a16="http://schemas.microsoft.com/office/drawing/2014/main" id="{97D5CBDA-BC1B-4E3B-A604-9DE960148282}"/>
              </a:ext>
            </a:extLst>
          </p:cNvPr>
          <p:cNvSpPr txBox="1"/>
          <p:nvPr/>
        </p:nvSpPr>
        <p:spPr>
          <a:xfrm>
            <a:off x="5187170" y="115312"/>
            <a:ext cx="38697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Percepción de posturas de AMLO</a:t>
            </a:r>
          </a:p>
        </p:txBody>
      </p:sp>
      <p:sp>
        <p:nvSpPr>
          <p:cNvPr id="33" name="CuadroTexto 32">
            <a:extLst>
              <a:ext uri="{FF2B5EF4-FFF2-40B4-BE49-F238E27FC236}">
                <a16:creationId xmlns:a16="http://schemas.microsoft.com/office/drawing/2014/main" id="{4F36143F-25C4-419D-805B-ABAAAAA62359}"/>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Andrés Manuel López Obrador no ha mostrado posturas de estar a favor o en contra de algunos temas, pero dígame, ¿usted cree que Andrés Manuel López Obrador estaría a favor o en contra de…?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34" name="Imagen 33">
            <a:extLst>
              <a:ext uri="{FF2B5EF4-FFF2-40B4-BE49-F238E27FC236}">
                <a16:creationId xmlns:a16="http://schemas.microsoft.com/office/drawing/2014/main" id="{DAE0A208-1503-4873-95C6-FBE8E345F28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31" name="9 Tabla">
            <a:extLst>
              <a:ext uri="{FF2B5EF4-FFF2-40B4-BE49-F238E27FC236}">
                <a16:creationId xmlns:a16="http://schemas.microsoft.com/office/drawing/2014/main" id="{B6486578-7015-43DA-9D4C-B7AC0FD6A8D7}"/>
              </a:ext>
            </a:extLst>
          </p:cNvPr>
          <p:cNvGraphicFramePr>
            <a:graphicFrameLocks noGrp="1"/>
          </p:cNvGraphicFramePr>
          <p:nvPr>
            <p:extLst/>
          </p:nvPr>
        </p:nvGraphicFramePr>
        <p:xfrm>
          <a:off x="990629" y="1948176"/>
          <a:ext cx="7146261" cy="378710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8807">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A favor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En contra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25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40.9%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25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25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25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262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025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215423111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439976"/>
            <a:ext cx="6024222" cy="24622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 favor o en contra de que una mujer pueda interrumpir su embarazo si así lo decide</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pSp>
        <p:nvGrpSpPr>
          <p:cNvPr id="23" name="Grupo 22">
            <a:extLst>
              <a:ext uri="{FF2B5EF4-FFF2-40B4-BE49-F238E27FC236}">
                <a16:creationId xmlns:a16="http://schemas.microsoft.com/office/drawing/2014/main" id="{80A0CE0F-3046-48CC-8C24-35455E96A309}"/>
              </a:ext>
            </a:extLst>
          </p:cNvPr>
          <p:cNvGrpSpPr/>
          <p:nvPr/>
        </p:nvGrpSpPr>
        <p:grpSpPr>
          <a:xfrm>
            <a:off x="-459031" y="-26251"/>
            <a:ext cx="9603032" cy="651367"/>
            <a:chOff x="-459031" y="-26251"/>
            <a:chExt cx="9603032" cy="651367"/>
          </a:xfrm>
        </p:grpSpPr>
        <p:sp>
          <p:nvSpPr>
            <p:cNvPr id="28" name="Rectángulo 27">
              <a:extLst>
                <a:ext uri="{FF2B5EF4-FFF2-40B4-BE49-F238E27FC236}">
                  <a16:creationId xmlns:a16="http://schemas.microsoft.com/office/drawing/2014/main" id="{643C0282-82D8-4E84-A614-E1175976630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Imagen 28">
              <a:extLst>
                <a:ext uri="{FF2B5EF4-FFF2-40B4-BE49-F238E27FC236}">
                  <a16:creationId xmlns:a16="http://schemas.microsoft.com/office/drawing/2014/main" id="{ABF26A4D-F009-4D55-AED9-C09B5DD211F9}"/>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0" name="Rectángulo 29">
              <a:extLst>
                <a:ext uri="{FF2B5EF4-FFF2-40B4-BE49-F238E27FC236}">
                  <a16:creationId xmlns:a16="http://schemas.microsoft.com/office/drawing/2014/main" id="{3999D343-63B6-4A65-A517-733CCB261654}"/>
                </a:ext>
              </a:extLst>
            </p:cNvPr>
            <p:cNvSpPr/>
            <p:nvPr/>
          </p:nvSpPr>
          <p:spPr>
            <a:xfrm>
              <a:off x="5180514" y="-3804"/>
              <a:ext cx="396348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 name="48 CuadroTexto">
            <a:extLst>
              <a:ext uri="{FF2B5EF4-FFF2-40B4-BE49-F238E27FC236}">
                <a16:creationId xmlns:a16="http://schemas.microsoft.com/office/drawing/2014/main" id="{97D5CBDA-BC1B-4E3B-A604-9DE960148282}"/>
              </a:ext>
            </a:extLst>
          </p:cNvPr>
          <p:cNvSpPr txBox="1"/>
          <p:nvPr/>
        </p:nvSpPr>
        <p:spPr>
          <a:xfrm>
            <a:off x="5187170" y="115312"/>
            <a:ext cx="38697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Percepción de posturas de AMLO</a:t>
            </a:r>
          </a:p>
        </p:txBody>
      </p:sp>
      <p:sp>
        <p:nvSpPr>
          <p:cNvPr id="33" name="CuadroTexto 32">
            <a:extLst>
              <a:ext uri="{FF2B5EF4-FFF2-40B4-BE49-F238E27FC236}">
                <a16:creationId xmlns:a16="http://schemas.microsoft.com/office/drawing/2014/main" id="{4F36143F-25C4-419D-805B-ABAAAAA62359}"/>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Andrés Manuel López Obrador no ha mostrado posturas de estar a favor o en contra de algunos temas, pero dígame, ¿usted cree que Andrés Manuel López Obrador estaría a favor o en contra de…?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34" name="Imagen 33">
            <a:extLst>
              <a:ext uri="{FF2B5EF4-FFF2-40B4-BE49-F238E27FC236}">
                <a16:creationId xmlns:a16="http://schemas.microsoft.com/office/drawing/2014/main" id="{4F36B7CC-4211-4D1C-A417-8B8BCFD530D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35" name="9 Tabla">
            <a:extLst>
              <a:ext uri="{FF2B5EF4-FFF2-40B4-BE49-F238E27FC236}">
                <a16:creationId xmlns:a16="http://schemas.microsoft.com/office/drawing/2014/main" id="{A035296C-354E-475E-BA67-4C3050A642EE}"/>
              </a:ext>
            </a:extLst>
          </p:cNvPr>
          <p:cNvGraphicFramePr>
            <a:graphicFrameLocks noGrp="1"/>
          </p:cNvGraphicFramePr>
          <p:nvPr>
            <p:extLst/>
          </p:nvPr>
        </p:nvGraphicFramePr>
        <p:xfrm>
          <a:off x="990629" y="1948176"/>
          <a:ext cx="7146261" cy="378710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8807">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A favor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En contra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25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38.7%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25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25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25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262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025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215942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439976"/>
            <a:ext cx="6024222" cy="24622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 favor o en contra de la legalización de la mariguana para fines recreativos o de diversión</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pSp>
        <p:nvGrpSpPr>
          <p:cNvPr id="23" name="Grupo 22">
            <a:extLst>
              <a:ext uri="{FF2B5EF4-FFF2-40B4-BE49-F238E27FC236}">
                <a16:creationId xmlns:a16="http://schemas.microsoft.com/office/drawing/2014/main" id="{80A0CE0F-3046-48CC-8C24-35455E96A309}"/>
              </a:ext>
            </a:extLst>
          </p:cNvPr>
          <p:cNvGrpSpPr/>
          <p:nvPr/>
        </p:nvGrpSpPr>
        <p:grpSpPr>
          <a:xfrm>
            <a:off x="-459031" y="-26251"/>
            <a:ext cx="9603032" cy="651367"/>
            <a:chOff x="-459031" y="-26251"/>
            <a:chExt cx="9603032" cy="651367"/>
          </a:xfrm>
        </p:grpSpPr>
        <p:sp>
          <p:nvSpPr>
            <p:cNvPr id="28" name="Rectángulo 27">
              <a:extLst>
                <a:ext uri="{FF2B5EF4-FFF2-40B4-BE49-F238E27FC236}">
                  <a16:creationId xmlns:a16="http://schemas.microsoft.com/office/drawing/2014/main" id="{643C0282-82D8-4E84-A614-E1175976630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Imagen 28">
              <a:extLst>
                <a:ext uri="{FF2B5EF4-FFF2-40B4-BE49-F238E27FC236}">
                  <a16:creationId xmlns:a16="http://schemas.microsoft.com/office/drawing/2014/main" id="{ABF26A4D-F009-4D55-AED9-C09B5DD211F9}"/>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0" name="Rectángulo 29">
              <a:extLst>
                <a:ext uri="{FF2B5EF4-FFF2-40B4-BE49-F238E27FC236}">
                  <a16:creationId xmlns:a16="http://schemas.microsoft.com/office/drawing/2014/main" id="{3999D343-63B6-4A65-A517-733CCB261654}"/>
                </a:ext>
              </a:extLst>
            </p:cNvPr>
            <p:cNvSpPr/>
            <p:nvPr/>
          </p:nvSpPr>
          <p:spPr>
            <a:xfrm>
              <a:off x="5180514" y="-3804"/>
              <a:ext cx="396348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 name="48 CuadroTexto">
            <a:extLst>
              <a:ext uri="{FF2B5EF4-FFF2-40B4-BE49-F238E27FC236}">
                <a16:creationId xmlns:a16="http://schemas.microsoft.com/office/drawing/2014/main" id="{97D5CBDA-BC1B-4E3B-A604-9DE960148282}"/>
              </a:ext>
            </a:extLst>
          </p:cNvPr>
          <p:cNvSpPr txBox="1"/>
          <p:nvPr/>
        </p:nvSpPr>
        <p:spPr>
          <a:xfrm>
            <a:off x="5187170" y="115312"/>
            <a:ext cx="38697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Percepción de posturas de AMLO</a:t>
            </a:r>
          </a:p>
        </p:txBody>
      </p:sp>
      <p:sp>
        <p:nvSpPr>
          <p:cNvPr id="33" name="CuadroTexto 32">
            <a:extLst>
              <a:ext uri="{FF2B5EF4-FFF2-40B4-BE49-F238E27FC236}">
                <a16:creationId xmlns:a16="http://schemas.microsoft.com/office/drawing/2014/main" id="{4F36143F-25C4-419D-805B-ABAAAAA62359}"/>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Andrés Manuel López Obrador no ha mostrado posturas de estar a favor o en contra de algunos temas, pero dígame, ¿usted cree que Andrés Manuel López Obrador estaría a favor o en contra de…?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34" name="Imagen 33">
            <a:extLst>
              <a:ext uri="{FF2B5EF4-FFF2-40B4-BE49-F238E27FC236}">
                <a16:creationId xmlns:a16="http://schemas.microsoft.com/office/drawing/2014/main" id="{CB179671-D0C2-4AB9-92A5-D438ADED3CD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31" name="9 Tabla">
            <a:extLst>
              <a:ext uri="{FF2B5EF4-FFF2-40B4-BE49-F238E27FC236}">
                <a16:creationId xmlns:a16="http://schemas.microsoft.com/office/drawing/2014/main" id="{5DD68407-B894-495F-B6AD-68ECC82D6752}"/>
              </a:ext>
            </a:extLst>
          </p:cNvPr>
          <p:cNvGraphicFramePr>
            <a:graphicFrameLocks noGrp="1"/>
          </p:cNvGraphicFramePr>
          <p:nvPr>
            <p:extLst/>
          </p:nvPr>
        </p:nvGraphicFramePr>
        <p:xfrm>
          <a:off x="990629" y="1948176"/>
          <a:ext cx="7146261" cy="378710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8807">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A favor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En contra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25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38.3%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25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25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25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262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025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243553051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42 Imagen">
            <a:hlinkClick r:id="rId2"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2142423" y="1364425"/>
            <a:ext cx="5998852" cy="407799"/>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2167399" y="1439976"/>
            <a:ext cx="6024222" cy="24622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 favor o en contra de la dictadura que han vivido algunos países como Venezuela</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pSp>
        <p:nvGrpSpPr>
          <p:cNvPr id="23" name="Grupo 22">
            <a:extLst>
              <a:ext uri="{FF2B5EF4-FFF2-40B4-BE49-F238E27FC236}">
                <a16:creationId xmlns:a16="http://schemas.microsoft.com/office/drawing/2014/main" id="{80A0CE0F-3046-48CC-8C24-35455E96A309}"/>
              </a:ext>
            </a:extLst>
          </p:cNvPr>
          <p:cNvGrpSpPr/>
          <p:nvPr/>
        </p:nvGrpSpPr>
        <p:grpSpPr>
          <a:xfrm>
            <a:off x="-459031" y="-26251"/>
            <a:ext cx="9603032" cy="651367"/>
            <a:chOff x="-459031" y="-26251"/>
            <a:chExt cx="9603032" cy="651367"/>
          </a:xfrm>
        </p:grpSpPr>
        <p:sp>
          <p:nvSpPr>
            <p:cNvPr id="28" name="Rectángulo 27">
              <a:extLst>
                <a:ext uri="{FF2B5EF4-FFF2-40B4-BE49-F238E27FC236}">
                  <a16:creationId xmlns:a16="http://schemas.microsoft.com/office/drawing/2014/main" id="{643C0282-82D8-4E84-A614-E1175976630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Imagen 28">
              <a:extLst>
                <a:ext uri="{FF2B5EF4-FFF2-40B4-BE49-F238E27FC236}">
                  <a16:creationId xmlns:a16="http://schemas.microsoft.com/office/drawing/2014/main" id="{ABF26A4D-F009-4D55-AED9-C09B5DD211F9}"/>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30" name="Rectángulo 29">
              <a:extLst>
                <a:ext uri="{FF2B5EF4-FFF2-40B4-BE49-F238E27FC236}">
                  <a16:creationId xmlns:a16="http://schemas.microsoft.com/office/drawing/2014/main" id="{3999D343-63B6-4A65-A517-733CCB261654}"/>
                </a:ext>
              </a:extLst>
            </p:cNvPr>
            <p:cNvSpPr/>
            <p:nvPr/>
          </p:nvSpPr>
          <p:spPr>
            <a:xfrm>
              <a:off x="5180514" y="-3804"/>
              <a:ext cx="396348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 name="48 CuadroTexto">
            <a:extLst>
              <a:ext uri="{FF2B5EF4-FFF2-40B4-BE49-F238E27FC236}">
                <a16:creationId xmlns:a16="http://schemas.microsoft.com/office/drawing/2014/main" id="{97D5CBDA-BC1B-4E3B-A604-9DE960148282}"/>
              </a:ext>
            </a:extLst>
          </p:cNvPr>
          <p:cNvSpPr txBox="1"/>
          <p:nvPr/>
        </p:nvSpPr>
        <p:spPr>
          <a:xfrm>
            <a:off x="5187170" y="115312"/>
            <a:ext cx="3869776"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Percepción de posturas de AMLO</a:t>
            </a:r>
          </a:p>
        </p:txBody>
      </p:sp>
      <p:sp>
        <p:nvSpPr>
          <p:cNvPr id="33" name="CuadroTexto 32">
            <a:extLst>
              <a:ext uri="{FF2B5EF4-FFF2-40B4-BE49-F238E27FC236}">
                <a16:creationId xmlns:a16="http://schemas.microsoft.com/office/drawing/2014/main" id="{4F36143F-25C4-419D-805B-ABAAAAA62359}"/>
              </a:ext>
            </a:extLst>
          </p:cNvPr>
          <p:cNvSpPr txBox="1"/>
          <p:nvPr/>
        </p:nvSpPr>
        <p:spPr>
          <a:xfrm>
            <a:off x="665018" y="775855"/>
            <a:ext cx="8323859"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Andrés Manuel López Obrador no ha mostrado posturas de estar a favor o en contra de algunos temas, pero dígame, ¿usted cree que Andrés Manuel López Obrador estaría a favor o en contra de…? </a:t>
            </a: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pic>
        <p:nvPicPr>
          <p:cNvPr id="34" name="Imagen 33">
            <a:extLst>
              <a:ext uri="{FF2B5EF4-FFF2-40B4-BE49-F238E27FC236}">
                <a16:creationId xmlns:a16="http://schemas.microsoft.com/office/drawing/2014/main" id="{04AE486F-4E71-4721-AC50-27BADF33525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31" name="9 Tabla">
            <a:extLst>
              <a:ext uri="{FF2B5EF4-FFF2-40B4-BE49-F238E27FC236}">
                <a16:creationId xmlns:a16="http://schemas.microsoft.com/office/drawing/2014/main" id="{091FA1CB-CD67-433A-8042-829BED1D42C4}"/>
              </a:ext>
            </a:extLst>
          </p:cNvPr>
          <p:cNvGraphicFramePr>
            <a:graphicFrameLocks noGrp="1"/>
          </p:cNvGraphicFramePr>
          <p:nvPr>
            <p:extLst/>
          </p:nvPr>
        </p:nvGraphicFramePr>
        <p:xfrm>
          <a:off x="990629" y="1948176"/>
          <a:ext cx="7146261" cy="378710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067269">
                  <a:extLst>
                    <a:ext uri="{9D8B030D-6E8A-4147-A177-3AD203B41FA5}">
                      <a16:colId xmlns:a16="http://schemas.microsoft.com/office/drawing/2014/main" val="20001"/>
                    </a:ext>
                  </a:extLst>
                </a:gridCol>
                <a:gridCol w="1467678">
                  <a:extLst>
                    <a:ext uri="{9D8B030D-6E8A-4147-A177-3AD203B41FA5}">
                      <a16:colId xmlns:a16="http://schemas.microsoft.com/office/drawing/2014/main" val="20002"/>
                    </a:ext>
                  </a:extLst>
                </a:gridCol>
                <a:gridCol w="1467678">
                  <a:extLst>
                    <a:ext uri="{9D8B030D-6E8A-4147-A177-3AD203B41FA5}">
                      <a16:colId xmlns:a16="http://schemas.microsoft.com/office/drawing/2014/main" val="20004"/>
                    </a:ext>
                  </a:extLst>
                </a:gridCol>
                <a:gridCol w="1467678">
                  <a:extLst>
                    <a:ext uri="{9D8B030D-6E8A-4147-A177-3AD203B41FA5}">
                      <a16:colId xmlns:a16="http://schemas.microsoft.com/office/drawing/2014/main" val="20006"/>
                    </a:ext>
                  </a:extLst>
                </a:gridCol>
                <a:gridCol w="1467678">
                  <a:extLst>
                    <a:ext uri="{9D8B030D-6E8A-4147-A177-3AD203B41FA5}">
                      <a16:colId xmlns:a16="http://schemas.microsoft.com/office/drawing/2014/main" val="1517710525"/>
                    </a:ext>
                  </a:extLst>
                </a:gridCol>
              </a:tblGrid>
              <a:tr h="348807">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A favor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En contra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025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23.3%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025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02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09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025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802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025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2624">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18025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18025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21783190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758608" y="-3803"/>
            <a:ext cx="238539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758608" y="103056"/>
            <a:ext cx="229837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Frase sobre AMLO</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ext uri="{D42A27DB-BD31-4B8C-83A1-F6EECF244321}">
                <p14:modId xmlns:p14="http://schemas.microsoft.com/office/powerpoint/2010/main" val="3054405458"/>
              </p:ext>
            </p:extLst>
          </p:nvPr>
        </p:nvGraphicFramePr>
        <p:xfrm>
          <a:off x="154322" y="1537252"/>
          <a:ext cx="8047143" cy="4544036"/>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Usted es de los que cree que Andrés Manuel es…</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Tree>
    <p:extLst>
      <p:ext uri="{BB962C8B-B14F-4D97-AF65-F5344CB8AC3E}">
        <p14:creationId xmlns:p14="http://schemas.microsoft.com/office/powerpoint/2010/main" val="155972932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39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1237271" y="1137175"/>
          <a:ext cx="6669458" cy="458365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89247">
                  <a:extLst>
                    <a:ext uri="{9D8B030D-6E8A-4147-A177-3AD203B41FA5}">
                      <a16:colId xmlns:a16="http://schemas.microsoft.com/office/drawing/2014/main" val="20001"/>
                    </a:ext>
                  </a:extLst>
                </a:gridCol>
                <a:gridCol w="1291907">
                  <a:extLst>
                    <a:ext uri="{9D8B030D-6E8A-4147-A177-3AD203B41FA5}">
                      <a16:colId xmlns:a16="http://schemas.microsoft.com/office/drawing/2014/main" val="20002"/>
                    </a:ext>
                  </a:extLst>
                </a:gridCol>
                <a:gridCol w="1291907">
                  <a:extLst>
                    <a:ext uri="{9D8B030D-6E8A-4147-A177-3AD203B41FA5}">
                      <a16:colId xmlns:a16="http://schemas.microsoft.com/office/drawing/2014/main" val="1889212505"/>
                    </a:ext>
                  </a:extLst>
                </a:gridCol>
                <a:gridCol w="1291907">
                  <a:extLst>
                    <a:ext uri="{9D8B030D-6E8A-4147-A177-3AD203B41FA5}">
                      <a16:colId xmlns:a16="http://schemas.microsoft.com/office/drawing/2014/main" val="1803750054"/>
                    </a:ext>
                  </a:extLst>
                </a:gridCol>
                <a:gridCol w="552606">
                  <a:extLst>
                    <a:ext uri="{9D8B030D-6E8A-4147-A177-3AD203B41FA5}">
                      <a16:colId xmlns:a16="http://schemas.microsoft.com/office/drawing/2014/main" val="2074296805"/>
                    </a:ext>
                  </a:extLst>
                </a:gridCol>
                <a:gridCol w="534185">
                  <a:extLst>
                    <a:ext uri="{9D8B030D-6E8A-4147-A177-3AD203B41FA5}">
                      <a16:colId xmlns:a16="http://schemas.microsoft.com/office/drawing/2014/main" val="3291812143"/>
                    </a:ext>
                  </a:extLst>
                </a:gridCol>
                <a:gridCol w="709419">
                  <a:extLst>
                    <a:ext uri="{9D8B030D-6E8A-4147-A177-3AD203B41FA5}">
                      <a16:colId xmlns:a16="http://schemas.microsoft.com/office/drawing/2014/main" val="363732892"/>
                    </a:ext>
                  </a:extLst>
                </a:gridCol>
              </a:tblGrid>
              <a:tr h="552902">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004866"/>
                          </a:solidFill>
                          <a:effectLst/>
                          <a:latin typeface="Helvetica" panose="020B0604020202020204" pitchFamily="34" charset="0"/>
                        </a:rPr>
                        <a:t>El político que puede hacer un cambio verdadero en el país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004866"/>
                          </a:solidFill>
                          <a:effectLst/>
                          <a:latin typeface="Helvetica" panose="020B0604020202020204" pitchFamily="34" charset="0"/>
                        </a:rPr>
                        <a:t>El político que puede llevar al país a un caos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004866"/>
                          </a:solidFill>
                          <a:effectLst/>
                          <a:latin typeface="Helvetica" panose="020B0604020202020204" pitchFamily="34" charset="0"/>
                        </a:rPr>
                        <a:t>El político que solo mantendrá a flote al país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AE85C5"/>
                          </a:solidFill>
                          <a:effectLst/>
                          <a:latin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595959"/>
                          </a:solidFill>
                          <a:effectLst/>
                          <a:latin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462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462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3980">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462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462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35827">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3980">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462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462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35827">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1462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1462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21462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21462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21462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21462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21462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1462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3" name="Rectángulo 22">
            <a:extLst>
              <a:ext uri="{FF2B5EF4-FFF2-40B4-BE49-F238E27FC236}">
                <a16:creationId xmlns:a16="http://schemas.microsoft.com/office/drawing/2014/main" id="{D6C15E87-7578-4762-86EE-4E257D129C05}"/>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5" name="Imagen 24">
            <a:extLst>
              <a:ext uri="{FF2B5EF4-FFF2-40B4-BE49-F238E27FC236}">
                <a16:creationId xmlns:a16="http://schemas.microsoft.com/office/drawing/2014/main" id="{A5EEF737-5CBA-4E63-B2E4-9B9F8BC97EB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C02B83BE-FC9E-4E4B-BDBE-1002DF1321D8}"/>
              </a:ext>
            </a:extLst>
          </p:cNvPr>
          <p:cNvSpPr/>
          <p:nvPr/>
        </p:nvSpPr>
        <p:spPr>
          <a:xfrm>
            <a:off x="6758608" y="-3803"/>
            <a:ext cx="2385391"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5BC7705D-2CDE-4ED3-B395-E145BCABC0DF}"/>
              </a:ext>
            </a:extLst>
          </p:cNvPr>
          <p:cNvSpPr txBox="1"/>
          <p:nvPr/>
        </p:nvSpPr>
        <p:spPr>
          <a:xfrm>
            <a:off x="6758608" y="103056"/>
            <a:ext cx="229837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Frase sobre AMLO</a:t>
            </a:r>
          </a:p>
        </p:txBody>
      </p:sp>
      <p:sp>
        <p:nvSpPr>
          <p:cNvPr id="28" name="Rectángulo 27">
            <a:extLst>
              <a:ext uri="{FF2B5EF4-FFF2-40B4-BE49-F238E27FC236}">
                <a16:creationId xmlns:a16="http://schemas.microsoft.com/office/drawing/2014/main" id="{A990ADDE-7171-4AE8-ADD7-8BE789B58F41}"/>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Usted es de los que cree que Andrés Manuel es…</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Imagen 14">
            <a:extLst>
              <a:ext uri="{FF2B5EF4-FFF2-40B4-BE49-F238E27FC236}">
                <a16:creationId xmlns:a16="http://schemas.microsoft.com/office/drawing/2014/main" id="{0D828585-9336-422D-B4C2-2D4F732C4E0B}"/>
              </a:ext>
            </a:extLst>
          </p:cNvPr>
          <p:cNvPicPr>
            <a:picLocks noChangeAspect="1"/>
          </p:cNvPicPr>
          <p:nvPr/>
        </p:nvPicPr>
        <p:blipFill rotWithShape="1">
          <a:blip r:embed="rId5"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Tree>
    <p:extLst>
      <p:ext uri="{BB962C8B-B14F-4D97-AF65-F5344CB8AC3E}">
        <p14:creationId xmlns:p14="http://schemas.microsoft.com/office/powerpoint/2010/main" val="25441008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ángulo: esquinas redondeadas 8">
            <a:extLst>
              <a:ext uri="{FF2B5EF4-FFF2-40B4-BE49-F238E27FC236}">
                <a16:creationId xmlns:a16="http://schemas.microsoft.com/office/drawing/2014/main" id="{3E462402-087E-4ED7-AE01-050FA318E3D4}"/>
              </a:ext>
            </a:extLst>
          </p:cNvPr>
          <p:cNvSpPr/>
          <p:nvPr/>
        </p:nvSpPr>
        <p:spPr>
          <a:xfrm>
            <a:off x="316770" y="791997"/>
            <a:ext cx="8342114" cy="338836"/>
          </a:xfrm>
          <a:prstGeom prst="roundRect">
            <a:avLst>
              <a:gd name="adj" fmla="val 50000"/>
            </a:avLst>
          </a:prstGeom>
          <a:solidFill>
            <a:srgbClr val="06486C">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3339509" y="1885"/>
            <a:ext cx="5804492" cy="602986"/>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3509808" y="103056"/>
            <a:ext cx="5634191"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lvl="0">
              <a:defRPr/>
            </a:pPr>
            <a:r>
              <a:rPr lang="es-MX" dirty="0">
                <a:solidFill>
                  <a:prstClr val="white"/>
                </a:solidFill>
              </a:rPr>
              <a:t>Información que se tiene sobre AMLO y Morena</a:t>
            </a:r>
            <a:endParaRPr kumimoji="0" lang="es-MX" sz="1800" b="1" i="0" u="none" strike="noStrike" kern="1200" cap="none" spc="0" normalizeH="0" baseline="0" noProof="0" dirty="0">
              <a:ln>
                <a:noFill/>
              </a:ln>
              <a:solidFill>
                <a:prstClr val="white"/>
              </a:solidFill>
              <a:effectLst/>
              <a:uLnTx/>
              <a:uFillTx/>
              <a:latin typeface="Helvetica" charset="0"/>
              <a:cs typeface="Helvetica" charset="0"/>
            </a:endParaRPr>
          </a:p>
        </p:txBody>
      </p:sp>
      <p:sp>
        <p:nvSpPr>
          <p:cNvPr id="13" name="Rectángulo 12">
            <a:extLst>
              <a:ext uri="{FF2B5EF4-FFF2-40B4-BE49-F238E27FC236}">
                <a16:creationId xmlns:a16="http://schemas.microsoft.com/office/drawing/2014/main" id="{37D286AB-84C3-4B62-BD66-B8CBA85FEFF8}"/>
              </a:ext>
            </a:extLst>
          </p:cNvPr>
          <p:cNvSpPr/>
          <p:nvPr/>
        </p:nvSpPr>
        <p:spPr>
          <a:xfrm>
            <a:off x="374608" y="1337052"/>
            <a:ext cx="8329602" cy="5078313"/>
          </a:xfrm>
          <a:prstGeom prst="rect">
            <a:avLst/>
          </a:prstGeom>
          <a:noFill/>
        </p:spPr>
        <p:txBody>
          <a:bodyPr wrap="square" rtlCol="0">
            <a:spAutoFit/>
          </a:bodyPr>
          <a:lstStyle/>
          <a:p>
            <a:pPr lvl="0" algn="just"/>
            <a:r>
              <a:rPr lang="es-MX" sz="1200" dirty="0">
                <a:solidFill>
                  <a:prstClr val="black"/>
                </a:solidFill>
                <a:latin typeface="Helvetica" charset="0"/>
                <a:ea typeface="Helvetica" charset="0"/>
                <a:cs typeface="Helvetica" charset="0"/>
              </a:rPr>
              <a:t>Lo que está posicionado para los entrevistados son las propuestas que ha realizado AMLO, además de mostrar una percepción de que querer gobernar al país, así como el hecho de que es claro su interés por querer ser presidente. </a:t>
            </a:r>
          </a:p>
          <a:p>
            <a:pPr lvl="0" algn="just"/>
            <a:r>
              <a:rPr lang="es-MX" sz="1200" dirty="0">
                <a:solidFill>
                  <a:prstClr val="black"/>
                </a:solidFill>
                <a:latin typeface="Helvetica" charset="0"/>
                <a:ea typeface="Helvetica" charset="0"/>
                <a:cs typeface="Helvetica" charset="0"/>
              </a:rPr>
              <a:t>En lo negativo, tienen en mente situaciones de corrupción, su personalidad conflictiva y la percepción de que sea un dictador.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En el caso de Morena, lo que recuerdan recientemente son aspectos electorales: arriba en encuestas, propuestas, campaña electoral. Lo negativo que atañen con un 4.9% es que es la peor opción o es corrupto.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La historia de AMLO en tres sucesos se desagregó por un total de 43.0% de aspectos positivos, frente a 18.6% negativos. El tema principal es la perseverancia para ser presidente; sin embargo, hubo aspectos en su desempeño como Jefe de Gobierno (con un diferencial positivo de 46.9%) que está arraigado: programas implementados, en especial el de apoyo a adultos mayores y el segundo piso.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Esto se sustenta con el ejercicio de “completar la frase” en la que consideraron a AMLO como una persona perseverante (31.8%) pero en segundo lugar se posiciona la opción de ser una persona poco congruente con lo que dice y hace (28.0%).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¿Conocen los puestos y cargos de los hijos de AMLO en Morena? No, el más alto es de 17.0% y se remite a José Ramón López Beltrán quien fue coordinador de Morena en el Estado de México. Ante esto se cree que AMLO hace mal que otorgue estos cargos en el partido, sólo 34.5% lo ve bien.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Lo mismo pasa con Morena, la mayoría no conoce a personas clave dentro del partido y cuya historia política no es transparente y tranquilo, como es el caso de Carlos Lomelí Bolaños, actual Diputado Federal por el partido.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AMLO es “el político que puede hacer un cambio verdadero en el país” (41.7%), pero también “el político que puede llevar al país a un caos” (26.2%). Se cree que es una persona abierta a nuevas ideas (47.6%) en lugar de conservador (38.6%). </a:t>
            </a:r>
          </a:p>
        </p:txBody>
      </p:sp>
      <p:pic>
        <p:nvPicPr>
          <p:cNvPr id="15"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8" name="Rectángulo 7">
            <a:extLst>
              <a:ext uri="{FF2B5EF4-FFF2-40B4-BE49-F238E27FC236}">
                <a16:creationId xmlns:a16="http://schemas.microsoft.com/office/drawing/2014/main" id="{47BBFFB5-AC82-42B5-81EA-47203521E288}"/>
              </a:ext>
            </a:extLst>
          </p:cNvPr>
          <p:cNvSpPr/>
          <p:nvPr/>
        </p:nvSpPr>
        <p:spPr>
          <a:xfrm>
            <a:off x="374609" y="796954"/>
            <a:ext cx="7342374" cy="333878"/>
          </a:xfrm>
          <a:prstGeom prst="rect">
            <a:avLst/>
          </a:prstGeom>
        </p:spPr>
        <p:txBody>
          <a:bodyPr wrap="square">
            <a:spAutoFit/>
          </a:bodyPr>
          <a:lstStyle/>
          <a:p>
            <a:pPr algn="just">
              <a:lnSpc>
                <a:spcPct val="107000"/>
              </a:lnSpc>
              <a:spcAft>
                <a:spcPts val="800"/>
              </a:spcAft>
            </a:pPr>
            <a:r>
              <a:rPr lang="es-MX" sz="1400" i="1" dirty="0">
                <a:solidFill>
                  <a:schemeClr val="bg1"/>
                </a:solidFill>
                <a:latin typeface="Helvetica" panose="020B0604020202020204" pitchFamily="34" charset="0"/>
                <a:ea typeface="Calibri" panose="020F0502020204030204" pitchFamily="34" charset="0"/>
                <a:cs typeface="Helvetica" panose="020B0604020202020204" pitchFamily="34" charset="0"/>
              </a:rPr>
              <a:t>Desconocimiento de acciones de AMLO en círculos cercanos personales y con Morena. </a:t>
            </a:r>
            <a:endParaRPr lang="es-MX" sz="1400" dirty="0">
              <a:solidFill>
                <a:schemeClr val="bg1"/>
              </a:solidFill>
              <a:latin typeface="Helvetica" panose="020B0604020202020204" pitchFamily="34" charset="0"/>
              <a:ea typeface="Calibri" panose="020F0502020204030204" pitchFamily="34" charset="0"/>
              <a:cs typeface="Helvetica" panose="020B0604020202020204" pitchFamily="34" charset="0"/>
            </a:endParaRPr>
          </a:p>
        </p:txBody>
      </p:sp>
    </p:spTree>
    <p:extLst>
      <p:ext uri="{BB962C8B-B14F-4D97-AF65-F5344CB8AC3E}">
        <p14:creationId xmlns:p14="http://schemas.microsoft.com/office/powerpoint/2010/main" val="12704278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Información Morena</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59B270BC-C15D-4625-87E2-A47D9295508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87141" y="1611678"/>
            <a:ext cx="506222" cy="506222"/>
          </a:xfrm>
          <a:prstGeom prst="rect">
            <a:avLst/>
          </a:prstGeom>
          <a:ln>
            <a:noFill/>
          </a:ln>
        </p:spPr>
      </p:pic>
    </p:spTree>
    <p:extLst>
      <p:ext uri="{BB962C8B-B14F-4D97-AF65-F5344CB8AC3E}">
        <p14:creationId xmlns:p14="http://schemas.microsoft.com/office/powerpoint/2010/main" val="375063107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5823900" y="-3803"/>
            <a:ext cx="3320099"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5823900" y="103056"/>
            <a:ext cx="3233084"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Morena</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371596"/>
          <a:ext cx="8768006" cy="4929002"/>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último que ha escuchado de Morena?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18" name="Cerrar corchete 17">
            <a:extLst>
              <a:ext uri="{FF2B5EF4-FFF2-40B4-BE49-F238E27FC236}">
                <a16:creationId xmlns:a16="http://schemas.microsoft.com/office/drawing/2014/main" id="{0AC80633-32D0-48C1-AAC7-25FAC7F85270}"/>
              </a:ext>
            </a:extLst>
          </p:cNvPr>
          <p:cNvSpPr/>
          <p:nvPr/>
        </p:nvSpPr>
        <p:spPr>
          <a:xfrm>
            <a:off x="6123317" y="2869718"/>
            <a:ext cx="65448" cy="1411091"/>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Cerrar corchete 18">
            <a:extLst>
              <a:ext uri="{FF2B5EF4-FFF2-40B4-BE49-F238E27FC236}">
                <a16:creationId xmlns:a16="http://schemas.microsoft.com/office/drawing/2014/main" id="{5BC8D40C-2A00-4E86-ACC8-1FD8969EFEA9}"/>
              </a:ext>
            </a:extLst>
          </p:cNvPr>
          <p:cNvSpPr/>
          <p:nvPr/>
        </p:nvSpPr>
        <p:spPr>
          <a:xfrm>
            <a:off x="6993088" y="1450780"/>
            <a:ext cx="88491" cy="1276454"/>
          </a:xfrm>
          <a:prstGeom prst="rightBracket">
            <a:avLst/>
          </a:prstGeom>
          <a:ln>
            <a:solidFill>
              <a:srgbClr val="175D9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ángulo 19">
            <a:extLst>
              <a:ext uri="{FF2B5EF4-FFF2-40B4-BE49-F238E27FC236}">
                <a16:creationId xmlns:a16="http://schemas.microsoft.com/office/drawing/2014/main" id="{0372B078-F749-4C2B-B7EA-4276CC071C67}"/>
              </a:ext>
            </a:extLst>
          </p:cNvPr>
          <p:cNvSpPr/>
          <p:nvPr/>
        </p:nvSpPr>
        <p:spPr>
          <a:xfrm>
            <a:off x="6303022" y="3100278"/>
            <a:ext cx="634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Helvetica" charset="0"/>
                <a:cs typeface="Helvetica" charset="0"/>
              </a:rPr>
              <a:t>14.9%</a:t>
            </a:r>
          </a:p>
        </p:txBody>
      </p:sp>
      <p:sp>
        <p:nvSpPr>
          <p:cNvPr id="21" name="Rectángulo 20">
            <a:extLst>
              <a:ext uri="{FF2B5EF4-FFF2-40B4-BE49-F238E27FC236}">
                <a16:creationId xmlns:a16="http://schemas.microsoft.com/office/drawing/2014/main" id="{4CC7AA20-2A92-486E-9DBB-54A16B79B22B}"/>
              </a:ext>
            </a:extLst>
          </p:cNvPr>
          <p:cNvSpPr/>
          <p:nvPr/>
        </p:nvSpPr>
        <p:spPr>
          <a:xfrm>
            <a:off x="7170089" y="1689414"/>
            <a:ext cx="72249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75D91"/>
                </a:solidFill>
                <a:effectLst/>
                <a:uLnTx/>
                <a:uFillTx/>
                <a:latin typeface="Helvetica" charset="0"/>
                <a:ea typeface="Helvetica" charset="0"/>
                <a:cs typeface="Helvetica" charset="0"/>
              </a:rPr>
              <a:t>27.9%</a:t>
            </a:r>
          </a:p>
        </p:txBody>
      </p:sp>
      <p:sp>
        <p:nvSpPr>
          <p:cNvPr id="23" name="Rectángulo 22">
            <a:extLst>
              <a:ext uri="{FF2B5EF4-FFF2-40B4-BE49-F238E27FC236}">
                <a16:creationId xmlns:a16="http://schemas.microsoft.com/office/drawing/2014/main" id="{E3B651CC-4B67-45E5-A4AF-7A32044F7762}"/>
              </a:ext>
            </a:extLst>
          </p:cNvPr>
          <p:cNvSpPr/>
          <p:nvPr/>
        </p:nvSpPr>
        <p:spPr>
          <a:xfrm>
            <a:off x="7047896" y="1942681"/>
            <a:ext cx="9412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75D91"/>
                </a:solidFill>
                <a:effectLst/>
                <a:uLnTx/>
                <a:uFillTx/>
                <a:latin typeface="Helvetica" charset="0"/>
                <a:ea typeface="+mn-ea"/>
                <a:cs typeface="Helvetica" charset="0"/>
              </a:rPr>
              <a:t>Aspectos positivos</a:t>
            </a:r>
          </a:p>
        </p:txBody>
      </p:sp>
      <p:sp>
        <p:nvSpPr>
          <p:cNvPr id="25" name="Rectángulo 24">
            <a:extLst>
              <a:ext uri="{FF2B5EF4-FFF2-40B4-BE49-F238E27FC236}">
                <a16:creationId xmlns:a16="http://schemas.microsoft.com/office/drawing/2014/main" id="{E112A191-E260-424E-B32B-A58F5C64C73B}"/>
              </a:ext>
            </a:extLst>
          </p:cNvPr>
          <p:cNvSpPr/>
          <p:nvPr/>
        </p:nvSpPr>
        <p:spPr>
          <a:xfrm>
            <a:off x="6099827" y="3323930"/>
            <a:ext cx="99598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mn-ea"/>
                <a:cs typeface="Helvetica" charset="0"/>
              </a:rPr>
              <a:t>Aspectos neutros</a:t>
            </a:r>
          </a:p>
        </p:txBody>
      </p:sp>
      <p:sp>
        <p:nvSpPr>
          <p:cNvPr id="26" name="Cerrar corchete 25">
            <a:extLst>
              <a:ext uri="{FF2B5EF4-FFF2-40B4-BE49-F238E27FC236}">
                <a16:creationId xmlns:a16="http://schemas.microsoft.com/office/drawing/2014/main" id="{01FE3C98-F571-4A86-AB9A-DCD2E7FBAE86}"/>
              </a:ext>
            </a:extLst>
          </p:cNvPr>
          <p:cNvSpPr/>
          <p:nvPr/>
        </p:nvSpPr>
        <p:spPr>
          <a:xfrm>
            <a:off x="5932272" y="4428296"/>
            <a:ext cx="83971" cy="671069"/>
          </a:xfrm>
          <a:prstGeom prst="rightBracket">
            <a:avLst/>
          </a:prstGeom>
          <a:ln>
            <a:solidFill>
              <a:srgbClr val="72244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Rectángulo 26">
            <a:extLst>
              <a:ext uri="{FF2B5EF4-FFF2-40B4-BE49-F238E27FC236}">
                <a16:creationId xmlns:a16="http://schemas.microsoft.com/office/drawing/2014/main" id="{F081A9A9-4C62-4127-9C28-9411B65DB5E6}"/>
              </a:ext>
            </a:extLst>
          </p:cNvPr>
          <p:cNvSpPr/>
          <p:nvPr/>
        </p:nvSpPr>
        <p:spPr>
          <a:xfrm>
            <a:off x="6123317" y="4406259"/>
            <a:ext cx="54281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72244B"/>
                </a:solidFill>
                <a:effectLst/>
                <a:uLnTx/>
                <a:uFillTx/>
                <a:latin typeface="Helvetica" charset="0"/>
                <a:ea typeface="Helvetica" charset="0"/>
                <a:cs typeface="Helvetica" charset="0"/>
              </a:rPr>
              <a:t>9.1%</a:t>
            </a:r>
          </a:p>
        </p:txBody>
      </p:sp>
      <p:sp>
        <p:nvSpPr>
          <p:cNvPr id="30" name="Rectángulo 29">
            <a:extLst>
              <a:ext uri="{FF2B5EF4-FFF2-40B4-BE49-F238E27FC236}">
                <a16:creationId xmlns:a16="http://schemas.microsoft.com/office/drawing/2014/main" id="{A43724C6-2E77-439F-B1CA-FE859E170B8A}"/>
              </a:ext>
            </a:extLst>
          </p:cNvPr>
          <p:cNvSpPr/>
          <p:nvPr/>
        </p:nvSpPr>
        <p:spPr>
          <a:xfrm>
            <a:off x="5917227" y="4608105"/>
            <a:ext cx="95500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72244B"/>
                </a:solidFill>
                <a:effectLst/>
                <a:uLnTx/>
                <a:uFillTx/>
                <a:latin typeface="Helvetica" charset="0"/>
                <a:ea typeface="+mn-ea"/>
                <a:cs typeface="Helvetica" charset="0"/>
              </a:rPr>
              <a:t>Aspectos negativos</a:t>
            </a:r>
          </a:p>
        </p:txBody>
      </p:sp>
    </p:spTree>
    <p:extLst>
      <p:ext uri="{BB962C8B-B14F-4D97-AF65-F5344CB8AC3E}">
        <p14:creationId xmlns:p14="http://schemas.microsoft.com/office/powerpoint/2010/main" val="19511026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ángulo 18">
            <a:extLst>
              <a:ext uri="{FF2B5EF4-FFF2-40B4-BE49-F238E27FC236}">
                <a16:creationId xmlns:a16="http://schemas.microsoft.com/office/drawing/2014/main" id="{01E64EC6-2322-4753-A770-66D38E68AA47}"/>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22612" y="1408345"/>
          <a:ext cx="8498777" cy="445532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79727">
                  <a:extLst>
                    <a:ext uri="{9D8B030D-6E8A-4147-A177-3AD203B41FA5}">
                      <a16:colId xmlns:a16="http://schemas.microsoft.com/office/drawing/2014/main" val="20001"/>
                    </a:ext>
                  </a:extLst>
                </a:gridCol>
                <a:gridCol w="633899">
                  <a:extLst>
                    <a:ext uri="{9D8B030D-6E8A-4147-A177-3AD203B41FA5}">
                      <a16:colId xmlns:a16="http://schemas.microsoft.com/office/drawing/2014/main" val="20002"/>
                    </a:ext>
                  </a:extLst>
                </a:gridCol>
                <a:gridCol w="821634">
                  <a:extLst>
                    <a:ext uri="{9D8B030D-6E8A-4147-A177-3AD203B41FA5}">
                      <a16:colId xmlns:a16="http://schemas.microsoft.com/office/drawing/2014/main" val="1889212505"/>
                    </a:ext>
                  </a:extLst>
                </a:gridCol>
                <a:gridCol w="781879">
                  <a:extLst>
                    <a:ext uri="{9D8B030D-6E8A-4147-A177-3AD203B41FA5}">
                      <a16:colId xmlns:a16="http://schemas.microsoft.com/office/drawing/2014/main" val="1803750054"/>
                    </a:ext>
                  </a:extLst>
                </a:gridCol>
                <a:gridCol w="980661">
                  <a:extLst>
                    <a:ext uri="{9D8B030D-6E8A-4147-A177-3AD203B41FA5}">
                      <a16:colId xmlns:a16="http://schemas.microsoft.com/office/drawing/2014/main" val="2074296805"/>
                    </a:ext>
                  </a:extLst>
                </a:gridCol>
                <a:gridCol w="927652">
                  <a:extLst>
                    <a:ext uri="{9D8B030D-6E8A-4147-A177-3AD203B41FA5}">
                      <a16:colId xmlns:a16="http://schemas.microsoft.com/office/drawing/2014/main" val="3291812143"/>
                    </a:ext>
                  </a:extLst>
                </a:gridCol>
                <a:gridCol w="755374">
                  <a:extLst>
                    <a:ext uri="{9D8B030D-6E8A-4147-A177-3AD203B41FA5}">
                      <a16:colId xmlns:a16="http://schemas.microsoft.com/office/drawing/2014/main" val="363732892"/>
                    </a:ext>
                  </a:extLst>
                </a:gridCol>
                <a:gridCol w="781878">
                  <a:extLst>
                    <a:ext uri="{9D8B030D-6E8A-4147-A177-3AD203B41FA5}">
                      <a16:colId xmlns:a16="http://schemas.microsoft.com/office/drawing/2014/main" val="2967888749"/>
                    </a:ext>
                  </a:extLst>
                </a:gridCol>
                <a:gridCol w="583096">
                  <a:extLst>
                    <a:ext uri="{9D8B030D-6E8A-4147-A177-3AD203B41FA5}">
                      <a16:colId xmlns:a16="http://schemas.microsoft.com/office/drawing/2014/main" val="3603207463"/>
                    </a:ext>
                  </a:extLst>
                </a:gridCol>
                <a:gridCol w="1244697">
                  <a:extLst>
                    <a:ext uri="{9D8B030D-6E8A-4147-A177-3AD203B41FA5}">
                      <a16:colId xmlns:a16="http://schemas.microsoft.com/office/drawing/2014/main" val="2793555959"/>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Va arriba en las encuestas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Tiene buenas propuestas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Será el cambio del país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175D91"/>
                          </a:solidFill>
                          <a:effectLst/>
                          <a:latin typeface="Helvetica" panose="020B0604020202020204" pitchFamily="34" charset="0"/>
                        </a:rPr>
                        <a:t>Comentarios positivos (es un buen partido)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Está trabajando por la gente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Está en campaña electoral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Será candidato a la presidencia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Es un partido nuevo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Temas relacionados a los damnificados y el terremoto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0" name="Imagen 19">
            <a:extLst>
              <a:ext uri="{FF2B5EF4-FFF2-40B4-BE49-F238E27FC236}">
                <a16:creationId xmlns:a16="http://schemas.microsoft.com/office/drawing/2014/main" id="{404F765A-4CDF-4FAC-9634-64D15EB616A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1" name="Rectángulo 20">
            <a:extLst>
              <a:ext uri="{FF2B5EF4-FFF2-40B4-BE49-F238E27FC236}">
                <a16:creationId xmlns:a16="http://schemas.microsoft.com/office/drawing/2014/main" id="{C5D629A5-BA63-4435-A0D5-1646F80E63AD}"/>
              </a:ext>
            </a:extLst>
          </p:cNvPr>
          <p:cNvSpPr/>
          <p:nvPr/>
        </p:nvSpPr>
        <p:spPr>
          <a:xfrm>
            <a:off x="5823900" y="-3803"/>
            <a:ext cx="3320099"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CuadroTexto 35">
            <a:extLst>
              <a:ext uri="{FF2B5EF4-FFF2-40B4-BE49-F238E27FC236}">
                <a16:creationId xmlns:a16="http://schemas.microsoft.com/office/drawing/2014/main" id="{CC7E622A-C32C-4613-97FB-5B21D76E1907}"/>
              </a:ext>
            </a:extLst>
          </p:cNvPr>
          <p:cNvSpPr txBox="1"/>
          <p:nvPr/>
        </p:nvSpPr>
        <p:spPr>
          <a:xfrm>
            <a:off x="5823900" y="103056"/>
            <a:ext cx="3233084"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Morena</a:t>
            </a:r>
          </a:p>
        </p:txBody>
      </p:sp>
      <p:sp>
        <p:nvSpPr>
          <p:cNvPr id="37" name="Rectángulo 36">
            <a:extLst>
              <a:ext uri="{FF2B5EF4-FFF2-40B4-BE49-F238E27FC236}">
                <a16:creationId xmlns:a16="http://schemas.microsoft.com/office/drawing/2014/main" id="{60EFE1E0-0501-4E94-88D3-8D77C7EFCA51}"/>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último que ha escuchado de Morena?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101544360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ángulo 18">
            <a:extLst>
              <a:ext uri="{FF2B5EF4-FFF2-40B4-BE49-F238E27FC236}">
                <a16:creationId xmlns:a16="http://schemas.microsoft.com/office/drawing/2014/main" id="{01E64EC6-2322-4753-A770-66D38E68AA47}"/>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22612" y="1561550"/>
          <a:ext cx="8394110" cy="4254591"/>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34082">
                  <a:extLst>
                    <a:ext uri="{9D8B030D-6E8A-4147-A177-3AD203B41FA5}">
                      <a16:colId xmlns:a16="http://schemas.microsoft.com/office/drawing/2014/main" val="20001"/>
                    </a:ext>
                  </a:extLst>
                </a:gridCol>
                <a:gridCol w="874643">
                  <a:extLst>
                    <a:ext uri="{9D8B030D-6E8A-4147-A177-3AD203B41FA5}">
                      <a16:colId xmlns:a16="http://schemas.microsoft.com/office/drawing/2014/main" val="20002"/>
                    </a:ext>
                  </a:extLst>
                </a:gridCol>
                <a:gridCol w="980661">
                  <a:extLst>
                    <a:ext uri="{9D8B030D-6E8A-4147-A177-3AD203B41FA5}">
                      <a16:colId xmlns:a16="http://schemas.microsoft.com/office/drawing/2014/main" val="1889212505"/>
                    </a:ext>
                  </a:extLst>
                </a:gridCol>
                <a:gridCol w="1126435">
                  <a:extLst>
                    <a:ext uri="{9D8B030D-6E8A-4147-A177-3AD203B41FA5}">
                      <a16:colId xmlns:a16="http://schemas.microsoft.com/office/drawing/2014/main" val="2074296805"/>
                    </a:ext>
                  </a:extLst>
                </a:gridCol>
                <a:gridCol w="662609">
                  <a:extLst>
                    <a:ext uri="{9D8B030D-6E8A-4147-A177-3AD203B41FA5}">
                      <a16:colId xmlns:a16="http://schemas.microsoft.com/office/drawing/2014/main" val="3291812143"/>
                    </a:ext>
                  </a:extLst>
                </a:gridCol>
                <a:gridCol w="1085524">
                  <a:extLst>
                    <a:ext uri="{9D8B030D-6E8A-4147-A177-3AD203B41FA5}">
                      <a16:colId xmlns:a16="http://schemas.microsoft.com/office/drawing/2014/main" val="363732892"/>
                    </a:ext>
                  </a:extLst>
                </a:gridCol>
                <a:gridCol w="513485">
                  <a:extLst>
                    <a:ext uri="{9D8B030D-6E8A-4147-A177-3AD203B41FA5}">
                      <a16:colId xmlns:a16="http://schemas.microsoft.com/office/drawing/2014/main" val="333494152"/>
                    </a:ext>
                  </a:extLst>
                </a:gridCol>
                <a:gridCol w="1026968">
                  <a:extLst>
                    <a:ext uri="{9D8B030D-6E8A-4147-A177-3AD203B41FA5}">
                      <a16:colId xmlns:a16="http://schemas.microsoft.com/office/drawing/2014/main" val="2967888749"/>
                    </a:ext>
                  </a:extLst>
                </a:gridCol>
                <a:gridCol w="457972">
                  <a:extLst>
                    <a:ext uri="{9D8B030D-6E8A-4147-A177-3AD203B41FA5}">
                      <a16:colId xmlns:a16="http://schemas.microsoft.com/office/drawing/2014/main" val="3603207463"/>
                    </a:ext>
                  </a:extLst>
                </a:gridCol>
                <a:gridCol w="623451">
                  <a:extLst>
                    <a:ext uri="{9D8B030D-6E8A-4147-A177-3AD203B41FA5}">
                      <a16:colId xmlns:a16="http://schemas.microsoft.com/office/drawing/2014/main" val="2793555959"/>
                    </a:ext>
                  </a:extLst>
                </a:gridCol>
              </a:tblGrid>
              <a:tr h="621741">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Está reclutando a su equipo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Publicidad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Comentarios negativos (es la peor opción, corrupto)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Ha tenido problemas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Perdió las elecciones en el Estado de México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AE85C5"/>
                          </a:solidFill>
                          <a:effectLst/>
                          <a:latin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000000"/>
                          </a:solidFill>
                          <a:effectLst/>
                          <a:latin typeface="Helvetica" panose="020B0604020202020204" pitchFamily="34" charset="0"/>
                        </a:rPr>
                        <a:t>Nada/No ha visto noticias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595959"/>
                          </a:solidFill>
                          <a:effectLst/>
                          <a:latin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1397">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1397">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9986">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1397">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1397">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9986">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1397">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1397">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1397">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1397">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1397">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139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139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139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139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1397">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26.1%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0" name="Imagen 19">
            <a:extLst>
              <a:ext uri="{FF2B5EF4-FFF2-40B4-BE49-F238E27FC236}">
                <a16:creationId xmlns:a16="http://schemas.microsoft.com/office/drawing/2014/main" id="{404F765A-4CDF-4FAC-9634-64D15EB616A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1" name="Rectángulo 20">
            <a:extLst>
              <a:ext uri="{FF2B5EF4-FFF2-40B4-BE49-F238E27FC236}">
                <a16:creationId xmlns:a16="http://schemas.microsoft.com/office/drawing/2014/main" id="{C5D629A5-BA63-4435-A0D5-1646F80E63AD}"/>
              </a:ext>
            </a:extLst>
          </p:cNvPr>
          <p:cNvSpPr/>
          <p:nvPr/>
        </p:nvSpPr>
        <p:spPr>
          <a:xfrm>
            <a:off x="5823900" y="-3803"/>
            <a:ext cx="3320099"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CuadroTexto 35">
            <a:extLst>
              <a:ext uri="{FF2B5EF4-FFF2-40B4-BE49-F238E27FC236}">
                <a16:creationId xmlns:a16="http://schemas.microsoft.com/office/drawing/2014/main" id="{CC7E622A-C32C-4613-97FB-5B21D76E1907}"/>
              </a:ext>
            </a:extLst>
          </p:cNvPr>
          <p:cNvSpPr txBox="1"/>
          <p:nvPr/>
        </p:nvSpPr>
        <p:spPr>
          <a:xfrm>
            <a:off x="5823900" y="103056"/>
            <a:ext cx="3233084"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Recuerdo sobre Morena</a:t>
            </a:r>
          </a:p>
        </p:txBody>
      </p:sp>
      <p:sp>
        <p:nvSpPr>
          <p:cNvPr id="37" name="Rectángulo 36">
            <a:extLst>
              <a:ext uri="{FF2B5EF4-FFF2-40B4-BE49-F238E27FC236}">
                <a16:creationId xmlns:a16="http://schemas.microsoft.com/office/drawing/2014/main" id="{60EFE1E0-0501-4E94-88D3-8D77C7EFCA51}"/>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¿Qué es lo último que ha escuchado de Morena?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376149583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3DAB5DDA-3A12-4BD7-A289-CF2D16D0F96B}"/>
              </a:ext>
            </a:extLst>
          </p:cNvPr>
          <p:cNvSpPr/>
          <p:nvPr/>
        </p:nvSpPr>
        <p:spPr>
          <a:xfrm>
            <a:off x="6096000" y="-3803"/>
            <a:ext cx="3048000"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CuadroTexto 17">
            <a:extLst>
              <a:ext uri="{FF2B5EF4-FFF2-40B4-BE49-F238E27FC236}">
                <a16:creationId xmlns:a16="http://schemas.microsoft.com/office/drawing/2014/main" id="{25912514-76C8-45EC-84BB-2F78B4A376F4}"/>
              </a:ext>
            </a:extLst>
          </p:cNvPr>
          <p:cNvSpPr txBox="1"/>
          <p:nvPr/>
        </p:nvSpPr>
        <p:spPr>
          <a:xfrm>
            <a:off x="4731239" y="103056"/>
            <a:ext cx="4352250"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Relación AMLO-Morena</a:t>
            </a:r>
          </a:p>
        </p:txBody>
      </p:sp>
      <p:sp>
        <p:nvSpPr>
          <p:cNvPr id="19" name="Rectángulo 18">
            <a:extLst>
              <a:ext uri="{FF2B5EF4-FFF2-40B4-BE49-F238E27FC236}">
                <a16:creationId xmlns:a16="http://schemas.microsoft.com/office/drawing/2014/main" id="{E280E85B-3813-452D-A0D9-6DBFF0A1F96E}"/>
              </a:ext>
            </a:extLst>
          </p:cNvPr>
          <p:cNvSpPr/>
          <p:nvPr/>
        </p:nvSpPr>
        <p:spPr>
          <a:xfrm>
            <a:off x="492368" y="731976"/>
            <a:ext cx="8402249"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mn-ea"/>
                <a:cs typeface="Helvetica" charset="0"/>
              </a:rPr>
              <a:t>Andrés Manuel López Obrador es dirigente nacional de Morena, dígame, ¿considera usted que Morena como partido es independiente a Andrés Manuel o considera que Morena es el mismo Andrés Manuel?</a:t>
            </a:r>
            <a:endPar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endParaRPr>
          </a:p>
        </p:txBody>
      </p:sp>
      <p:graphicFrame>
        <p:nvGraphicFramePr>
          <p:cNvPr id="11" name="Gráfico 7">
            <a:extLst>
              <a:ext uri="{FF2B5EF4-FFF2-40B4-BE49-F238E27FC236}">
                <a16:creationId xmlns:a16="http://schemas.microsoft.com/office/drawing/2014/main" id="{7E744750-7937-4F19-9C41-1EE3A259C1FC}"/>
              </a:ext>
            </a:extLst>
          </p:cNvPr>
          <p:cNvGraphicFramePr/>
          <p:nvPr>
            <p:extLst/>
          </p:nvPr>
        </p:nvGraphicFramePr>
        <p:xfrm>
          <a:off x="104171" y="1860669"/>
          <a:ext cx="3625105" cy="4288245"/>
        </p:xfrm>
        <a:graphic>
          <a:graphicData uri="http://schemas.openxmlformats.org/drawingml/2006/chart">
            <c:chart xmlns:c="http://schemas.openxmlformats.org/drawingml/2006/chart" xmlns:r="http://schemas.openxmlformats.org/officeDocument/2006/relationships" r:id="rId4"/>
          </a:graphicData>
        </a:graphic>
      </p:graphicFrame>
      <p:grpSp>
        <p:nvGrpSpPr>
          <p:cNvPr id="3" name="Grupo 2">
            <a:extLst>
              <a:ext uri="{FF2B5EF4-FFF2-40B4-BE49-F238E27FC236}">
                <a16:creationId xmlns:a16="http://schemas.microsoft.com/office/drawing/2014/main" id="{1BC15B0D-C73F-404A-8412-EF2CF469BDC2}"/>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30655FF0-3AF7-4B43-928E-2A2C14AE1155}"/>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1B03BD26-19B4-49E3-81EA-720D95475F7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4"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25" name="Grupo 24"/>
          <p:cNvGrpSpPr/>
          <p:nvPr/>
        </p:nvGrpSpPr>
        <p:grpSpPr>
          <a:xfrm>
            <a:off x="8490210" y="6621585"/>
            <a:ext cx="226511" cy="113560"/>
            <a:chOff x="8490210" y="6621585"/>
            <a:chExt cx="226511" cy="113560"/>
          </a:xfrm>
        </p:grpSpPr>
        <p:sp>
          <p:nvSpPr>
            <p:cNvPr id="26" name="Elipse 25">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Elipse 28">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21" name="9 Tabla">
            <a:extLst>
              <a:ext uri="{FF2B5EF4-FFF2-40B4-BE49-F238E27FC236}">
                <a16:creationId xmlns:a16="http://schemas.microsoft.com/office/drawing/2014/main" id="{086EF5E8-BDB7-48F9-9605-AE5DEED84E79}"/>
              </a:ext>
            </a:extLst>
          </p:cNvPr>
          <p:cNvGraphicFramePr>
            <a:graphicFrameLocks noGrp="1"/>
          </p:cNvGraphicFramePr>
          <p:nvPr>
            <p:extLst/>
          </p:nvPr>
        </p:nvGraphicFramePr>
        <p:xfrm>
          <a:off x="4053094" y="1482443"/>
          <a:ext cx="4933949" cy="440600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74452">
                  <a:extLst>
                    <a:ext uri="{9D8B030D-6E8A-4147-A177-3AD203B41FA5}">
                      <a16:colId xmlns:a16="http://schemas.microsoft.com/office/drawing/2014/main" val="20001"/>
                    </a:ext>
                  </a:extLst>
                </a:gridCol>
                <a:gridCol w="755374">
                  <a:extLst>
                    <a:ext uri="{9D8B030D-6E8A-4147-A177-3AD203B41FA5}">
                      <a16:colId xmlns:a16="http://schemas.microsoft.com/office/drawing/2014/main" val="20002"/>
                    </a:ext>
                  </a:extLst>
                </a:gridCol>
                <a:gridCol w="1077556">
                  <a:extLst>
                    <a:ext uri="{9D8B030D-6E8A-4147-A177-3AD203B41FA5}">
                      <a16:colId xmlns:a16="http://schemas.microsoft.com/office/drawing/2014/main" val="20004"/>
                    </a:ext>
                  </a:extLst>
                </a:gridCol>
                <a:gridCol w="868101">
                  <a:extLst>
                    <a:ext uri="{9D8B030D-6E8A-4147-A177-3AD203B41FA5}">
                      <a16:colId xmlns:a16="http://schemas.microsoft.com/office/drawing/2014/main" val="20005"/>
                    </a:ext>
                  </a:extLst>
                </a:gridCol>
                <a:gridCol w="555584">
                  <a:extLst>
                    <a:ext uri="{9D8B030D-6E8A-4147-A177-3AD203B41FA5}">
                      <a16:colId xmlns:a16="http://schemas.microsoft.com/office/drawing/2014/main" val="1517710525"/>
                    </a:ext>
                  </a:extLst>
                </a:gridCol>
                <a:gridCol w="694602">
                  <a:extLst>
                    <a:ext uri="{9D8B030D-6E8A-4147-A177-3AD203B41FA5}">
                      <a16:colId xmlns:a16="http://schemas.microsoft.com/office/drawing/2014/main" val="4234954065"/>
                    </a:ext>
                  </a:extLst>
                </a:gridCol>
              </a:tblGrid>
              <a:tr h="486502">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004866"/>
                          </a:solidFill>
                          <a:effectLst/>
                          <a:latin typeface="Helvetica" panose="020B0604020202020204" pitchFamily="34" charset="0"/>
                          <a:ea typeface="+mn-ea"/>
                          <a:cs typeface="Helvetica" panose="020B0604020202020204" pitchFamily="34" charset="0"/>
                        </a:rPr>
                        <a:t>Es el mismo Andrés Manuel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004866"/>
                          </a:solidFill>
                          <a:effectLst/>
                          <a:latin typeface="Helvetica" panose="020B0604020202020204" pitchFamily="34" charset="0"/>
                          <a:ea typeface="+mn-ea"/>
                          <a:cs typeface="Helvetica" panose="020B0604020202020204" pitchFamily="34" charset="0"/>
                        </a:rPr>
                        <a:t>Morena es independiente a AMLO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dirty="0">
                          <a:solidFill>
                            <a:srgbClr val="AE85C5"/>
                          </a:solidFill>
                          <a:effectLst/>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algn="ctr" defTabSz="712716" rtl="0" eaLnBrk="1" latinLnBrk="0" hangingPunct="1"/>
                      <a:r>
                        <a:rPr lang="es-MX" sz="900" b="1" i="0" u="none" strike="noStrike" kern="120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0052">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dirty="0">
                          <a:solidFill>
                            <a:srgbClr val="000000"/>
                          </a:solidFill>
                          <a:effectLst/>
                          <a:latin typeface="helvetica" panose="020B0604020202020204" pitchFamily="34" charset="0"/>
                        </a:rPr>
                        <a:t>74.2%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00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026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0052">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00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2866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026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0052">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0052">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2866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10052">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143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6697297"/>
                  </a:ext>
                </a:extLst>
              </a:tr>
              <a:tr h="210052">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4440680"/>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312587"/>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4427427"/>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55711637"/>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9359711"/>
                  </a:ext>
                </a:extLst>
              </a:tr>
              <a:tr h="2100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1298387"/>
                  </a:ext>
                </a:extLst>
              </a:tr>
            </a:tbl>
          </a:graphicData>
        </a:graphic>
      </p:graphicFrame>
    </p:spTree>
    <p:extLst>
      <p:ext uri="{BB962C8B-B14F-4D97-AF65-F5344CB8AC3E}">
        <p14:creationId xmlns:p14="http://schemas.microsoft.com/office/powerpoint/2010/main" val="306136445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33 Gráfico">
            <a:extLst>
              <a:ext uri="{FF2B5EF4-FFF2-40B4-BE49-F238E27FC236}">
                <a16:creationId xmlns:a16="http://schemas.microsoft.com/office/drawing/2014/main" id="{7BC66335-B07C-434C-AECF-AF6DB112BAB9}"/>
              </a:ext>
            </a:extLst>
          </p:cNvPr>
          <p:cNvGraphicFramePr/>
          <p:nvPr>
            <p:extLst/>
          </p:nvPr>
        </p:nvGraphicFramePr>
        <p:xfrm>
          <a:off x="4810947" y="1744769"/>
          <a:ext cx="4315687" cy="4358140"/>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upo 1">
            <a:extLst>
              <a:ext uri="{FF2B5EF4-FFF2-40B4-BE49-F238E27FC236}">
                <a16:creationId xmlns:a16="http://schemas.microsoft.com/office/drawing/2014/main" id="{900F0B99-CB88-439E-86F7-AA526B7EE581}"/>
              </a:ext>
            </a:extLst>
          </p:cNvPr>
          <p:cNvGrpSpPr/>
          <p:nvPr/>
        </p:nvGrpSpPr>
        <p:grpSpPr>
          <a:xfrm>
            <a:off x="-459031" y="-26251"/>
            <a:ext cx="9603031" cy="651367"/>
            <a:chOff x="-459031" y="-26251"/>
            <a:chExt cx="9603031" cy="651367"/>
          </a:xfrm>
        </p:grpSpPr>
        <p:sp>
          <p:nvSpPr>
            <p:cNvPr id="3" name="Rectángulo 2">
              <a:extLst>
                <a:ext uri="{FF2B5EF4-FFF2-40B4-BE49-F238E27FC236}">
                  <a16:creationId xmlns:a16="http://schemas.microsoft.com/office/drawing/2014/main" id="{57671D76-DF8E-48B7-9B26-E789F8895D16}"/>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 name="Imagen 3">
              <a:extLst>
                <a:ext uri="{FF2B5EF4-FFF2-40B4-BE49-F238E27FC236}">
                  <a16:creationId xmlns:a16="http://schemas.microsoft.com/office/drawing/2014/main" id="{F71BD4D1-2C0D-4EA2-ADA0-AAE452BD8909}"/>
                </a:ext>
              </a:extLst>
            </p:cNvPr>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4"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11" name="Elipse 10">
            <a:extLst>
              <a:ext uri="{FF2B5EF4-FFF2-40B4-BE49-F238E27FC236}">
                <a16:creationId xmlns:a16="http://schemas.microsoft.com/office/drawing/2014/main" id="{4E8C708C-A60F-459E-8339-37C2FF41D9C3}"/>
              </a:ext>
            </a:extLst>
          </p:cNvPr>
          <p:cNvSpPr/>
          <p:nvPr/>
        </p:nvSpPr>
        <p:spPr>
          <a:xfrm>
            <a:off x="8548261" y="6567051"/>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srgbClr val="FFFFFF"/>
              </a:solidFill>
              <a:effectLst/>
              <a:uLnTx/>
              <a:uFillTx/>
              <a:latin typeface="Calibri"/>
              <a:ea typeface="+mn-ea"/>
              <a:cs typeface="+mn-cs"/>
            </a:endParaRPr>
          </a:p>
        </p:txBody>
      </p:sp>
      <p:sp>
        <p:nvSpPr>
          <p:cNvPr id="14" name="Elipse 13">
            <a:extLst>
              <a:ext uri="{FF2B5EF4-FFF2-40B4-BE49-F238E27FC236}">
                <a16:creationId xmlns:a16="http://schemas.microsoft.com/office/drawing/2014/main" id="{60E2EFC2-8B61-4897-842C-31FD1AC89E53}"/>
              </a:ext>
            </a:extLst>
          </p:cNvPr>
          <p:cNvSpPr/>
          <p:nvPr/>
        </p:nvSpPr>
        <p:spPr>
          <a:xfrm>
            <a:off x="8437424" y="6608611"/>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srgbClr val="FFFFFF"/>
              </a:solidFill>
              <a:effectLst/>
              <a:uLnTx/>
              <a:uFillTx/>
              <a:latin typeface="Calibri"/>
              <a:ea typeface="+mn-ea"/>
              <a:cs typeface="+mn-cs"/>
            </a:endParaRPr>
          </a:p>
        </p:txBody>
      </p:sp>
      <p:sp>
        <p:nvSpPr>
          <p:cNvPr id="37" name="8 CuadroTexto">
            <a:extLst>
              <a:ext uri="{FF2B5EF4-FFF2-40B4-BE49-F238E27FC236}">
                <a16:creationId xmlns:a16="http://schemas.microsoft.com/office/drawing/2014/main" id="{944203AE-F696-47AA-89F5-D5242DAA8406}"/>
              </a:ext>
            </a:extLst>
          </p:cNvPr>
          <p:cNvSpPr txBox="1"/>
          <p:nvPr/>
        </p:nvSpPr>
        <p:spPr>
          <a:xfrm>
            <a:off x="834921" y="6483337"/>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55" name="8 CuadroTexto">
            <a:extLst>
              <a:ext uri="{FF2B5EF4-FFF2-40B4-BE49-F238E27FC236}">
                <a16:creationId xmlns:a16="http://schemas.microsoft.com/office/drawing/2014/main" id="{5BDE6793-718D-4A26-8502-C9C769644B32}"/>
              </a:ext>
            </a:extLst>
          </p:cNvPr>
          <p:cNvSpPr txBox="1"/>
          <p:nvPr/>
        </p:nvSpPr>
        <p:spPr>
          <a:xfrm>
            <a:off x="5382687" y="6483337"/>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343</a:t>
            </a:r>
          </a:p>
        </p:txBody>
      </p:sp>
      <p:grpSp>
        <p:nvGrpSpPr>
          <p:cNvPr id="56" name="Grupo 55">
            <a:extLst>
              <a:ext uri="{FF2B5EF4-FFF2-40B4-BE49-F238E27FC236}">
                <a16:creationId xmlns:a16="http://schemas.microsoft.com/office/drawing/2014/main" id="{B76774ED-7C6D-411E-8F51-3FC5056F7C84}"/>
              </a:ext>
            </a:extLst>
          </p:cNvPr>
          <p:cNvGrpSpPr/>
          <p:nvPr/>
        </p:nvGrpSpPr>
        <p:grpSpPr>
          <a:xfrm>
            <a:off x="952644" y="2169139"/>
            <a:ext cx="2880480" cy="546563"/>
            <a:chOff x="588649" y="2099337"/>
            <a:chExt cx="2880480" cy="546563"/>
          </a:xfrm>
        </p:grpSpPr>
        <p:sp>
          <p:nvSpPr>
            <p:cNvPr id="57" name="TextBox 6">
              <a:extLst>
                <a:ext uri="{FF2B5EF4-FFF2-40B4-BE49-F238E27FC236}">
                  <a16:creationId xmlns:a16="http://schemas.microsoft.com/office/drawing/2014/main" id="{ED5197A0-4AD8-4968-A4BA-4746ABE8D73A}"/>
                </a:ext>
              </a:extLst>
            </p:cNvPr>
            <p:cNvSpPr txBox="1"/>
            <p:nvPr/>
          </p:nvSpPr>
          <p:spPr>
            <a:xfrm>
              <a:off x="748797" y="2099337"/>
              <a:ext cx="77921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Sí</a:t>
              </a:r>
              <a:endParaRPr kumimoji="0" lang="es-MX"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endParaRPr>
            </a:p>
          </p:txBody>
        </p:sp>
        <p:sp>
          <p:nvSpPr>
            <p:cNvPr id="58" name="TextBox 6">
              <a:extLst>
                <a:ext uri="{FF2B5EF4-FFF2-40B4-BE49-F238E27FC236}">
                  <a16:creationId xmlns:a16="http://schemas.microsoft.com/office/drawing/2014/main" id="{958A2C95-AD33-4ADA-84A3-C7FC42EA43BB}"/>
                </a:ext>
              </a:extLst>
            </p:cNvPr>
            <p:cNvSpPr txBox="1"/>
            <p:nvPr/>
          </p:nvSpPr>
          <p:spPr>
            <a:xfrm>
              <a:off x="2543876" y="2099337"/>
              <a:ext cx="70674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No</a:t>
              </a:r>
            </a:p>
          </p:txBody>
        </p:sp>
        <p:sp>
          <p:nvSpPr>
            <p:cNvPr id="59" name="TextBox 6">
              <a:extLst>
                <a:ext uri="{FF2B5EF4-FFF2-40B4-BE49-F238E27FC236}">
                  <a16:creationId xmlns:a16="http://schemas.microsoft.com/office/drawing/2014/main" id="{C4DCA622-502A-4E6E-AF5E-EA68B2AE8CD5}"/>
                </a:ext>
              </a:extLst>
            </p:cNvPr>
            <p:cNvSpPr txBox="1"/>
            <p:nvPr/>
          </p:nvSpPr>
          <p:spPr>
            <a:xfrm>
              <a:off x="2543876" y="2399679"/>
              <a:ext cx="92525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No contestó</a:t>
              </a:r>
            </a:p>
          </p:txBody>
        </p:sp>
        <p:sp>
          <p:nvSpPr>
            <p:cNvPr id="60" name="TextBox 6">
              <a:extLst>
                <a:ext uri="{FF2B5EF4-FFF2-40B4-BE49-F238E27FC236}">
                  <a16:creationId xmlns:a16="http://schemas.microsoft.com/office/drawing/2014/main" id="{F0B6FCBB-4CC0-456D-BDE3-0E6633741EFF}"/>
                </a:ext>
              </a:extLst>
            </p:cNvPr>
            <p:cNvSpPr txBox="1"/>
            <p:nvPr/>
          </p:nvSpPr>
          <p:spPr>
            <a:xfrm>
              <a:off x="748797" y="2399679"/>
              <a:ext cx="68159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No sabe</a:t>
              </a:r>
            </a:p>
          </p:txBody>
        </p:sp>
        <p:sp>
          <p:nvSpPr>
            <p:cNvPr id="61" name="Oval 9">
              <a:extLst>
                <a:ext uri="{FF2B5EF4-FFF2-40B4-BE49-F238E27FC236}">
                  <a16:creationId xmlns:a16="http://schemas.microsoft.com/office/drawing/2014/main" id="{100308FB-678D-430F-B7B7-45470FC1A20B}"/>
                </a:ext>
              </a:extLst>
            </p:cNvPr>
            <p:cNvSpPr/>
            <p:nvPr/>
          </p:nvSpPr>
          <p:spPr>
            <a:xfrm>
              <a:off x="2343630" y="2140226"/>
              <a:ext cx="171124" cy="164443"/>
            </a:xfrm>
            <a:prstGeom prst="ellipse">
              <a:avLst/>
            </a:prstGeom>
            <a:solidFill>
              <a:srgbClr val="9A2267"/>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endParaRPr>
            </a:p>
          </p:txBody>
        </p:sp>
        <p:sp>
          <p:nvSpPr>
            <p:cNvPr id="62" name="Oval 9">
              <a:extLst>
                <a:ext uri="{FF2B5EF4-FFF2-40B4-BE49-F238E27FC236}">
                  <a16:creationId xmlns:a16="http://schemas.microsoft.com/office/drawing/2014/main" id="{08AFA893-592A-4CCE-9B2D-BE75ECAB8D80}"/>
                </a:ext>
              </a:extLst>
            </p:cNvPr>
            <p:cNvSpPr/>
            <p:nvPr/>
          </p:nvSpPr>
          <p:spPr>
            <a:xfrm>
              <a:off x="588649" y="2440568"/>
              <a:ext cx="171124" cy="164443"/>
            </a:xfrm>
            <a:prstGeom prst="ellipse">
              <a:avLst/>
            </a:prstGeom>
            <a:solidFill>
              <a:srgbClr val="7F7F7F"/>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endParaRPr>
            </a:p>
          </p:txBody>
        </p:sp>
        <p:sp>
          <p:nvSpPr>
            <p:cNvPr id="63" name="Oval 9">
              <a:extLst>
                <a:ext uri="{FF2B5EF4-FFF2-40B4-BE49-F238E27FC236}">
                  <a16:creationId xmlns:a16="http://schemas.microsoft.com/office/drawing/2014/main" id="{D1F69EE5-EBD2-49DE-A7BE-5BD706033897}"/>
                </a:ext>
              </a:extLst>
            </p:cNvPr>
            <p:cNvSpPr/>
            <p:nvPr/>
          </p:nvSpPr>
          <p:spPr>
            <a:xfrm>
              <a:off x="2343630" y="2440568"/>
              <a:ext cx="171124" cy="164443"/>
            </a:xfrm>
            <a:prstGeom prst="ellipse">
              <a:avLst/>
            </a:prstGeom>
            <a:solidFill>
              <a:srgbClr val="5E5E5E"/>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endParaRPr>
            </a:p>
          </p:txBody>
        </p:sp>
        <p:sp>
          <p:nvSpPr>
            <p:cNvPr id="64" name="Oval 9">
              <a:extLst>
                <a:ext uri="{FF2B5EF4-FFF2-40B4-BE49-F238E27FC236}">
                  <a16:creationId xmlns:a16="http://schemas.microsoft.com/office/drawing/2014/main" id="{7A14CB63-686A-4C18-8CF0-2049FBA98F87}"/>
                </a:ext>
              </a:extLst>
            </p:cNvPr>
            <p:cNvSpPr/>
            <p:nvPr/>
          </p:nvSpPr>
          <p:spPr>
            <a:xfrm>
              <a:off x="588649" y="2140226"/>
              <a:ext cx="171124" cy="164443"/>
            </a:xfrm>
            <a:prstGeom prst="ellipse">
              <a:avLst/>
            </a:prstGeom>
            <a:solidFill>
              <a:srgbClr val="1D75B5"/>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endParaRPr>
            </a:p>
          </p:txBody>
        </p:sp>
      </p:grpSp>
      <p:sp>
        <p:nvSpPr>
          <p:cNvPr id="34" name="Rectángulo 33">
            <a:extLst>
              <a:ext uri="{FF2B5EF4-FFF2-40B4-BE49-F238E27FC236}">
                <a16:creationId xmlns:a16="http://schemas.microsoft.com/office/drawing/2014/main" id="{5E56567D-9026-47F0-83E6-C3BACF14DB36}"/>
              </a:ext>
            </a:extLst>
          </p:cNvPr>
          <p:cNvSpPr/>
          <p:nvPr/>
        </p:nvSpPr>
        <p:spPr>
          <a:xfrm>
            <a:off x="232616" y="1087753"/>
            <a:ext cx="3850638"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black"/>
                </a:solidFill>
                <a:effectLst/>
                <a:uLnTx/>
                <a:uFillTx/>
                <a:latin typeface="Helvetica" charset="0"/>
                <a:ea typeface="+mn-ea"/>
                <a:cs typeface="Helvetica" charset="0"/>
              </a:rPr>
              <a:t>¿Usted conoce o ha escuchado de personas que conforman o apoyan a Morena, como partido? </a:t>
            </a:r>
            <a:endParaRPr kumimoji="0" lang="es-MX" sz="1100" b="0" i="0" u="none" strike="noStrike" kern="1200" cap="none" spc="0" normalizeH="0" baseline="0" noProof="0" dirty="0">
              <a:ln>
                <a:noFill/>
              </a:ln>
              <a:solidFill>
                <a:prstClr val="black"/>
              </a:solidFill>
              <a:effectLst/>
              <a:uLnTx/>
              <a:uFillTx/>
              <a:latin typeface="Helvetica" charset="0"/>
              <a:ea typeface="+mn-ea"/>
              <a:cs typeface="Helvetica" charset="0"/>
            </a:endParaRPr>
          </a:p>
        </p:txBody>
      </p:sp>
      <p:sp>
        <p:nvSpPr>
          <p:cNvPr id="35" name="Rectángulo 34">
            <a:extLst>
              <a:ext uri="{FF2B5EF4-FFF2-40B4-BE49-F238E27FC236}">
                <a16:creationId xmlns:a16="http://schemas.microsoft.com/office/drawing/2014/main" id="{4AEE4623-81A7-4542-8EAB-A8BBB109236A}"/>
              </a:ext>
            </a:extLst>
          </p:cNvPr>
          <p:cNvSpPr/>
          <p:nvPr/>
        </p:nvSpPr>
        <p:spPr>
          <a:xfrm>
            <a:off x="4886521" y="1154013"/>
            <a:ext cx="3987848"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100" b="0" i="0" u="none" strike="noStrike" kern="1200" cap="none" spc="0" normalizeH="0" baseline="0" noProof="0" dirty="0">
                <a:ln>
                  <a:noFill/>
                </a:ln>
                <a:solidFill>
                  <a:prstClr val="black"/>
                </a:solidFill>
                <a:effectLst/>
                <a:uLnTx/>
                <a:uFillTx/>
                <a:latin typeface="Helvetica" charset="0"/>
                <a:ea typeface="+mn-ea"/>
                <a:cs typeface="Helvetica" charset="0"/>
              </a:rPr>
              <a:t>¿De quién sabe o ha escuchado?* </a:t>
            </a:r>
          </a:p>
        </p:txBody>
      </p:sp>
      <p:sp>
        <p:nvSpPr>
          <p:cNvPr id="36" name="Rectángulo 35">
            <a:extLst>
              <a:ext uri="{FF2B5EF4-FFF2-40B4-BE49-F238E27FC236}">
                <a16:creationId xmlns:a16="http://schemas.microsoft.com/office/drawing/2014/main" id="{D11F762B-1B0F-4AB0-80FB-5F29E72D4F45}"/>
              </a:ext>
            </a:extLst>
          </p:cNvPr>
          <p:cNvSpPr/>
          <p:nvPr/>
        </p:nvSpPr>
        <p:spPr>
          <a:xfrm>
            <a:off x="304800" y="753041"/>
            <a:ext cx="394292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Partidarios de Morena</a:t>
            </a:r>
          </a:p>
        </p:txBody>
      </p:sp>
      <p:sp>
        <p:nvSpPr>
          <p:cNvPr id="38" name="Rectángulo 37">
            <a:extLst>
              <a:ext uri="{FF2B5EF4-FFF2-40B4-BE49-F238E27FC236}">
                <a16:creationId xmlns:a16="http://schemas.microsoft.com/office/drawing/2014/main" id="{DC7AB297-B3DE-46E5-8224-C2C3AC85C790}"/>
              </a:ext>
            </a:extLst>
          </p:cNvPr>
          <p:cNvSpPr/>
          <p:nvPr/>
        </p:nvSpPr>
        <p:spPr>
          <a:xfrm>
            <a:off x="4884173" y="743704"/>
            <a:ext cx="398784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¿Quién?</a:t>
            </a:r>
          </a:p>
        </p:txBody>
      </p:sp>
      <p:sp>
        <p:nvSpPr>
          <p:cNvPr id="39" name="Abrir corchete 38"/>
          <p:cNvSpPr/>
          <p:nvPr/>
        </p:nvSpPr>
        <p:spPr>
          <a:xfrm>
            <a:off x="4629873" y="1627104"/>
            <a:ext cx="110941" cy="4939947"/>
          </a:xfrm>
          <a:prstGeom prst="leftBracket">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40" name="Conector recto 39"/>
          <p:cNvCxnSpPr/>
          <p:nvPr/>
        </p:nvCxnSpPr>
        <p:spPr>
          <a:xfrm>
            <a:off x="4291467" y="4101462"/>
            <a:ext cx="340472"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4150233" y="4013719"/>
            <a:ext cx="180000" cy="180000"/>
          </a:xfrm>
          <a:prstGeom prst="ellipse">
            <a:avLst/>
          </a:prstGeom>
          <a:solidFill>
            <a:srgbClr val="1D7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Rectángulo 32">
            <a:extLst>
              <a:ext uri="{FF2B5EF4-FFF2-40B4-BE49-F238E27FC236}">
                <a16:creationId xmlns:a16="http://schemas.microsoft.com/office/drawing/2014/main" id="{282FE45A-4718-4E1A-9857-4FFDF03648AE}"/>
              </a:ext>
            </a:extLst>
          </p:cNvPr>
          <p:cNvSpPr/>
          <p:nvPr/>
        </p:nvSpPr>
        <p:spPr>
          <a:xfrm>
            <a:off x="4740813" y="6111865"/>
            <a:ext cx="4113003"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sí conocen o han escuchado de personas que conforman o apoyan a Morena</a:t>
            </a:r>
          </a:p>
        </p:txBody>
      </p:sp>
      <p:sp>
        <p:nvSpPr>
          <p:cNvPr id="43" name="Rectángulo 42">
            <a:extLst>
              <a:ext uri="{FF2B5EF4-FFF2-40B4-BE49-F238E27FC236}">
                <a16:creationId xmlns:a16="http://schemas.microsoft.com/office/drawing/2014/main" id="{ABAA7EA6-2F5C-4011-8850-B351C3DCA4CB}"/>
              </a:ext>
            </a:extLst>
          </p:cNvPr>
          <p:cNvSpPr/>
          <p:nvPr/>
        </p:nvSpPr>
        <p:spPr>
          <a:xfrm>
            <a:off x="8000271" y="3681579"/>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pSp>
        <p:nvGrpSpPr>
          <p:cNvPr id="44" name="Grupo 43">
            <a:extLst>
              <a:ext uri="{FF2B5EF4-FFF2-40B4-BE49-F238E27FC236}">
                <a16:creationId xmlns:a16="http://schemas.microsoft.com/office/drawing/2014/main" id="{CF962311-0162-49E6-B762-B022F0867388}"/>
              </a:ext>
            </a:extLst>
          </p:cNvPr>
          <p:cNvGrpSpPr/>
          <p:nvPr/>
        </p:nvGrpSpPr>
        <p:grpSpPr>
          <a:xfrm>
            <a:off x="0" y="6415365"/>
            <a:ext cx="526473" cy="365125"/>
            <a:chOff x="0" y="6415365"/>
            <a:chExt cx="526473" cy="365125"/>
          </a:xfrm>
        </p:grpSpPr>
        <p:sp>
          <p:nvSpPr>
            <p:cNvPr id="45" name="Hexágono 44">
              <a:extLst>
                <a:ext uri="{FF2B5EF4-FFF2-40B4-BE49-F238E27FC236}">
                  <a16:creationId xmlns:a16="http://schemas.microsoft.com/office/drawing/2014/main" id="{07BE9D43-8841-4EE3-93C3-5A84D73346D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46" name="Marcador de número de diapositiva 8">
              <a:extLst>
                <a:ext uri="{FF2B5EF4-FFF2-40B4-BE49-F238E27FC236}">
                  <a16:creationId xmlns:a16="http://schemas.microsoft.com/office/drawing/2014/main" id="{297DA75D-4CC4-404F-B4FE-27082D936A7C}"/>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48" name="Rectángulo 47">
            <a:extLst>
              <a:ext uri="{FF2B5EF4-FFF2-40B4-BE49-F238E27FC236}">
                <a16:creationId xmlns:a16="http://schemas.microsoft.com/office/drawing/2014/main" id="{A0EAC45F-9ED5-41D2-9213-89BCDFF9436E}"/>
              </a:ext>
            </a:extLst>
          </p:cNvPr>
          <p:cNvSpPr/>
          <p:nvPr/>
        </p:nvSpPr>
        <p:spPr>
          <a:xfrm>
            <a:off x="6096001" y="-3803"/>
            <a:ext cx="304799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CuadroTexto 46">
            <a:extLst>
              <a:ext uri="{FF2B5EF4-FFF2-40B4-BE49-F238E27FC236}">
                <a16:creationId xmlns:a16="http://schemas.microsoft.com/office/drawing/2014/main" id="{1559187A-7992-44DC-BC93-FB2C8E63C2BB}"/>
              </a:ext>
            </a:extLst>
          </p:cNvPr>
          <p:cNvSpPr txBox="1"/>
          <p:nvPr/>
        </p:nvSpPr>
        <p:spPr>
          <a:xfrm>
            <a:off x="6096001" y="103056"/>
            <a:ext cx="2960984"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Partidarios de Morena</a:t>
            </a:r>
          </a:p>
        </p:txBody>
      </p:sp>
      <p:pic>
        <p:nvPicPr>
          <p:cNvPr id="50" name="Imagen 49">
            <a:extLst>
              <a:ext uri="{FF2B5EF4-FFF2-40B4-BE49-F238E27FC236}">
                <a16:creationId xmlns:a16="http://schemas.microsoft.com/office/drawing/2014/main" id="{C48F1980-A50E-4C65-A4FB-BA2B7391A84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49" name="1 Gráfico">
            <a:extLst>
              <a:ext uri="{FF2B5EF4-FFF2-40B4-BE49-F238E27FC236}">
                <a16:creationId xmlns:a16="http://schemas.microsoft.com/office/drawing/2014/main" id="{EBE7F4CA-8B15-45E4-B69C-01FB0B192681}"/>
              </a:ext>
            </a:extLst>
          </p:cNvPr>
          <p:cNvGraphicFramePr/>
          <p:nvPr>
            <p:extLst/>
          </p:nvPr>
        </p:nvGraphicFramePr>
        <p:xfrm>
          <a:off x="292796" y="2517289"/>
          <a:ext cx="4049176" cy="3888432"/>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98858924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ángulo 20">
            <a:extLst>
              <a:ext uri="{FF2B5EF4-FFF2-40B4-BE49-F238E27FC236}">
                <a16:creationId xmlns:a16="http://schemas.microsoft.com/office/drawing/2014/main" id="{9C144355-CE9A-4B98-BFC2-E441757E93A4}"/>
              </a:ext>
            </a:extLst>
          </p:cNvPr>
          <p:cNvSpPr/>
          <p:nvPr/>
        </p:nvSpPr>
        <p:spPr>
          <a:xfrm>
            <a:off x="6122056" y="-3803"/>
            <a:ext cx="3021942"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CuadroTexto 17">
            <a:extLst>
              <a:ext uri="{FF2B5EF4-FFF2-40B4-BE49-F238E27FC236}">
                <a16:creationId xmlns:a16="http://schemas.microsoft.com/office/drawing/2014/main" id="{F9A59388-5029-44EE-831D-C64AB0443400}"/>
              </a:ext>
            </a:extLst>
          </p:cNvPr>
          <p:cNvSpPr txBox="1"/>
          <p:nvPr/>
        </p:nvSpPr>
        <p:spPr>
          <a:xfrm>
            <a:off x="6209071" y="103056"/>
            <a:ext cx="2847913"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Partidarios de Morena</a:t>
            </a: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7" name="Rectángulo 56">
            <a:extLst>
              <a:ext uri="{FF2B5EF4-FFF2-40B4-BE49-F238E27FC236}">
                <a16:creationId xmlns:a16="http://schemas.microsoft.com/office/drawing/2014/main" id="{5E56567D-9026-47F0-83E6-C3BACF14DB36}"/>
              </a:ext>
            </a:extLst>
          </p:cNvPr>
          <p:cNvSpPr/>
          <p:nvPr/>
        </p:nvSpPr>
        <p:spPr>
          <a:xfrm>
            <a:off x="1135626" y="636441"/>
            <a:ext cx="7758992"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rPr>
              <a:t>¿Usted conoce o ha escuchado de personas que conforman o apoyan a Morena, como partido? </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17" name="9 Tabla">
            <a:extLst>
              <a:ext uri="{FF2B5EF4-FFF2-40B4-BE49-F238E27FC236}">
                <a16:creationId xmlns:a16="http://schemas.microsoft.com/office/drawing/2014/main" id="{82CDFD50-1059-4E05-9535-C082680E67BD}"/>
              </a:ext>
            </a:extLst>
          </p:cNvPr>
          <p:cNvGraphicFramePr>
            <a:graphicFrameLocks noGrp="1"/>
          </p:cNvGraphicFramePr>
          <p:nvPr>
            <p:extLst/>
          </p:nvPr>
        </p:nvGraphicFramePr>
        <p:xfrm>
          <a:off x="1580625" y="1218927"/>
          <a:ext cx="5982751" cy="511106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71168">
                  <a:extLst>
                    <a:ext uri="{9D8B030D-6E8A-4147-A177-3AD203B41FA5}">
                      <a16:colId xmlns:a16="http://schemas.microsoft.com/office/drawing/2014/main" val="20001"/>
                    </a:ext>
                  </a:extLst>
                </a:gridCol>
                <a:gridCol w="1749587">
                  <a:extLst>
                    <a:ext uri="{9D8B030D-6E8A-4147-A177-3AD203B41FA5}">
                      <a16:colId xmlns:a16="http://schemas.microsoft.com/office/drawing/2014/main" val="20002"/>
                    </a:ext>
                  </a:extLst>
                </a:gridCol>
                <a:gridCol w="1576858">
                  <a:extLst>
                    <a:ext uri="{9D8B030D-6E8A-4147-A177-3AD203B41FA5}">
                      <a16:colId xmlns:a16="http://schemas.microsoft.com/office/drawing/2014/main" val="20005"/>
                    </a:ext>
                  </a:extLst>
                </a:gridCol>
                <a:gridCol w="1576858">
                  <a:extLst>
                    <a:ext uri="{9D8B030D-6E8A-4147-A177-3AD203B41FA5}">
                      <a16:colId xmlns:a16="http://schemas.microsoft.com/office/drawing/2014/main" val="4234954065"/>
                    </a:ext>
                  </a:extLst>
                </a:gridCol>
              </a:tblGrid>
              <a:tr h="439599">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es-MX" sz="900" b="1" i="0" u="none" strike="noStrike" kern="1200" dirty="0">
                          <a:solidFill>
                            <a:srgbClr val="175D91"/>
                          </a:solidFill>
                          <a:effectLst/>
                          <a:latin typeface="Helvetica" panose="020B0604020202020204" pitchFamily="34" charset="0"/>
                          <a:ea typeface="+mn-ea"/>
                          <a:cs typeface="Helvetica" panose="020B0604020202020204" pitchFamily="34" charset="0"/>
                        </a:rPr>
                        <a:t>Sí</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dirty="0">
                          <a:solidFill>
                            <a:srgbClr val="8F2D5D"/>
                          </a:solidFill>
                          <a:effectLst/>
                          <a:latin typeface="Helvetica" panose="020B0604020202020204" pitchFamily="34" charset="0"/>
                          <a:ea typeface="+mn-ea"/>
                          <a:cs typeface="Helvetica" panose="020B0604020202020204" pitchFamily="34" charset="0"/>
                        </a:rPr>
                        <a:t>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algn="ctr" defTabSz="712716" rtl="0" eaLnBrk="1" latinLnBrk="0" hangingPunct="1"/>
                      <a:r>
                        <a:rPr lang="es-MX" sz="900" b="1" i="0" u="none" strike="noStrike" kern="120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457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53.0%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457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1022">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457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4457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8268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41022">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4457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4457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8268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4457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4457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6697297"/>
                  </a:ext>
                </a:extLst>
              </a:tr>
              <a:tr h="24457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24457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24457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24457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24457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4457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51.4%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Tree>
    <p:extLst>
      <p:ext uri="{BB962C8B-B14F-4D97-AF65-F5344CB8AC3E}">
        <p14:creationId xmlns:p14="http://schemas.microsoft.com/office/powerpoint/2010/main" val="54089469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Rectángulo 19">
            <a:extLst>
              <a:ext uri="{FF2B5EF4-FFF2-40B4-BE49-F238E27FC236}">
                <a16:creationId xmlns:a16="http://schemas.microsoft.com/office/drawing/2014/main" id="{6534B7FF-C8F7-46D7-A197-26CCAC55D557}"/>
              </a:ext>
            </a:extLst>
          </p:cNvPr>
          <p:cNvSpPr/>
          <p:nvPr/>
        </p:nvSpPr>
        <p:spPr>
          <a:xfrm>
            <a:off x="7866743" y="-3803"/>
            <a:ext cx="127725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7" name="Rectángulo 56">
            <a:extLst>
              <a:ext uri="{FF2B5EF4-FFF2-40B4-BE49-F238E27FC236}">
                <a16:creationId xmlns:a16="http://schemas.microsoft.com/office/drawing/2014/main" id="{5E56567D-9026-47F0-83E6-C3BACF14DB36}"/>
              </a:ext>
            </a:extLst>
          </p:cNvPr>
          <p:cNvSpPr/>
          <p:nvPr/>
        </p:nvSpPr>
        <p:spPr>
          <a:xfrm>
            <a:off x="1135626" y="636441"/>
            <a:ext cx="7758992"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rPr>
              <a:t>¿De quién sabe o ha escuchado?* </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343</a:t>
            </a:r>
          </a:p>
        </p:txBody>
      </p:sp>
      <p:sp>
        <p:nvSpPr>
          <p:cNvPr id="18" name="CuadroTexto 17">
            <a:extLst>
              <a:ext uri="{FF2B5EF4-FFF2-40B4-BE49-F238E27FC236}">
                <a16:creationId xmlns:a16="http://schemas.microsoft.com/office/drawing/2014/main" id="{F9A59388-5029-44EE-831D-C64AB0443400}"/>
              </a:ext>
            </a:extLst>
          </p:cNvPr>
          <p:cNvSpPr txBox="1"/>
          <p:nvPr/>
        </p:nvSpPr>
        <p:spPr>
          <a:xfrm>
            <a:off x="6209071" y="103056"/>
            <a:ext cx="2847913"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¿Quién?</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 name="Rectángulo 16">
            <a:extLst>
              <a:ext uri="{FF2B5EF4-FFF2-40B4-BE49-F238E27FC236}">
                <a16:creationId xmlns:a16="http://schemas.microsoft.com/office/drawing/2014/main" id="{9CC9C792-CC1E-424B-94B3-CED962E73D45}"/>
              </a:ext>
            </a:extLst>
          </p:cNvPr>
          <p:cNvSpPr/>
          <p:nvPr/>
        </p:nvSpPr>
        <p:spPr>
          <a:xfrm>
            <a:off x="1470991" y="6111865"/>
            <a:ext cx="7382825"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sí conocen o han escuchado de personas que conforman o apoyan a Morena.</a:t>
            </a:r>
          </a:p>
        </p:txBody>
      </p:sp>
      <p:graphicFrame>
        <p:nvGraphicFramePr>
          <p:cNvPr id="19" name="9 Tabla">
            <a:extLst>
              <a:ext uri="{FF2B5EF4-FFF2-40B4-BE49-F238E27FC236}">
                <a16:creationId xmlns:a16="http://schemas.microsoft.com/office/drawing/2014/main" id="{EB5E0E0D-0119-43A4-B52D-F3BDDC5E776B}"/>
              </a:ext>
            </a:extLst>
          </p:cNvPr>
          <p:cNvGraphicFramePr>
            <a:graphicFrameLocks noGrp="1"/>
          </p:cNvGraphicFramePr>
          <p:nvPr>
            <p:extLst/>
          </p:nvPr>
        </p:nvGraphicFramePr>
        <p:xfrm>
          <a:off x="217942" y="1073773"/>
          <a:ext cx="8272271" cy="4632360"/>
        </p:xfrm>
        <a:graphic>
          <a:graphicData uri="http://schemas.openxmlformats.org/drawingml/2006/table">
            <a:tbl>
              <a:tblPr firstRow="1" bandRow="1">
                <a:tableStyleId>{5C22544A-7EE6-4342-B048-85BDC9FD1C3A}</a:tableStyleId>
              </a:tblPr>
              <a:tblGrid>
                <a:gridCol w="361566">
                  <a:extLst>
                    <a:ext uri="{9D8B030D-6E8A-4147-A177-3AD203B41FA5}">
                      <a16:colId xmlns:a16="http://schemas.microsoft.com/office/drawing/2014/main" val="20000"/>
                    </a:ext>
                  </a:extLst>
                </a:gridCol>
                <a:gridCol w="1100517">
                  <a:extLst>
                    <a:ext uri="{9D8B030D-6E8A-4147-A177-3AD203B41FA5}">
                      <a16:colId xmlns:a16="http://schemas.microsoft.com/office/drawing/2014/main" val="20001"/>
                    </a:ext>
                  </a:extLst>
                </a:gridCol>
                <a:gridCol w="972884">
                  <a:extLst>
                    <a:ext uri="{9D8B030D-6E8A-4147-A177-3AD203B41FA5}">
                      <a16:colId xmlns:a16="http://schemas.microsoft.com/office/drawing/2014/main" val="20002"/>
                    </a:ext>
                  </a:extLst>
                </a:gridCol>
                <a:gridCol w="972884">
                  <a:extLst>
                    <a:ext uri="{9D8B030D-6E8A-4147-A177-3AD203B41FA5}">
                      <a16:colId xmlns:a16="http://schemas.microsoft.com/office/drawing/2014/main" val="1889212505"/>
                    </a:ext>
                  </a:extLst>
                </a:gridCol>
                <a:gridCol w="972884">
                  <a:extLst>
                    <a:ext uri="{9D8B030D-6E8A-4147-A177-3AD203B41FA5}">
                      <a16:colId xmlns:a16="http://schemas.microsoft.com/office/drawing/2014/main" val="1803750054"/>
                    </a:ext>
                  </a:extLst>
                </a:gridCol>
                <a:gridCol w="972884">
                  <a:extLst>
                    <a:ext uri="{9D8B030D-6E8A-4147-A177-3AD203B41FA5}">
                      <a16:colId xmlns:a16="http://schemas.microsoft.com/office/drawing/2014/main" val="2074296805"/>
                    </a:ext>
                  </a:extLst>
                </a:gridCol>
                <a:gridCol w="972884">
                  <a:extLst>
                    <a:ext uri="{9D8B030D-6E8A-4147-A177-3AD203B41FA5}">
                      <a16:colId xmlns:a16="http://schemas.microsoft.com/office/drawing/2014/main" val="3291812143"/>
                    </a:ext>
                  </a:extLst>
                </a:gridCol>
                <a:gridCol w="972884">
                  <a:extLst>
                    <a:ext uri="{9D8B030D-6E8A-4147-A177-3AD203B41FA5}">
                      <a16:colId xmlns:a16="http://schemas.microsoft.com/office/drawing/2014/main" val="363732892"/>
                    </a:ext>
                  </a:extLst>
                </a:gridCol>
                <a:gridCol w="972884">
                  <a:extLst>
                    <a:ext uri="{9D8B030D-6E8A-4147-A177-3AD203B41FA5}">
                      <a16:colId xmlns:a16="http://schemas.microsoft.com/office/drawing/2014/main" val="2967888749"/>
                    </a:ext>
                  </a:extLst>
                </a:gridCol>
              </a:tblGrid>
              <a:tr h="88497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004866"/>
                          </a:solidFill>
                          <a:effectLst/>
                          <a:uLnTx/>
                          <a:uFillTx/>
                          <a:latin typeface="Helvetica" panose="020B0604020202020204" pitchFamily="34" charset="0"/>
                          <a:ea typeface="+mn-ea"/>
                          <a:cs typeface="Helvetica" panose="020B0604020202020204" pitchFamily="34" charset="0"/>
                        </a:rPr>
                        <a:t>Gente (organizaciones, comunidad)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Políticos (MORENA)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Vecinos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Familiares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Amigos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Conocidos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Artistas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2952">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29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11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2952">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29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191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211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2952">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2952">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01913">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2952">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2952">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2952">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Tree>
    <p:extLst>
      <p:ext uri="{BB962C8B-B14F-4D97-AF65-F5344CB8AC3E}">
        <p14:creationId xmlns:p14="http://schemas.microsoft.com/office/powerpoint/2010/main" val="304518160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Rectángulo 19">
            <a:extLst>
              <a:ext uri="{FF2B5EF4-FFF2-40B4-BE49-F238E27FC236}">
                <a16:creationId xmlns:a16="http://schemas.microsoft.com/office/drawing/2014/main" id="{6534B7FF-C8F7-46D7-A197-26CCAC55D557}"/>
              </a:ext>
            </a:extLst>
          </p:cNvPr>
          <p:cNvSpPr/>
          <p:nvPr/>
        </p:nvSpPr>
        <p:spPr>
          <a:xfrm>
            <a:off x="7866743" y="-3803"/>
            <a:ext cx="127725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7" name="Rectángulo 56">
            <a:extLst>
              <a:ext uri="{FF2B5EF4-FFF2-40B4-BE49-F238E27FC236}">
                <a16:creationId xmlns:a16="http://schemas.microsoft.com/office/drawing/2014/main" id="{5E56567D-9026-47F0-83E6-C3BACF14DB36}"/>
              </a:ext>
            </a:extLst>
          </p:cNvPr>
          <p:cNvSpPr/>
          <p:nvPr/>
        </p:nvSpPr>
        <p:spPr>
          <a:xfrm>
            <a:off x="1135626" y="636441"/>
            <a:ext cx="7758992"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Helvetica" charset="0"/>
                <a:ea typeface="+mn-ea"/>
                <a:cs typeface="Helvetica" charset="0"/>
              </a:rPr>
              <a:t>¿De quién sabe o ha escuchado?* </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343</a:t>
            </a:r>
          </a:p>
        </p:txBody>
      </p:sp>
      <p:sp>
        <p:nvSpPr>
          <p:cNvPr id="18" name="CuadroTexto 17">
            <a:extLst>
              <a:ext uri="{FF2B5EF4-FFF2-40B4-BE49-F238E27FC236}">
                <a16:creationId xmlns:a16="http://schemas.microsoft.com/office/drawing/2014/main" id="{F9A59388-5029-44EE-831D-C64AB0443400}"/>
              </a:ext>
            </a:extLst>
          </p:cNvPr>
          <p:cNvSpPr txBox="1"/>
          <p:nvPr/>
        </p:nvSpPr>
        <p:spPr>
          <a:xfrm>
            <a:off x="6209071" y="103056"/>
            <a:ext cx="2847913"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¿Quién?</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 name="Rectángulo 16">
            <a:extLst>
              <a:ext uri="{FF2B5EF4-FFF2-40B4-BE49-F238E27FC236}">
                <a16:creationId xmlns:a16="http://schemas.microsoft.com/office/drawing/2014/main" id="{9CC9C792-CC1E-424B-94B3-CED962E73D45}"/>
              </a:ext>
            </a:extLst>
          </p:cNvPr>
          <p:cNvSpPr/>
          <p:nvPr/>
        </p:nvSpPr>
        <p:spPr>
          <a:xfrm>
            <a:off x="1470991" y="6111865"/>
            <a:ext cx="7382825"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que sí conocen o han escuchado de personas que conforman o apoyan a Morena.</a:t>
            </a:r>
          </a:p>
        </p:txBody>
      </p:sp>
      <p:graphicFrame>
        <p:nvGraphicFramePr>
          <p:cNvPr id="19" name="9 Tabla">
            <a:extLst>
              <a:ext uri="{FF2B5EF4-FFF2-40B4-BE49-F238E27FC236}">
                <a16:creationId xmlns:a16="http://schemas.microsoft.com/office/drawing/2014/main" id="{EB5E0E0D-0119-43A4-B52D-F3BDDC5E776B}"/>
              </a:ext>
            </a:extLst>
          </p:cNvPr>
          <p:cNvGraphicFramePr>
            <a:graphicFrameLocks noGrp="1"/>
          </p:cNvGraphicFramePr>
          <p:nvPr>
            <p:extLst/>
          </p:nvPr>
        </p:nvGraphicFramePr>
        <p:xfrm>
          <a:off x="217942" y="1073773"/>
          <a:ext cx="8272271" cy="4632360"/>
        </p:xfrm>
        <a:graphic>
          <a:graphicData uri="http://schemas.openxmlformats.org/drawingml/2006/table">
            <a:tbl>
              <a:tblPr firstRow="1" bandRow="1">
                <a:tableStyleId>{5C22544A-7EE6-4342-B048-85BDC9FD1C3A}</a:tableStyleId>
              </a:tblPr>
              <a:tblGrid>
                <a:gridCol w="361566">
                  <a:extLst>
                    <a:ext uri="{9D8B030D-6E8A-4147-A177-3AD203B41FA5}">
                      <a16:colId xmlns:a16="http://schemas.microsoft.com/office/drawing/2014/main" val="20000"/>
                    </a:ext>
                  </a:extLst>
                </a:gridCol>
                <a:gridCol w="1100517">
                  <a:extLst>
                    <a:ext uri="{9D8B030D-6E8A-4147-A177-3AD203B41FA5}">
                      <a16:colId xmlns:a16="http://schemas.microsoft.com/office/drawing/2014/main" val="20001"/>
                    </a:ext>
                  </a:extLst>
                </a:gridCol>
                <a:gridCol w="972884">
                  <a:extLst>
                    <a:ext uri="{9D8B030D-6E8A-4147-A177-3AD203B41FA5}">
                      <a16:colId xmlns:a16="http://schemas.microsoft.com/office/drawing/2014/main" val="20002"/>
                    </a:ext>
                  </a:extLst>
                </a:gridCol>
                <a:gridCol w="972884">
                  <a:extLst>
                    <a:ext uri="{9D8B030D-6E8A-4147-A177-3AD203B41FA5}">
                      <a16:colId xmlns:a16="http://schemas.microsoft.com/office/drawing/2014/main" val="1889212505"/>
                    </a:ext>
                  </a:extLst>
                </a:gridCol>
                <a:gridCol w="972884">
                  <a:extLst>
                    <a:ext uri="{9D8B030D-6E8A-4147-A177-3AD203B41FA5}">
                      <a16:colId xmlns:a16="http://schemas.microsoft.com/office/drawing/2014/main" val="1803750054"/>
                    </a:ext>
                  </a:extLst>
                </a:gridCol>
                <a:gridCol w="972884">
                  <a:extLst>
                    <a:ext uri="{9D8B030D-6E8A-4147-A177-3AD203B41FA5}">
                      <a16:colId xmlns:a16="http://schemas.microsoft.com/office/drawing/2014/main" val="2074296805"/>
                    </a:ext>
                  </a:extLst>
                </a:gridCol>
                <a:gridCol w="972884">
                  <a:extLst>
                    <a:ext uri="{9D8B030D-6E8A-4147-A177-3AD203B41FA5}">
                      <a16:colId xmlns:a16="http://schemas.microsoft.com/office/drawing/2014/main" val="3291812143"/>
                    </a:ext>
                  </a:extLst>
                </a:gridCol>
                <a:gridCol w="972884">
                  <a:extLst>
                    <a:ext uri="{9D8B030D-6E8A-4147-A177-3AD203B41FA5}">
                      <a16:colId xmlns:a16="http://schemas.microsoft.com/office/drawing/2014/main" val="363732892"/>
                    </a:ext>
                  </a:extLst>
                </a:gridCol>
                <a:gridCol w="972884">
                  <a:extLst>
                    <a:ext uri="{9D8B030D-6E8A-4147-A177-3AD203B41FA5}">
                      <a16:colId xmlns:a16="http://schemas.microsoft.com/office/drawing/2014/main" val="2967888749"/>
                    </a:ext>
                  </a:extLst>
                </a:gridCol>
              </a:tblGrid>
              <a:tr h="88497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Compañeros (trabajo)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Maestros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004866"/>
                          </a:solidFill>
                          <a:effectLst/>
                          <a:uLnTx/>
                          <a:uFillTx/>
                          <a:latin typeface="Helvetica" panose="020B0604020202020204" pitchFamily="34" charset="0"/>
                          <a:ea typeface="+mn-ea"/>
                          <a:cs typeface="Helvetica" panose="020B0604020202020204" pitchFamily="34" charset="0"/>
                        </a:rPr>
                        <a:t>Elena Poniatowska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lumMod val="75000"/>
                              <a:lumOff val="25000"/>
                            </a:schemeClr>
                          </a:solidFill>
                          <a:effectLst/>
                          <a:uLnTx/>
                          <a:uFillTx/>
                          <a:latin typeface="Helvetica" panose="020B0604020202020204" pitchFamily="34" charset="0"/>
                          <a:ea typeface="+mn-ea"/>
                          <a:cs typeface="Helvetica" panose="020B0604020202020204" pitchFamily="34" charset="0"/>
                        </a:rPr>
                        <a:t>No recuerda nombre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7F7F7F"/>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95959"/>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2952">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29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11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2952">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295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191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2111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2952">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2952">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01913">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2952">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2952">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2952">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295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Tree>
    <p:extLst>
      <p:ext uri="{BB962C8B-B14F-4D97-AF65-F5344CB8AC3E}">
        <p14:creationId xmlns:p14="http://schemas.microsoft.com/office/powerpoint/2010/main" val="37416500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900F0B99-CB88-439E-86F7-AA526B7EE581}"/>
              </a:ext>
            </a:extLst>
          </p:cNvPr>
          <p:cNvGrpSpPr/>
          <p:nvPr/>
        </p:nvGrpSpPr>
        <p:grpSpPr>
          <a:xfrm>
            <a:off x="-459031" y="-26251"/>
            <a:ext cx="9603033" cy="651367"/>
            <a:chOff x="-459031" y="-26251"/>
            <a:chExt cx="9603033" cy="651367"/>
          </a:xfrm>
        </p:grpSpPr>
        <p:sp>
          <p:nvSpPr>
            <p:cNvPr id="3" name="Rectángulo 2">
              <a:extLst>
                <a:ext uri="{FF2B5EF4-FFF2-40B4-BE49-F238E27FC236}">
                  <a16:creationId xmlns:a16="http://schemas.microsoft.com/office/drawing/2014/main" id="{57671D76-DF8E-48B7-9B26-E789F8895D16}"/>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 name="Imagen 3">
              <a:extLst>
                <a:ext uri="{FF2B5EF4-FFF2-40B4-BE49-F238E27FC236}">
                  <a16:creationId xmlns:a16="http://schemas.microsoft.com/office/drawing/2014/main" id="{F71BD4D1-2C0D-4EA2-ADA0-AAE452BD8909}"/>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5" name="Rectángulo 4">
              <a:extLst>
                <a:ext uri="{FF2B5EF4-FFF2-40B4-BE49-F238E27FC236}">
                  <a16:creationId xmlns:a16="http://schemas.microsoft.com/office/drawing/2014/main" id="{586459E2-9DE8-4934-8DE8-A800E41A477B}"/>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7" name="48 CuadroTexto">
            <a:extLst>
              <a:ext uri="{FF2B5EF4-FFF2-40B4-BE49-F238E27FC236}">
                <a16:creationId xmlns:a16="http://schemas.microsoft.com/office/drawing/2014/main" id="{03A52FDF-CDAA-436C-9093-CB5D09EEF379}"/>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15" name="CuadroTexto 14">
            <a:extLst>
              <a:ext uri="{FF2B5EF4-FFF2-40B4-BE49-F238E27FC236}">
                <a16:creationId xmlns:a16="http://schemas.microsoft.com/office/drawing/2014/main" id="{1C7E7712-7120-46E0-AB15-ED144AD6CC74}"/>
              </a:ext>
            </a:extLst>
          </p:cNvPr>
          <p:cNvSpPr txBox="1"/>
          <p:nvPr/>
        </p:nvSpPr>
        <p:spPr>
          <a:xfrm>
            <a:off x="665018" y="77585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
        <p:nvSpPr>
          <p:cNvPr id="21" name="10 CuadroTexto">
            <a:extLst>
              <a:ext uri="{FF2B5EF4-FFF2-40B4-BE49-F238E27FC236}">
                <a16:creationId xmlns:a16="http://schemas.microsoft.com/office/drawing/2014/main" id="{CE8369D5-80EC-404A-9821-A84C07C2812D}"/>
              </a:ext>
            </a:extLst>
          </p:cNvPr>
          <p:cNvSpPr txBox="1"/>
          <p:nvPr/>
        </p:nvSpPr>
        <p:spPr>
          <a:xfrm>
            <a:off x="7734664" y="1764005"/>
            <a:ext cx="1062967"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*Diferencial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de opinión</a:t>
            </a:r>
          </a:p>
        </p:txBody>
      </p:sp>
      <p:graphicFrame>
        <p:nvGraphicFramePr>
          <p:cNvPr id="22" name="11 Tabla">
            <a:extLst>
              <a:ext uri="{FF2B5EF4-FFF2-40B4-BE49-F238E27FC236}">
                <a16:creationId xmlns:a16="http://schemas.microsoft.com/office/drawing/2014/main" id="{4F6E0FD5-AFB3-422E-BDBD-DBC3F835E01C}"/>
              </a:ext>
            </a:extLst>
          </p:cNvPr>
          <p:cNvGraphicFramePr>
            <a:graphicFrameLocks noGrp="1"/>
          </p:cNvGraphicFramePr>
          <p:nvPr>
            <p:extLst/>
          </p:nvPr>
        </p:nvGraphicFramePr>
        <p:xfrm>
          <a:off x="7834903" y="2197289"/>
          <a:ext cx="843376" cy="3779441"/>
        </p:xfrm>
        <a:graphic>
          <a:graphicData uri="http://schemas.openxmlformats.org/drawingml/2006/table">
            <a:tbl>
              <a:tblPr firstRow="1" bandRow="1">
                <a:tableStyleId>{5C22544A-7EE6-4342-B048-85BDC9FD1C3A}</a:tableStyleId>
              </a:tblPr>
              <a:tblGrid>
                <a:gridCol w="843376">
                  <a:extLst>
                    <a:ext uri="{9D8B030D-6E8A-4147-A177-3AD203B41FA5}">
                      <a16:colId xmlns:a16="http://schemas.microsoft.com/office/drawing/2014/main" val="20000"/>
                    </a:ext>
                  </a:extLst>
                </a:gridCol>
              </a:tblGrid>
              <a:tr h="445681">
                <a:tc>
                  <a:txBody>
                    <a:bodyPr/>
                    <a:lstStyle/>
                    <a:p>
                      <a:pPr algn="ctr" fontAlgn="ctr"/>
                      <a:r>
                        <a:rPr kumimoji="0" lang="es-ES"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11.3%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66752">
                <a:tc>
                  <a:txBody>
                    <a:bodyPr/>
                    <a:lstStyle/>
                    <a:p>
                      <a:pPr algn="ctr" fontAlgn="ctr"/>
                      <a:r>
                        <a:rPr kumimoji="0" lang="es-ES"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10.4%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66752">
                <a:tc>
                  <a:txBody>
                    <a:bodyPr/>
                    <a:lstStyle/>
                    <a:p>
                      <a:pPr algn="ctr" fontAlgn="ctr"/>
                      <a:r>
                        <a:rPr kumimoji="0" lang="es-ES"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7.6%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66752">
                <a:tc>
                  <a:txBody>
                    <a:bodyPr/>
                    <a:lstStyle/>
                    <a:p>
                      <a:pPr algn="ctr" fontAlgn="ctr"/>
                      <a:r>
                        <a:rPr kumimoji="0" lang="es-ES"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66752">
                <a:tc>
                  <a:txBody>
                    <a:bodyPr/>
                    <a:lstStyle/>
                    <a:p>
                      <a:pPr algn="ctr" fontAlgn="ctr"/>
                      <a:r>
                        <a:rPr kumimoji="0" lang="es-ES" sz="1100" b="1" i="0" u="none" strike="noStrike" kern="1200" cap="none" spc="0" normalizeH="0" baseline="0" dirty="0">
                          <a:ln>
                            <a:noFill/>
                          </a:ln>
                          <a:solidFill>
                            <a:prstClr val="black"/>
                          </a:solidFill>
                          <a:effectLst/>
                          <a:uLnTx/>
                          <a:uFillTx/>
                          <a:latin typeface="Helvetica" panose="020B0604020202020204" pitchFamily="34" charset="0"/>
                          <a:ea typeface="+mn-ea"/>
                          <a:cs typeface="Helvetica" panose="020B0604020202020204" pitchFamily="34" charset="0"/>
                        </a:rPr>
                        <a:t>6.8%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66752">
                <a:tc>
                  <a:txBody>
                    <a:bodyPr/>
                    <a:lstStyle/>
                    <a:p>
                      <a:pPr algn="ctr" fontAlgn="ctr"/>
                      <a:r>
                        <a:rPr kumimoji="0" lang="es-ES" sz="11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23" name="22 CuadroTexto">
            <a:extLst>
              <a:ext uri="{FF2B5EF4-FFF2-40B4-BE49-F238E27FC236}">
                <a16:creationId xmlns:a16="http://schemas.microsoft.com/office/drawing/2014/main" id="{E3057515-725A-4593-B638-C50BC0B6C753}"/>
              </a:ext>
            </a:extLst>
          </p:cNvPr>
          <p:cNvSpPr txBox="1"/>
          <p:nvPr/>
        </p:nvSpPr>
        <p:spPr>
          <a:xfrm>
            <a:off x="13855" y="6075295"/>
            <a:ext cx="790767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grpSp>
        <p:nvGrpSpPr>
          <p:cNvPr id="24" name="Grupo 23">
            <a:extLst>
              <a:ext uri="{FF2B5EF4-FFF2-40B4-BE49-F238E27FC236}">
                <a16:creationId xmlns:a16="http://schemas.microsoft.com/office/drawing/2014/main" id="{CA58457F-E651-4969-B41E-EA1E147B950A}"/>
              </a:ext>
            </a:extLst>
          </p:cNvPr>
          <p:cNvGrpSpPr/>
          <p:nvPr/>
        </p:nvGrpSpPr>
        <p:grpSpPr>
          <a:xfrm>
            <a:off x="1574415" y="1305896"/>
            <a:ext cx="6592734" cy="553998"/>
            <a:chOff x="1511372" y="1363876"/>
            <a:chExt cx="6592734" cy="553998"/>
          </a:xfrm>
        </p:grpSpPr>
        <p:sp>
          <p:nvSpPr>
            <p:cNvPr id="25" name="Oval 9">
              <a:extLst>
                <a:ext uri="{FF2B5EF4-FFF2-40B4-BE49-F238E27FC236}">
                  <a16:creationId xmlns:a16="http://schemas.microsoft.com/office/drawing/2014/main" id="{B3E5FBD7-91F3-4AEE-8A6F-66D3EB2446EF}"/>
                </a:ext>
              </a:extLst>
            </p:cNvPr>
            <p:cNvSpPr/>
            <p:nvPr/>
          </p:nvSpPr>
          <p:spPr>
            <a:xfrm>
              <a:off x="3680796" y="1475953"/>
              <a:ext cx="171124" cy="164443"/>
            </a:xfrm>
            <a:prstGeom prst="ellipse">
              <a:avLst/>
            </a:prstGeom>
            <a:solidFill>
              <a:srgbClr val="8F2D5D"/>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6" name="TextBox 6">
              <a:extLst>
                <a:ext uri="{FF2B5EF4-FFF2-40B4-BE49-F238E27FC236}">
                  <a16:creationId xmlns:a16="http://schemas.microsoft.com/office/drawing/2014/main" id="{8EEC9FDB-EDA3-49FE-8D9A-93611BAB00FE}"/>
                </a:ext>
              </a:extLst>
            </p:cNvPr>
            <p:cNvSpPr txBox="1"/>
            <p:nvPr/>
          </p:nvSpPr>
          <p:spPr>
            <a:xfrm>
              <a:off x="3845265" y="1389137"/>
              <a:ext cx="76655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Mala/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Muy mala</a:t>
              </a:r>
            </a:p>
          </p:txBody>
        </p:sp>
        <p:sp>
          <p:nvSpPr>
            <p:cNvPr id="27" name="Oval 9">
              <a:extLst>
                <a:ext uri="{FF2B5EF4-FFF2-40B4-BE49-F238E27FC236}">
                  <a16:creationId xmlns:a16="http://schemas.microsoft.com/office/drawing/2014/main" id="{7D78F097-2EAB-46F8-BDFA-294FC60DB509}"/>
                </a:ext>
              </a:extLst>
            </p:cNvPr>
            <p:cNvSpPr/>
            <p:nvPr/>
          </p:nvSpPr>
          <p:spPr>
            <a:xfrm>
              <a:off x="1511372" y="1475953"/>
              <a:ext cx="171124" cy="164443"/>
            </a:xfrm>
            <a:prstGeom prst="ellipse">
              <a:avLst/>
            </a:prstGeom>
            <a:solidFill>
              <a:srgbClr val="1D75B5"/>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28" name="TextBox 6">
              <a:extLst>
                <a:ext uri="{FF2B5EF4-FFF2-40B4-BE49-F238E27FC236}">
                  <a16:creationId xmlns:a16="http://schemas.microsoft.com/office/drawing/2014/main" id="{EE7C8C1D-A99A-4B23-A7F1-C9DAD409192F}"/>
                </a:ext>
              </a:extLst>
            </p:cNvPr>
            <p:cNvSpPr txBox="1"/>
            <p:nvPr/>
          </p:nvSpPr>
          <p:spPr>
            <a:xfrm>
              <a:off x="1663795" y="1363876"/>
              <a:ext cx="888385" cy="55399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Muy buena/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Buena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endParaRPr>
            </a:p>
          </p:txBody>
        </p:sp>
        <p:sp>
          <p:nvSpPr>
            <p:cNvPr id="29" name="Oval 9">
              <a:extLst>
                <a:ext uri="{FF2B5EF4-FFF2-40B4-BE49-F238E27FC236}">
                  <a16:creationId xmlns:a16="http://schemas.microsoft.com/office/drawing/2014/main" id="{57703E87-635C-4B13-8812-7C872A887695}"/>
                </a:ext>
              </a:extLst>
            </p:cNvPr>
            <p:cNvSpPr/>
            <p:nvPr/>
          </p:nvSpPr>
          <p:spPr>
            <a:xfrm>
              <a:off x="2762616" y="1475953"/>
              <a:ext cx="171124" cy="164443"/>
            </a:xfrm>
            <a:prstGeom prst="ellipse">
              <a:avLst/>
            </a:prstGeom>
            <a:solidFill>
              <a:srgbClr val="6455AF"/>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0" name="TextBox 6">
              <a:extLst>
                <a:ext uri="{FF2B5EF4-FFF2-40B4-BE49-F238E27FC236}">
                  <a16:creationId xmlns:a16="http://schemas.microsoft.com/office/drawing/2014/main" id="{2AAE17FE-8288-4299-844D-4920074EFDAB}"/>
                </a:ext>
              </a:extLst>
            </p:cNvPr>
            <p:cNvSpPr txBox="1"/>
            <p:nvPr/>
          </p:nvSpPr>
          <p:spPr>
            <a:xfrm>
              <a:off x="2930254" y="1459984"/>
              <a:ext cx="660758"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Regular</a:t>
              </a:r>
            </a:p>
          </p:txBody>
        </p:sp>
        <p:sp>
          <p:nvSpPr>
            <p:cNvPr id="31" name="Oval 9">
              <a:extLst>
                <a:ext uri="{FF2B5EF4-FFF2-40B4-BE49-F238E27FC236}">
                  <a16:creationId xmlns:a16="http://schemas.microsoft.com/office/drawing/2014/main" id="{92FD3D82-5E25-425F-9D1E-91DBD05EC8A8}"/>
                </a:ext>
              </a:extLst>
            </p:cNvPr>
            <p:cNvSpPr/>
            <p:nvPr/>
          </p:nvSpPr>
          <p:spPr>
            <a:xfrm>
              <a:off x="6053967" y="1511565"/>
              <a:ext cx="171124" cy="164443"/>
            </a:xfrm>
            <a:prstGeom prst="ellipse">
              <a:avLst/>
            </a:prstGeom>
            <a:solidFill>
              <a:schemeClr val="bg1">
                <a:lumMod val="50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2" name="TextBox 6">
              <a:extLst>
                <a:ext uri="{FF2B5EF4-FFF2-40B4-BE49-F238E27FC236}">
                  <a16:creationId xmlns:a16="http://schemas.microsoft.com/office/drawing/2014/main" id="{4F497C37-5808-4490-8037-8CF19872CF59}"/>
                </a:ext>
              </a:extLst>
            </p:cNvPr>
            <p:cNvSpPr txBox="1"/>
            <p:nvPr/>
          </p:nvSpPr>
          <p:spPr>
            <a:xfrm>
              <a:off x="6206388" y="1475953"/>
              <a:ext cx="681597"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sabe</a:t>
              </a:r>
            </a:p>
          </p:txBody>
        </p:sp>
        <p:sp>
          <p:nvSpPr>
            <p:cNvPr id="33" name="Oval 9">
              <a:extLst>
                <a:ext uri="{FF2B5EF4-FFF2-40B4-BE49-F238E27FC236}">
                  <a16:creationId xmlns:a16="http://schemas.microsoft.com/office/drawing/2014/main" id="{16FAABD1-F33D-4876-A347-287D0460D3BC}"/>
                </a:ext>
              </a:extLst>
            </p:cNvPr>
            <p:cNvSpPr/>
            <p:nvPr/>
          </p:nvSpPr>
          <p:spPr>
            <a:xfrm>
              <a:off x="7026432" y="1475953"/>
              <a:ext cx="171124" cy="164443"/>
            </a:xfrm>
            <a:prstGeom prst="ellipse">
              <a:avLst/>
            </a:prstGeom>
            <a:solidFill>
              <a:schemeClr val="tx1">
                <a:lumMod val="65000"/>
                <a:lumOff val="35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4" name="TextBox 6">
              <a:extLst>
                <a:ext uri="{FF2B5EF4-FFF2-40B4-BE49-F238E27FC236}">
                  <a16:creationId xmlns:a16="http://schemas.microsoft.com/office/drawing/2014/main" id="{D4E23CBC-4E34-4ADD-BF17-BF6BDAD11ED4}"/>
                </a:ext>
              </a:extLst>
            </p:cNvPr>
            <p:cNvSpPr txBox="1"/>
            <p:nvPr/>
          </p:nvSpPr>
          <p:spPr>
            <a:xfrm>
              <a:off x="7178853" y="1475953"/>
              <a:ext cx="925253"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contestó</a:t>
              </a:r>
            </a:p>
          </p:txBody>
        </p:sp>
        <p:sp>
          <p:nvSpPr>
            <p:cNvPr id="35" name="TextBox 6">
              <a:extLst>
                <a:ext uri="{FF2B5EF4-FFF2-40B4-BE49-F238E27FC236}">
                  <a16:creationId xmlns:a16="http://schemas.microsoft.com/office/drawing/2014/main" id="{25D4F7BD-2B79-4309-ADD7-6241ED5E7567}"/>
                </a:ext>
              </a:extLst>
            </p:cNvPr>
            <p:cNvSpPr txBox="1"/>
            <p:nvPr/>
          </p:nvSpPr>
          <p:spPr>
            <a:xfrm>
              <a:off x="4896149" y="1486406"/>
              <a:ext cx="987771"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No lo conoce</a:t>
              </a:r>
            </a:p>
          </p:txBody>
        </p:sp>
        <p:sp>
          <p:nvSpPr>
            <p:cNvPr id="36" name="Oval 9">
              <a:extLst>
                <a:ext uri="{FF2B5EF4-FFF2-40B4-BE49-F238E27FC236}">
                  <a16:creationId xmlns:a16="http://schemas.microsoft.com/office/drawing/2014/main" id="{E07CD5C3-BB5A-4907-B215-7851CD2998B3}"/>
                </a:ext>
              </a:extLst>
            </p:cNvPr>
            <p:cNvSpPr/>
            <p:nvPr/>
          </p:nvSpPr>
          <p:spPr>
            <a:xfrm>
              <a:off x="4743726" y="1531992"/>
              <a:ext cx="171124" cy="164443"/>
            </a:xfrm>
            <a:prstGeom prst="ellipse">
              <a:avLst/>
            </a:prstGeom>
            <a:solidFill>
              <a:schemeClr val="tx1">
                <a:lumMod val="85000"/>
                <a:lumOff val="15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endParaRPr>
            </a:p>
          </p:txBody>
        </p:sp>
      </p:grpSp>
      <p:sp>
        <p:nvSpPr>
          <p:cNvPr id="37" name="8 CuadroTexto">
            <a:extLst>
              <a:ext uri="{FF2B5EF4-FFF2-40B4-BE49-F238E27FC236}">
                <a16:creationId xmlns:a16="http://schemas.microsoft.com/office/drawing/2014/main" id="{944203AE-F696-47AA-89F5-D5242DAA8406}"/>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pic>
        <p:nvPicPr>
          <p:cNvPr id="42"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43" name="Grupo 42"/>
          <p:cNvGrpSpPr/>
          <p:nvPr/>
        </p:nvGrpSpPr>
        <p:grpSpPr>
          <a:xfrm>
            <a:off x="8490210" y="6621585"/>
            <a:ext cx="226511" cy="113560"/>
            <a:chOff x="8490210" y="6621585"/>
            <a:chExt cx="226511" cy="113560"/>
          </a:xfrm>
        </p:grpSpPr>
        <p:sp>
          <p:nvSpPr>
            <p:cNvPr id="44" name="Elipse 43">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lipse 44">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38" name="1 Gráfico">
            <a:extLst>
              <a:ext uri="{FF2B5EF4-FFF2-40B4-BE49-F238E27FC236}">
                <a16:creationId xmlns:a16="http://schemas.microsoft.com/office/drawing/2014/main" id="{CA2B9445-0E6A-4C5B-B87E-E114B4DC9599}"/>
              </a:ext>
            </a:extLst>
          </p:cNvPr>
          <p:cNvGraphicFramePr/>
          <p:nvPr>
            <p:extLst/>
          </p:nvPr>
        </p:nvGraphicFramePr>
        <p:xfrm>
          <a:off x="505951" y="2025726"/>
          <a:ext cx="7429433" cy="4049947"/>
        </p:xfrm>
        <a:graphic>
          <a:graphicData uri="http://schemas.openxmlformats.org/drawingml/2006/chart">
            <c:chart xmlns:c="http://schemas.openxmlformats.org/drawingml/2006/chart" xmlns:r="http://schemas.openxmlformats.org/officeDocument/2006/relationships" r:id="rId5"/>
          </a:graphicData>
        </a:graphic>
      </p:graphicFrame>
      <p:grpSp>
        <p:nvGrpSpPr>
          <p:cNvPr id="39" name="Grupo 38">
            <a:extLst>
              <a:ext uri="{FF2B5EF4-FFF2-40B4-BE49-F238E27FC236}">
                <a16:creationId xmlns:a16="http://schemas.microsoft.com/office/drawing/2014/main" id="{18C16790-4139-456D-95A2-E558CDE68B6C}"/>
              </a:ext>
            </a:extLst>
          </p:cNvPr>
          <p:cNvGrpSpPr/>
          <p:nvPr/>
        </p:nvGrpSpPr>
        <p:grpSpPr>
          <a:xfrm>
            <a:off x="0" y="6415365"/>
            <a:ext cx="526473" cy="365125"/>
            <a:chOff x="0" y="6415365"/>
            <a:chExt cx="526473" cy="365125"/>
          </a:xfrm>
        </p:grpSpPr>
        <p:sp>
          <p:nvSpPr>
            <p:cNvPr id="40" name="Hexágono 39">
              <a:extLst>
                <a:ext uri="{FF2B5EF4-FFF2-40B4-BE49-F238E27FC236}">
                  <a16:creationId xmlns:a16="http://schemas.microsoft.com/office/drawing/2014/main" id="{5DEAFC80-1F1C-44E6-992F-76ADC425D30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41" name="Marcador de número de diapositiva 8">
              <a:extLst>
                <a:ext uri="{FF2B5EF4-FFF2-40B4-BE49-F238E27FC236}">
                  <a16:creationId xmlns:a16="http://schemas.microsoft.com/office/drawing/2014/main" id="{21D0F72F-25DA-46EB-A683-392B6C3F2EA4}"/>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49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46" name="Imagen 45">
            <a:extLst>
              <a:ext uri="{FF2B5EF4-FFF2-40B4-BE49-F238E27FC236}">
                <a16:creationId xmlns:a16="http://schemas.microsoft.com/office/drawing/2014/main" id="{37518955-2A35-442F-846B-F6FA52B3244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Tree>
    <p:extLst>
      <p:ext uri="{BB962C8B-B14F-4D97-AF65-F5344CB8AC3E}">
        <p14:creationId xmlns:p14="http://schemas.microsoft.com/office/powerpoint/2010/main" val="8106934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esquinas redondeadas 15">
            <a:extLst>
              <a:ext uri="{FF2B5EF4-FFF2-40B4-BE49-F238E27FC236}">
                <a16:creationId xmlns:a16="http://schemas.microsoft.com/office/drawing/2014/main" id="{B4E38DAB-640B-46B4-BC5D-EAAEE05FA00B}"/>
              </a:ext>
            </a:extLst>
          </p:cNvPr>
          <p:cNvSpPr/>
          <p:nvPr/>
        </p:nvSpPr>
        <p:spPr>
          <a:xfrm>
            <a:off x="259903" y="4017818"/>
            <a:ext cx="1652024" cy="290946"/>
          </a:xfrm>
          <a:prstGeom prst="roundRect">
            <a:avLst>
              <a:gd name="adj" fmla="val 50000"/>
            </a:avLst>
          </a:prstGeom>
          <a:solidFill>
            <a:srgbClr val="8F2D5D">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4443983" y="1885"/>
            <a:ext cx="4700017" cy="602986"/>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4443983" y="103055"/>
            <a:ext cx="4700016"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lvl="0">
              <a:defRPr/>
            </a:pPr>
            <a:r>
              <a:rPr lang="es-MX" dirty="0">
                <a:solidFill>
                  <a:prstClr val="white"/>
                </a:solidFill>
              </a:rPr>
              <a:t>Imaginario colectivo AMLO y Morena</a:t>
            </a:r>
            <a:endParaRPr kumimoji="0" lang="es-MX" sz="1800" b="1" i="0" u="none" strike="noStrike" kern="1200" cap="none" spc="0" normalizeH="0" baseline="0" noProof="0" dirty="0">
              <a:ln>
                <a:noFill/>
              </a:ln>
              <a:solidFill>
                <a:prstClr val="white"/>
              </a:solidFill>
              <a:effectLst/>
              <a:uLnTx/>
              <a:uFillTx/>
              <a:latin typeface="Helvetica" charset="0"/>
              <a:cs typeface="Helvetica" charset="0"/>
            </a:endParaRPr>
          </a:p>
        </p:txBody>
      </p:sp>
      <p:sp>
        <p:nvSpPr>
          <p:cNvPr id="13" name="Rectángulo 12">
            <a:extLst>
              <a:ext uri="{FF2B5EF4-FFF2-40B4-BE49-F238E27FC236}">
                <a16:creationId xmlns:a16="http://schemas.microsoft.com/office/drawing/2014/main" id="{37D286AB-84C3-4B62-BD66-B8CBA85FEFF8}"/>
              </a:ext>
            </a:extLst>
          </p:cNvPr>
          <p:cNvSpPr/>
          <p:nvPr/>
        </p:nvSpPr>
        <p:spPr>
          <a:xfrm>
            <a:off x="374608" y="916428"/>
            <a:ext cx="8329602" cy="5262979"/>
          </a:xfrm>
          <a:prstGeom prst="rect">
            <a:avLst/>
          </a:prstGeom>
          <a:noFill/>
        </p:spPr>
        <p:txBody>
          <a:bodyPr wrap="square" rtlCol="0">
            <a:spAutoFit/>
          </a:bodyPr>
          <a:lstStyle/>
          <a:p>
            <a:pPr lvl="0" algn="just"/>
            <a:r>
              <a:rPr lang="es-MX" sz="1200" dirty="0">
                <a:solidFill>
                  <a:prstClr val="black"/>
                </a:solidFill>
                <a:latin typeface="Helvetica" charset="0"/>
                <a:ea typeface="Helvetica" charset="0"/>
                <a:cs typeface="Helvetica" charset="0"/>
              </a:rPr>
              <a:t>Lo primero que se le viene a la mente cuando escucha el nombre de Andrés Manuel es una opinión dividida entre quienes desconfían y no de él. La mayoría de aspectos que asocian a AMLO tienen una connotación negativa (40.4%). </a:t>
            </a:r>
          </a:p>
          <a:p>
            <a:pPr lvl="0" algn="just"/>
            <a:r>
              <a:rPr lang="es-MX" sz="1200" dirty="0">
                <a:solidFill>
                  <a:prstClr val="black"/>
                </a:solidFill>
                <a:latin typeface="Helvetica" charset="0"/>
                <a:ea typeface="Helvetica" charset="0"/>
                <a:cs typeface="Helvetica" charset="0"/>
              </a:rPr>
              <a:t>En el caso de Morena son más los aspectos positivos (30.9%) que negativos (28.5%) con una diferencia de apenas 2.4%. Es considerado, en su mayoría, igual que los demás partidos porque no cumplen y sólo buscan su propio beneficio. Sin embargo, quienes creen que es diferente a los demás partidos opinan que es por sus ideales y porque se percibe una posibilidad de cambio.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Algo que destaca de Morena frente a los demás partidos políticos es que no se asocia con “corrupción”, concepto con el que sí asocian al PAN, PRD y PRI.</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En cuanto al partido político que posee un plan de trabajo más sólido para México, 41.1% consideró a ninguno, seguido de Morena con 19.0%. </a:t>
            </a:r>
          </a:p>
          <a:p>
            <a:pPr lvl="0" algn="just"/>
            <a:endParaRPr lang="es-MX" sz="1200" dirty="0">
              <a:solidFill>
                <a:prstClr val="black"/>
              </a:solidFill>
              <a:latin typeface="Helvetica" charset="0"/>
              <a:ea typeface="Helvetica" charset="0"/>
              <a:cs typeface="Helvetica" charset="0"/>
            </a:endParaRPr>
          </a:p>
          <a:p>
            <a:pPr lvl="0" algn="just"/>
            <a:r>
              <a:rPr lang="es-MX" sz="1200" dirty="0">
                <a:solidFill>
                  <a:prstClr val="black"/>
                </a:solidFill>
                <a:latin typeface="Helvetica" charset="0"/>
                <a:ea typeface="Helvetica" charset="0"/>
                <a:cs typeface="Helvetica" charset="0"/>
              </a:rPr>
              <a:t>Se considera, también que Morena como partido no es independiente de AMLO, al contrario se piensa que AMLO es el mismo Morena. </a:t>
            </a:r>
          </a:p>
          <a:p>
            <a:pPr lvl="0" algn="just"/>
            <a:endParaRPr lang="es-MX" sz="1200" dirty="0">
              <a:solidFill>
                <a:prstClr val="black"/>
              </a:solidFill>
              <a:latin typeface="Helvetica" charset="0"/>
              <a:ea typeface="Helvetica" charset="0"/>
              <a:cs typeface="Helvetica" charset="0"/>
            </a:endParaRPr>
          </a:p>
          <a:p>
            <a:pPr lvl="0" algn="just"/>
            <a:endParaRPr lang="es-MX" sz="1200" dirty="0">
              <a:solidFill>
                <a:prstClr val="black"/>
              </a:solidFill>
              <a:latin typeface="Helvetica" charset="0"/>
              <a:ea typeface="Helvetica" charset="0"/>
              <a:cs typeface="Helvetica" charset="0"/>
            </a:endParaRPr>
          </a:p>
          <a:p>
            <a:pPr lvl="0" algn="just"/>
            <a:r>
              <a:rPr lang="es-MX" sz="1200" dirty="0">
                <a:solidFill>
                  <a:schemeClr val="bg1"/>
                </a:solidFill>
                <a:latin typeface="Helvetica" charset="0"/>
                <a:ea typeface="Helvetica" charset="0"/>
                <a:cs typeface="Helvetica" charset="0"/>
              </a:rPr>
              <a:t>Observaciones: </a:t>
            </a:r>
          </a:p>
          <a:p>
            <a:pPr lvl="0" algn="just"/>
            <a:endParaRPr lang="es-MX" sz="1200" dirty="0">
              <a:solidFill>
                <a:prstClr val="black"/>
              </a:solidFill>
              <a:latin typeface="Helvetica" charset="0"/>
              <a:ea typeface="Helvetica" charset="0"/>
              <a:cs typeface="Helvetica" charset="0"/>
            </a:endParaRPr>
          </a:p>
          <a:p>
            <a:pPr marL="171450" lvl="0" indent="-171450" algn="just">
              <a:buFont typeface="Arial" panose="020B0604020202020204" pitchFamily="34" charset="0"/>
              <a:buChar char="•"/>
            </a:pPr>
            <a:r>
              <a:rPr lang="es-MX" sz="1200" dirty="0">
                <a:solidFill>
                  <a:prstClr val="black"/>
                </a:solidFill>
                <a:latin typeface="Helvetica" charset="0"/>
                <a:ea typeface="Helvetica" charset="0"/>
                <a:cs typeface="Helvetica" charset="0"/>
              </a:rPr>
              <a:t>Hay desconocimiento en general de la trayectoria de AMLO y de Morena, sus dirigentes y acciones. De AMLO se tiene presente su Jefatura de Gobierno y su renuncia del PRD, así como su perseverancia por ser Presidente. </a:t>
            </a:r>
          </a:p>
          <a:p>
            <a:pPr marL="171450" lvl="0" indent="-171450" algn="just">
              <a:buFont typeface="Arial" panose="020B0604020202020204" pitchFamily="34" charset="0"/>
              <a:buChar char="•"/>
            </a:pPr>
            <a:r>
              <a:rPr lang="es-MX" sz="1200" dirty="0">
                <a:solidFill>
                  <a:prstClr val="black"/>
                </a:solidFill>
                <a:latin typeface="Helvetica" charset="0"/>
                <a:ea typeface="Helvetica" charset="0"/>
                <a:cs typeface="Helvetica" charset="0"/>
              </a:rPr>
              <a:t>Se desconoce la participación y el nivel de la misma dentro del Partido en procesos electorales. </a:t>
            </a:r>
          </a:p>
          <a:p>
            <a:pPr marL="171450" lvl="0" indent="-171450" algn="just">
              <a:buFont typeface="Arial" panose="020B0604020202020204" pitchFamily="34" charset="0"/>
              <a:buChar char="•"/>
            </a:pPr>
            <a:r>
              <a:rPr lang="es-MX" sz="1200" dirty="0">
                <a:solidFill>
                  <a:prstClr val="black"/>
                </a:solidFill>
                <a:latin typeface="Helvetica" charset="0"/>
                <a:ea typeface="Helvetica" charset="0"/>
                <a:cs typeface="Helvetica" charset="0"/>
              </a:rPr>
              <a:t>De Morena se asume a AMLO como su fundador, pero se desconocen a las personas que forman la estructura del partido y a los representantes de Morena  ya a nivel legislativo. </a:t>
            </a:r>
          </a:p>
          <a:p>
            <a:pPr marL="171450" lvl="0" indent="-171450" algn="just">
              <a:buFont typeface="Arial" panose="020B0604020202020204" pitchFamily="34" charset="0"/>
              <a:buChar char="•"/>
            </a:pPr>
            <a:r>
              <a:rPr lang="es-MX" sz="1200" dirty="0">
                <a:solidFill>
                  <a:prstClr val="black"/>
                </a:solidFill>
                <a:latin typeface="Helvetica" charset="0"/>
                <a:ea typeface="Helvetica" charset="0"/>
                <a:cs typeface="Helvetica" charset="0"/>
              </a:rPr>
              <a:t>El imaginario de AMLO tiene vínculo con los ideales de honestidad y confianza al considerarlo buena persona, confiable y buen trabajo. Con Morena, estos ideales se marca al no utilizar la expresión “corrupción” como una forma de asociarlo, además de representar valores, cambio y esperanza. </a:t>
            </a:r>
          </a:p>
          <a:p>
            <a:pPr lvl="0" algn="just"/>
            <a:endParaRPr lang="es-MX" sz="1200" dirty="0">
              <a:solidFill>
                <a:prstClr val="black"/>
              </a:solidFill>
              <a:latin typeface="Helvetica" charset="0"/>
              <a:ea typeface="Helvetica" charset="0"/>
              <a:cs typeface="Helvetica" charset="0"/>
            </a:endParaRPr>
          </a:p>
        </p:txBody>
      </p:sp>
      <p:pic>
        <p:nvPicPr>
          <p:cNvPr id="15"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Tree>
    <p:extLst>
      <p:ext uri="{BB962C8B-B14F-4D97-AF65-F5344CB8AC3E}">
        <p14:creationId xmlns:p14="http://schemas.microsoft.com/office/powerpoint/2010/main" val="292778538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1" cy="651367"/>
            <a:chOff x="-459031" y="-26251"/>
            <a:chExt cx="9603031"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3"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err="1">
                <a:ln>
                  <a:noFill/>
                </a:ln>
                <a:solidFill>
                  <a:prstClr val="black"/>
                </a:solidFill>
                <a:effectLst/>
                <a:uLnTx/>
                <a:uFillTx/>
                <a:latin typeface="Helvetica" panose="020B0604020202020204" pitchFamily="34" charset="0"/>
                <a:ea typeface="+mn-ea"/>
                <a:cs typeface="Helvetica" panose="020B0604020202020204" pitchFamily="34" charset="0"/>
              </a:rPr>
              <a:t>Yeidckol</a:t>
            </a: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 </a:t>
            </a:r>
            <a:r>
              <a:rPr kumimoji="0" lang="es-MX" sz="1000" b="1" i="0" u="none" strike="noStrike" kern="1200" cap="none" spc="0" normalizeH="0" baseline="0" noProof="0" dirty="0" err="1">
                <a:ln>
                  <a:noFill/>
                </a:ln>
                <a:solidFill>
                  <a:prstClr val="black"/>
                </a:solidFill>
                <a:effectLst/>
                <a:uLnTx/>
                <a:uFillTx/>
                <a:latin typeface="Helvetica" panose="020B0604020202020204" pitchFamily="34" charset="0"/>
                <a:ea typeface="+mn-ea"/>
                <a:cs typeface="Helvetica" panose="020B0604020202020204" pitchFamily="34" charset="0"/>
              </a:rPr>
              <a:t>Polevnsky</a:t>
            </a:r>
            <a:r>
              <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 Secretaria General de Morena</a:t>
            </a: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0" name="Rectángulo 29">
            <a:extLst>
              <a:ext uri="{FF2B5EF4-FFF2-40B4-BE49-F238E27FC236}">
                <a16:creationId xmlns:a16="http://schemas.microsoft.com/office/drawing/2014/main" id="{7C896DE1-53FA-40F1-B47C-5061E0561379}"/>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48 CuadroTexto">
            <a:extLst>
              <a:ext uri="{FF2B5EF4-FFF2-40B4-BE49-F238E27FC236}">
                <a16:creationId xmlns:a16="http://schemas.microsoft.com/office/drawing/2014/main" id="{B26E4092-75AB-4A92-8927-D19164299D84}"/>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28" name="22 CuadroTexto">
            <a:extLst>
              <a:ext uri="{FF2B5EF4-FFF2-40B4-BE49-F238E27FC236}">
                <a16:creationId xmlns:a16="http://schemas.microsoft.com/office/drawing/2014/main" id="{FE0FD0D4-9BDE-443C-BA9E-CF1B85C66D31}"/>
              </a:ext>
            </a:extLst>
          </p:cNvPr>
          <p:cNvSpPr txBox="1"/>
          <p:nvPr/>
        </p:nvSpPr>
        <p:spPr>
          <a:xfrm>
            <a:off x="13855" y="6075295"/>
            <a:ext cx="854835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pic>
        <p:nvPicPr>
          <p:cNvPr id="34" name="Imagen 33">
            <a:extLst>
              <a:ext uri="{FF2B5EF4-FFF2-40B4-BE49-F238E27FC236}">
                <a16:creationId xmlns:a16="http://schemas.microsoft.com/office/drawing/2014/main" id="{0364F68E-B3E4-41AF-850F-8C81D9855DC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2E8C22F7-4ABA-4352-8719-575A44BFAA60}"/>
              </a:ext>
            </a:extLst>
          </p:cNvPr>
          <p:cNvGraphicFramePr>
            <a:graphicFrameLocks noGrp="1"/>
          </p:cNvGraphicFramePr>
          <p:nvPr>
            <p:extLst/>
          </p:nvPr>
        </p:nvGraphicFramePr>
        <p:xfrm>
          <a:off x="248975" y="1688257"/>
          <a:ext cx="8591817" cy="421823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8986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147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dirty="0">
                          <a:solidFill>
                            <a:srgbClr val="000000"/>
                          </a:solidFill>
                          <a:effectLst/>
                          <a:latin typeface="Helvetica" panose="020B0604020202020204" pitchFamily="34" charset="0"/>
                        </a:rPr>
                        <a:t>32.6%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147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21.1%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147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147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825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20147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48.7%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46.4%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dirty="0">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29" name="CuadroTexto 28">
            <a:extLst>
              <a:ext uri="{FF2B5EF4-FFF2-40B4-BE49-F238E27FC236}">
                <a16:creationId xmlns:a16="http://schemas.microsoft.com/office/drawing/2014/main" id="{D71E20A8-3881-45E0-ABF9-050FF88D219B}"/>
              </a:ext>
            </a:extLst>
          </p:cNvPr>
          <p:cNvSpPr txBox="1"/>
          <p:nvPr/>
        </p:nvSpPr>
        <p:spPr>
          <a:xfrm>
            <a:off x="665018" y="63730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Tree>
    <p:extLst>
      <p:ext uri="{BB962C8B-B14F-4D97-AF65-F5344CB8AC3E}">
        <p14:creationId xmlns:p14="http://schemas.microsoft.com/office/powerpoint/2010/main" val="32652476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1" cy="651367"/>
            <a:chOff x="-459031" y="-26251"/>
            <a:chExt cx="9603031"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3"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aphicFrame>
        <p:nvGraphicFramePr>
          <p:cNvPr id="37" name="9 Tabla">
            <a:extLst>
              <a:ext uri="{FF2B5EF4-FFF2-40B4-BE49-F238E27FC236}">
                <a16:creationId xmlns:a16="http://schemas.microsoft.com/office/drawing/2014/main" id="{1D8C6821-772E-4CD6-AAFD-7B8CA1BCC1BE}"/>
              </a:ext>
            </a:extLst>
          </p:cNvPr>
          <p:cNvGraphicFramePr>
            <a:graphicFrameLocks noGrp="1"/>
          </p:cNvGraphicFramePr>
          <p:nvPr>
            <p:extLst/>
          </p:nvPr>
        </p:nvGraphicFramePr>
        <p:xfrm>
          <a:off x="248975" y="1688257"/>
          <a:ext cx="8591817" cy="421823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8986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147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dirty="0">
                          <a:solidFill>
                            <a:srgbClr val="000000"/>
                          </a:solidFill>
                          <a:effectLst/>
                          <a:latin typeface="Helvetica" panose="020B0604020202020204" pitchFamily="34" charset="0"/>
                        </a:rPr>
                        <a:t>20.9%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147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147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147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825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20147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dirty="0">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Carlos Lomelí Bolaños, Diputado Federal por Morena</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0" name="Rectángulo 29">
            <a:extLst>
              <a:ext uri="{FF2B5EF4-FFF2-40B4-BE49-F238E27FC236}">
                <a16:creationId xmlns:a16="http://schemas.microsoft.com/office/drawing/2014/main" id="{7C896DE1-53FA-40F1-B47C-5061E0561379}"/>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48 CuadroTexto">
            <a:extLst>
              <a:ext uri="{FF2B5EF4-FFF2-40B4-BE49-F238E27FC236}">
                <a16:creationId xmlns:a16="http://schemas.microsoft.com/office/drawing/2014/main" id="{B26E4092-75AB-4A92-8927-D19164299D84}"/>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28" name="22 CuadroTexto">
            <a:extLst>
              <a:ext uri="{FF2B5EF4-FFF2-40B4-BE49-F238E27FC236}">
                <a16:creationId xmlns:a16="http://schemas.microsoft.com/office/drawing/2014/main" id="{FE0FD0D4-9BDE-443C-BA9E-CF1B85C66D31}"/>
              </a:ext>
            </a:extLst>
          </p:cNvPr>
          <p:cNvSpPr txBox="1"/>
          <p:nvPr/>
        </p:nvSpPr>
        <p:spPr>
          <a:xfrm>
            <a:off x="13855" y="6075295"/>
            <a:ext cx="854835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pic>
        <p:nvPicPr>
          <p:cNvPr id="34" name="Imagen 33">
            <a:extLst>
              <a:ext uri="{FF2B5EF4-FFF2-40B4-BE49-F238E27FC236}">
                <a16:creationId xmlns:a16="http://schemas.microsoft.com/office/drawing/2014/main" id="{0364F68E-B3E4-41AF-850F-8C81D9855DC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3" name="CuadroTexto 22">
            <a:extLst>
              <a:ext uri="{FF2B5EF4-FFF2-40B4-BE49-F238E27FC236}">
                <a16:creationId xmlns:a16="http://schemas.microsoft.com/office/drawing/2014/main" id="{8F147F36-F12B-467F-B1CB-E44FF15FAA2C}"/>
              </a:ext>
            </a:extLst>
          </p:cNvPr>
          <p:cNvSpPr txBox="1"/>
          <p:nvPr/>
        </p:nvSpPr>
        <p:spPr>
          <a:xfrm>
            <a:off x="665018" y="63730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Tree>
    <p:extLst>
      <p:ext uri="{BB962C8B-B14F-4D97-AF65-F5344CB8AC3E}">
        <p14:creationId xmlns:p14="http://schemas.microsoft.com/office/powerpoint/2010/main" val="238109165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1" cy="651367"/>
            <a:chOff x="-459031" y="-26251"/>
            <a:chExt cx="9603031"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3"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Jaime López Vela, Diputado de Morena y fundador de la agrupación Agenda LGBT</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0" name="Rectángulo 29">
            <a:extLst>
              <a:ext uri="{FF2B5EF4-FFF2-40B4-BE49-F238E27FC236}">
                <a16:creationId xmlns:a16="http://schemas.microsoft.com/office/drawing/2014/main" id="{7C896DE1-53FA-40F1-B47C-5061E0561379}"/>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48 CuadroTexto">
            <a:extLst>
              <a:ext uri="{FF2B5EF4-FFF2-40B4-BE49-F238E27FC236}">
                <a16:creationId xmlns:a16="http://schemas.microsoft.com/office/drawing/2014/main" id="{B26E4092-75AB-4A92-8927-D19164299D84}"/>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28" name="22 CuadroTexto">
            <a:extLst>
              <a:ext uri="{FF2B5EF4-FFF2-40B4-BE49-F238E27FC236}">
                <a16:creationId xmlns:a16="http://schemas.microsoft.com/office/drawing/2014/main" id="{FE0FD0D4-9BDE-443C-BA9E-CF1B85C66D31}"/>
              </a:ext>
            </a:extLst>
          </p:cNvPr>
          <p:cNvSpPr txBox="1"/>
          <p:nvPr/>
        </p:nvSpPr>
        <p:spPr>
          <a:xfrm>
            <a:off x="13855" y="6075295"/>
            <a:ext cx="854835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pic>
        <p:nvPicPr>
          <p:cNvPr id="34" name="Imagen 33">
            <a:extLst>
              <a:ext uri="{FF2B5EF4-FFF2-40B4-BE49-F238E27FC236}">
                <a16:creationId xmlns:a16="http://schemas.microsoft.com/office/drawing/2014/main" id="{0364F68E-B3E4-41AF-850F-8C81D9855DC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9D2B71B9-F1DD-44FF-A4F4-9F1017C7097B}"/>
              </a:ext>
            </a:extLst>
          </p:cNvPr>
          <p:cNvGraphicFramePr>
            <a:graphicFrameLocks noGrp="1"/>
          </p:cNvGraphicFramePr>
          <p:nvPr>
            <p:extLst/>
          </p:nvPr>
        </p:nvGraphicFramePr>
        <p:xfrm>
          <a:off x="248975" y="1688257"/>
          <a:ext cx="8591817" cy="421823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8986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147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dirty="0">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147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147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147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825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20147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29.9%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dirty="0">
                          <a:solidFill>
                            <a:srgbClr val="000000"/>
                          </a:solidFill>
                          <a:effectLst/>
                          <a:latin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29" name="CuadroTexto 28">
            <a:extLst>
              <a:ext uri="{FF2B5EF4-FFF2-40B4-BE49-F238E27FC236}">
                <a16:creationId xmlns:a16="http://schemas.microsoft.com/office/drawing/2014/main" id="{2973910E-2C3C-41EA-A6CF-531C7C8859C6}"/>
              </a:ext>
            </a:extLst>
          </p:cNvPr>
          <p:cNvSpPr txBox="1"/>
          <p:nvPr/>
        </p:nvSpPr>
        <p:spPr>
          <a:xfrm>
            <a:off x="665018" y="63730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Tree>
    <p:extLst>
      <p:ext uri="{BB962C8B-B14F-4D97-AF65-F5344CB8AC3E}">
        <p14:creationId xmlns:p14="http://schemas.microsoft.com/office/powerpoint/2010/main" val="205898629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1" cy="651367"/>
            <a:chOff x="-459031" y="-26251"/>
            <a:chExt cx="9603031"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3"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Ricardo Monreal, titular de la delegación Cuauhtémoc</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0" name="Rectángulo 29">
            <a:extLst>
              <a:ext uri="{FF2B5EF4-FFF2-40B4-BE49-F238E27FC236}">
                <a16:creationId xmlns:a16="http://schemas.microsoft.com/office/drawing/2014/main" id="{7C896DE1-53FA-40F1-B47C-5061E0561379}"/>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48 CuadroTexto">
            <a:extLst>
              <a:ext uri="{FF2B5EF4-FFF2-40B4-BE49-F238E27FC236}">
                <a16:creationId xmlns:a16="http://schemas.microsoft.com/office/drawing/2014/main" id="{B26E4092-75AB-4A92-8927-D19164299D84}"/>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28" name="22 CuadroTexto">
            <a:extLst>
              <a:ext uri="{FF2B5EF4-FFF2-40B4-BE49-F238E27FC236}">
                <a16:creationId xmlns:a16="http://schemas.microsoft.com/office/drawing/2014/main" id="{FE0FD0D4-9BDE-443C-BA9E-CF1B85C66D31}"/>
              </a:ext>
            </a:extLst>
          </p:cNvPr>
          <p:cNvSpPr txBox="1"/>
          <p:nvPr/>
        </p:nvSpPr>
        <p:spPr>
          <a:xfrm>
            <a:off x="13855" y="6075295"/>
            <a:ext cx="854835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pic>
        <p:nvPicPr>
          <p:cNvPr id="34" name="Imagen 33">
            <a:extLst>
              <a:ext uri="{FF2B5EF4-FFF2-40B4-BE49-F238E27FC236}">
                <a16:creationId xmlns:a16="http://schemas.microsoft.com/office/drawing/2014/main" id="{0364F68E-B3E4-41AF-850F-8C81D9855DC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77AA1C0E-71BC-4502-BB21-9469682A4139}"/>
              </a:ext>
            </a:extLst>
          </p:cNvPr>
          <p:cNvGraphicFramePr>
            <a:graphicFrameLocks noGrp="1"/>
          </p:cNvGraphicFramePr>
          <p:nvPr>
            <p:extLst/>
          </p:nvPr>
        </p:nvGraphicFramePr>
        <p:xfrm>
          <a:off x="248975" y="1688257"/>
          <a:ext cx="8591817" cy="421823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8986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147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dirty="0">
                          <a:solidFill>
                            <a:srgbClr val="000000"/>
                          </a:solidFill>
                          <a:effectLst/>
                          <a:latin typeface="Helvetica" panose="020B0604020202020204" pitchFamily="34" charset="0"/>
                        </a:rPr>
                        <a:t>35.4%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147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147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147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825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20147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52.5%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42.4%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dirty="0">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29" name="CuadroTexto 28">
            <a:extLst>
              <a:ext uri="{FF2B5EF4-FFF2-40B4-BE49-F238E27FC236}">
                <a16:creationId xmlns:a16="http://schemas.microsoft.com/office/drawing/2014/main" id="{E0525E6E-1351-4075-B0DE-73C662541321}"/>
              </a:ext>
            </a:extLst>
          </p:cNvPr>
          <p:cNvSpPr txBox="1"/>
          <p:nvPr/>
        </p:nvSpPr>
        <p:spPr>
          <a:xfrm>
            <a:off x="665018" y="63730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Tree>
    <p:extLst>
      <p:ext uri="{BB962C8B-B14F-4D97-AF65-F5344CB8AC3E}">
        <p14:creationId xmlns:p14="http://schemas.microsoft.com/office/powerpoint/2010/main" val="305202557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1" cy="651367"/>
            <a:chOff x="-459031" y="-26251"/>
            <a:chExt cx="9603031"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3"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Martí Batres, Presidente de Morena en la Ciudad de México</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0" name="Rectángulo 29">
            <a:extLst>
              <a:ext uri="{FF2B5EF4-FFF2-40B4-BE49-F238E27FC236}">
                <a16:creationId xmlns:a16="http://schemas.microsoft.com/office/drawing/2014/main" id="{7C896DE1-53FA-40F1-B47C-5061E0561379}"/>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48 CuadroTexto">
            <a:extLst>
              <a:ext uri="{FF2B5EF4-FFF2-40B4-BE49-F238E27FC236}">
                <a16:creationId xmlns:a16="http://schemas.microsoft.com/office/drawing/2014/main" id="{B26E4092-75AB-4A92-8927-D19164299D84}"/>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28" name="22 CuadroTexto">
            <a:extLst>
              <a:ext uri="{FF2B5EF4-FFF2-40B4-BE49-F238E27FC236}">
                <a16:creationId xmlns:a16="http://schemas.microsoft.com/office/drawing/2014/main" id="{FE0FD0D4-9BDE-443C-BA9E-CF1B85C66D31}"/>
              </a:ext>
            </a:extLst>
          </p:cNvPr>
          <p:cNvSpPr txBox="1"/>
          <p:nvPr/>
        </p:nvSpPr>
        <p:spPr>
          <a:xfrm>
            <a:off x="13855" y="6075295"/>
            <a:ext cx="854835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pic>
        <p:nvPicPr>
          <p:cNvPr id="34" name="Imagen 33">
            <a:extLst>
              <a:ext uri="{FF2B5EF4-FFF2-40B4-BE49-F238E27FC236}">
                <a16:creationId xmlns:a16="http://schemas.microsoft.com/office/drawing/2014/main" id="{0364F68E-B3E4-41AF-850F-8C81D9855DC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CDEEA4AA-92CA-4C0D-93E5-CC778E09ED35}"/>
              </a:ext>
            </a:extLst>
          </p:cNvPr>
          <p:cNvGraphicFramePr>
            <a:graphicFrameLocks noGrp="1"/>
          </p:cNvGraphicFramePr>
          <p:nvPr>
            <p:extLst/>
          </p:nvPr>
        </p:nvGraphicFramePr>
        <p:xfrm>
          <a:off x="248975" y="1688257"/>
          <a:ext cx="8591817" cy="421823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8986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147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dirty="0">
                          <a:solidFill>
                            <a:srgbClr val="000000"/>
                          </a:solidFill>
                          <a:effectLst/>
                          <a:latin typeface="Helvetica" panose="020B0604020202020204" pitchFamily="34" charset="0"/>
                        </a:rPr>
                        <a:t>35.2%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147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147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147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825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20147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54.1%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45.2%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34.2%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28.4%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dirty="0">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
        <p:nvSpPr>
          <p:cNvPr id="29" name="CuadroTexto 28">
            <a:extLst>
              <a:ext uri="{FF2B5EF4-FFF2-40B4-BE49-F238E27FC236}">
                <a16:creationId xmlns:a16="http://schemas.microsoft.com/office/drawing/2014/main" id="{1172C88C-11EC-48F0-9480-645E862C3919}"/>
              </a:ext>
            </a:extLst>
          </p:cNvPr>
          <p:cNvSpPr txBox="1"/>
          <p:nvPr/>
        </p:nvSpPr>
        <p:spPr>
          <a:xfrm>
            <a:off x="665018" y="63730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Tree>
    <p:extLst>
      <p:ext uri="{BB962C8B-B14F-4D97-AF65-F5344CB8AC3E}">
        <p14:creationId xmlns:p14="http://schemas.microsoft.com/office/powerpoint/2010/main" val="155226811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upo 46">
            <a:extLst>
              <a:ext uri="{FF2B5EF4-FFF2-40B4-BE49-F238E27FC236}">
                <a16:creationId xmlns:a16="http://schemas.microsoft.com/office/drawing/2014/main" id="{AD1E675B-DA86-4D73-BC4F-6A879B68C474}"/>
              </a:ext>
            </a:extLst>
          </p:cNvPr>
          <p:cNvGrpSpPr/>
          <p:nvPr/>
        </p:nvGrpSpPr>
        <p:grpSpPr>
          <a:xfrm>
            <a:off x="-459031" y="-26251"/>
            <a:ext cx="9603031" cy="651367"/>
            <a:chOff x="-459031" y="-26251"/>
            <a:chExt cx="9603031" cy="651367"/>
          </a:xfrm>
        </p:grpSpPr>
        <p:sp>
          <p:nvSpPr>
            <p:cNvPr id="48" name="Rectángulo 47">
              <a:extLst>
                <a:ext uri="{FF2B5EF4-FFF2-40B4-BE49-F238E27FC236}">
                  <a16:creationId xmlns:a16="http://schemas.microsoft.com/office/drawing/2014/main" id="{2CF84497-C7E4-4877-BBE0-B1F0792AD7F0}"/>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49" name="Imagen 48">
              <a:extLst>
                <a:ext uri="{FF2B5EF4-FFF2-40B4-BE49-F238E27FC236}">
                  <a16:creationId xmlns:a16="http://schemas.microsoft.com/office/drawing/2014/main" id="{B4EDC908-C39A-40E3-98E9-89AB9EAB6678}"/>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pic>
        <p:nvPicPr>
          <p:cNvPr id="8" name="142 Imagen">
            <a:hlinkClick r:id="rId3" action="ppaction://hlinksldjump"/>
            <a:extLst>
              <a:ext uri="{FF2B5EF4-FFF2-40B4-BE49-F238E27FC236}">
                <a16:creationId xmlns:a16="http://schemas.microsoft.com/office/drawing/2014/main" id="{BCFA4E2C-2A09-44ED-8D18-A305702616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40" name="Rectángulo: esquinas redondeadas 39">
            <a:extLst>
              <a:ext uri="{FF2B5EF4-FFF2-40B4-BE49-F238E27FC236}">
                <a16:creationId xmlns:a16="http://schemas.microsoft.com/office/drawing/2014/main" id="{E53FB997-15A1-4591-98EF-E75AE887996A}"/>
              </a:ext>
            </a:extLst>
          </p:cNvPr>
          <p:cNvSpPr/>
          <p:nvPr/>
        </p:nvSpPr>
        <p:spPr>
          <a:xfrm>
            <a:off x="1605308" y="1320708"/>
            <a:ext cx="7258611" cy="230192"/>
          </a:xfrm>
          <a:prstGeom prst="roundRect">
            <a:avLst>
              <a:gd name="adj" fmla="val 50000"/>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8F2D5D"/>
              </a:solidFill>
              <a:effectLst/>
              <a:uLnTx/>
              <a:uFillTx/>
              <a:latin typeface="Calibri"/>
              <a:ea typeface="+mn-ea"/>
              <a:cs typeface="+mn-cs"/>
            </a:endParaRPr>
          </a:p>
        </p:txBody>
      </p:sp>
      <p:sp>
        <p:nvSpPr>
          <p:cNvPr id="41" name="2 CuadroTexto">
            <a:extLst>
              <a:ext uri="{FF2B5EF4-FFF2-40B4-BE49-F238E27FC236}">
                <a16:creationId xmlns:a16="http://schemas.microsoft.com/office/drawing/2014/main" id="{E8F5062F-4FE4-4A94-85A2-06CE9B3E77E9}"/>
              </a:ext>
            </a:extLst>
          </p:cNvPr>
          <p:cNvSpPr txBox="1"/>
          <p:nvPr/>
        </p:nvSpPr>
        <p:spPr>
          <a:xfrm>
            <a:off x="1574613" y="1307457"/>
            <a:ext cx="728930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Alberto Pérez Mendoza, ha sido parte del equipo de Andrés Manuel desde que militaba en el PRI</a:t>
            </a:r>
            <a:endParaRPr kumimoji="0" lang="es-MX" sz="10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pSp>
        <p:nvGrpSpPr>
          <p:cNvPr id="20" name="Grupo 19">
            <a:extLst>
              <a:ext uri="{FF2B5EF4-FFF2-40B4-BE49-F238E27FC236}">
                <a16:creationId xmlns:a16="http://schemas.microsoft.com/office/drawing/2014/main" id="{950D8D48-D9AD-4762-8663-B231239044BA}"/>
              </a:ext>
            </a:extLst>
          </p:cNvPr>
          <p:cNvGrpSpPr/>
          <p:nvPr/>
        </p:nvGrpSpPr>
        <p:grpSpPr>
          <a:xfrm>
            <a:off x="8490210" y="6621585"/>
            <a:ext cx="226511" cy="113560"/>
            <a:chOff x="8490210" y="6621585"/>
            <a:chExt cx="226511" cy="113560"/>
          </a:xfrm>
        </p:grpSpPr>
        <p:sp>
          <p:nvSpPr>
            <p:cNvPr id="21" name="Elipse 20">
              <a:extLst>
                <a:ext uri="{FF2B5EF4-FFF2-40B4-BE49-F238E27FC236}">
                  <a16:creationId xmlns:a16="http://schemas.microsoft.com/office/drawing/2014/main" id="{3A7A6D79-225E-44C7-B659-F42DA513E12B}"/>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Elipse 21">
              <a:extLst>
                <a:ext uri="{FF2B5EF4-FFF2-40B4-BE49-F238E27FC236}">
                  <a16:creationId xmlns:a16="http://schemas.microsoft.com/office/drawing/2014/main" id="{4FA7A9C7-A8AC-4100-8ED6-DD4F755B78EF}"/>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8 CuadroTexto">
            <a:extLst>
              <a:ext uri="{FF2B5EF4-FFF2-40B4-BE49-F238E27FC236}">
                <a16:creationId xmlns:a16="http://schemas.microsoft.com/office/drawing/2014/main" id="{90614291-0749-4B86-AEA6-4B68111BBD3E}"/>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pSp>
        <p:nvGrpSpPr>
          <p:cNvPr id="25" name="Grupo 24">
            <a:extLst>
              <a:ext uri="{FF2B5EF4-FFF2-40B4-BE49-F238E27FC236}">
                <a16:creationId xmlns:a16="http://schemas.microsoft.com/office/drawing/2014/main" id="{7A18D6B6-7555-45FB-9143-7300656EA441}"/>
              </a:ext>
            </a:extLst>
          </p:cNvPr>
          <p:cNvGrpSpPr/>
          <p:nvPr/>
        </p:nvGrpSpPr>
        <p:grpSpPr>
          <a:xfrm>
            <a:off x="0" y="6415365"/>
            <a:ext cx="526473" cy="365125"/>
            <a:chOff x="0" y="6415365"/>
            <a:chExt cx="526473" cy="365125"/>
          </a:xfrm>
        </p:grpSpPr>
        <p:sp>
          <p:nvSpPr>
            <p:cNvPr id="26" name="Hexágono 25">
              <a:extLst>
                <a:ext uri="{FF2B5EF4-FFF2-40B4-BE49-F238E27FC236}">
                  <a16:creationId xmlns:a16="http://schemas.microsoft.com/office/drawing/2014/main" id="{B14D41D7-6532-4407-87C8-5471620A6C1B}"/>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7" name="Marcador de número de diapositiva 8">
              <a:extLst>
                <a:ext uri="{FF2B5EF4-FFF2-40B4-BE49-F238E27FC236}">
                  <a16:creationId xmlns:a16="http://schemas.microsoft.com/office/drawing/2014/main" id="{87FD9084-DC20-4EE0-958E-EE53DABA6048}"/>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sp>
        <p:nvSpPr>
          <p:cNvPr id="30" name="Rectángulo 29">
            <a:extLst>
              <a:ext uri="{FF2B5EF4-FFF2-40B4-BE49-F238E27FC236}">
                <a16:creationId xmlns:a16="http://schemas.microsoft.com/office/drawing/2014/main" id="{7C896DE1-53FA-40F1-B47C-5061E0561379}"/>
              </a:ext>
            </a:extLst>
          </p:cNvPr>
          <p:cNvSpPr/>
          <p:nvPr/>
        </p:nvSpPr>
        <p:spPr>
          <a:xfrm>
            <a:off x="4674865" y="-3804"/>
            <a:ext cx="4469137" cy="62610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48 CuadroTexto">
            <a:extLst>
              <a:ext uri="{FF2B5EF4-FFF2-40B4-BE49-F238E27FC236}">
                <a16:creationId xmlns:a16="http://schemas.microsoft.com/office/drawing/2014/main" id="{B26E4092-75AB-4A92-8927-D19164299D84}"/>
              </a:ext>
            </a:extLst>
          </p:cNvPr>
          <p:cNvSpPr txBox="1"/>
          <p:nvPr/>
        </p:nvSpPr>
        <p:spPr>
          <a:xfrm>
            <a:off x="4492487" y="115312"/>
            <a:ext cx="4564459"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Opinión de representantes de Morena</a:t>
            </a:r>
          </a:p>
        </p:txBody>
      </p:sp>
      <p:sp>
        <p:nvSpPr>
          <p:cNvPr id="33" name="CuadroTexto 32">
            <a:extLst>
              <a:ext uri="{FF2B5EF4-FFF2-40B4-BE49-F238E27FC236}">
                <a16:creationId xmlns:a16="http://schemas.microsoft.com/office/drawing/2014/main" id="{ECC88B19-3B0F-4D05-BB7F-5D8A9C6E2641}"/>
              </a:ext>
            </a:extLst>
          </p:cNvPr>
          <p:cNvSpPr txBox="1"/>
          <p:nvPr/>
        </p:nvSpPr>
        <p:spPr>
          <a:xfrm>
            <a:off x="665018" y="637305"/>
            <a:ext cx="8323859" cy="646331"/>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A continuación, le mencionaré el nombre de algunas personas que son ya representantes de Morena, apoyan o pertenecen a la estructura del partido. Dígame, ¿qué opinión tiene: muy buena, buena, mala o muy mala? Si no lo conoce, dígamelo, por favor. </a:t>
            </a:r>
          </a:p>
        </p:txBody>
      </p:sp>
      <p:sp>
        <p:nvSpPr>
          <p:cNvPr id="28" name="22 CuadroTexto">
            <a:extLst>
              <a:ext uri="{FF2B5EF4-FFF2-40B4-BE49-F238E27FC236}">
                <a16:creationId xmlns:a16="http://schemas.microsoft.com/office/drawing/2014/main" id="{BC0AAE1E-60F9-44F4-9B6C-DA386AC27F82}"/>
              </a:ext>
            </a:extLst>
          </p:cNvPr>
          <p:cNvSpPr txBox="1"/>
          <p:nvPr/>
        </p:nvSpPr>
        <p:spPr>
          <a:xfrm>
            <a:off x="13855" y="6075295"/>
            <a:ext cx="8548355" cy="369332"/>
          </a:xfrm>
          <a:prstGeom prst="rect">
            <a:avLst/>
          </a:prstGeom>
          <a:noFill/>
        </p:spPr>
        <p:txBody>
          <a:bodyPr wrap="square" rtlCol="0">
            <a:spAutoFit/>
          </a:bodyPr>
          <a:lstStyle>
            <a:defPPr>
              <a:defRPr lang="es-MX"/>
            </a:defPPr>
            <a:lvl1pPr algn="r">
              <a:defRPr sz="1200" b="1"/>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*Diferencial de opinión es el resultado de restar (Muy buena+ Buena) – (Mala+ Muy Mala).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A mayor diferencial de opinión positivo, mejor es la opinión que se tiene del personaje.</a:t>
            </a:r>
          </a:p>
        </p:txBody>
      </p:sp>
      <p:pic>
        <p:nvPicPr>
          <p:cNvPr id="36" name="Imagen 35">
            <a:extLst>
              <a:ext uri="{FF2B5EF4-FFF2-40B4-BE49-F238E27FC236}">
                <a16:creationId xmlns:a16="http://schemas.microsoft.com/office/drawing/2014/main" id="{53CFE441-095B-4DF6-AB49-74329C71566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graphicFrame>
        <p:nvGraphicFramePr>
          <p:cNvPr id="23" name="9 Tabla">
            <a:extLst>
              <a:ext uri="{FF2B5EF4-FFF2-40B4-BE49-F238E27FC236}">
                <a16:creationId xmlns:a16="http://schemas.microsoft.com/office/drawing/2014/main" id="{D9E79CA1-06C4-458E-A801-D10449B07DED}"/>
              </a:ext>
            </a:extLst>
          </p:cNvPr>
          <p:cNvGraphicFramePr>
            <a:graphicFrameLocks noGrp="1"/>
          </p:cNvGraphicFramePr>
          <p:nvPr>
            <p:extLst/>
          </p:nvPr>
        </p:nvGraphicFramePr>
        <p:xfrm>
          <a:off x="248975" y="1688257"/>
          <a:ext cx="8591817" cy="421823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1151466">
                  <a:extLst>
                    <a:ext uri="{9D8B030D-6E8A-4147-A177-3AD203B41FA5}">
                      <a16:colId xmlns:a16="http://schemas.microsoft.com/office/drawing/2014/main" val="20001"/>
                    </a:ext>
                  </a:extLst>
                </a:gridCol>
                <a:gridCol w="1033153">
                  <a:extLst>
                    <a:ext uri="{9D8B030D-6E8A-4147-A177-3AD203B41FA5}">
                      <a16:colId xmlns:a16="http://schemas.microsoft.com/office/drawing/2014/main" val="20002"/>
                    </a:ext>
                  </a:extLst>
                </a:gridCol>
                <a:gridCol w="1033153">
                  <a:extLst>
                    <a:ext uri="{9D8B030D-6E8A-4147-A177-3AD203B41FA5}">
                      <a16:colId xmlns:a16="http://schemas.microsoft.com/office/drawing/2014/main" val="20003"/>
                    </a:ext>
                  </a:extLst>
                </a:gridCol>
                <a:gridCol w="1033153">
                  <a:extLst>
                    <a:ext uri="{9D8B030D-6E8A-4147-A177-3AD203B41FA5}">
                      <a16:colId xmlns:a16="http://schemas.microsoft.com/office/drawing/2014/main" val="20004"/>
                    </a:ext>
                  </a:extLst>
                </a:gridCol>
                <a:gridCol w="1033153">
                  <a:extLst>
                    <a:ext uri="{9D8B030D-6E8A-4147-A177-3AD203B41FA5}">
                      <a16:colId xmlns:a16="http://schemas.microsoft.com/office/drawing/2014/main" val="20005"/>
                    </a:ext>
                  </a:extLst>
                </a:gridCol>
                <a:gridCol w="1033153">
                  <a:extLst>
                    <a:ext uri="{9D8B030D-6E8A-4147-A177-3AD203B41FA5}">
                      <a16:colId xmlns:a16="http://schemas.microsoft.com/office/drawing/2014/main" val="20006"/>
                    </a:ext>
                  </a:extLst>
                </a:gridCol>
                <a:gridCol w="1033153">
                  <a:extLst>
                    <a:ext uri="{9D8B030D-6E8A-4147-A177-3AD203B41FA5}">
                      <a16:colId xmlns:a16="http://schemas.microsoft.com/office/drawing/2014/main" val="1517710525"/>
                    </a:ext>
                  </a:extLst>
                </a:gridCol>
                <a:gridCol w="1033153">
                  <a:extLst>
                    <a:ext uri="{9D8B030D-6E8A-4147-A177-3AD203B41FA5}">
                      <a16:colId xmlns:a16="http://schemas.microsoft.com/office/drawing/2014/main" val="4234954065"/>
                    </a:ext>
                  </a:extLst>
                </a:gridCol>
              </a:tblGrid>
              <a:tr h="389868">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Muy buena/</a:t>
                      </a:r>
                    </a:p>
                    <a:p>
                      <a:pPr algn="ctr" fontAlgn="ctr"/>
                      <a:r>
                        <a:rPr lang="es-MX" sz="900" b="1" i="0" u="none" strike="noStrike" kern="1200" baseline="0" dirty="0">
                          <a:solidFill>
                            <a:srgbClr val="1D75B5"/>
                          </a:solidFill>
                          <a:effectLst/>
                          <a:latin typeface="Helvetica" panose="020B0604020202020204" pitchFamily="34" charset="0"/>
                          <a:ea typeface="+mn-ea"/>
                          <a:cs typeface="Helvetica" panose="020B0604020202020204" pitchFamily="34" charset="0"/>
                        </a:rPr>
                        <a:t>Buena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6455AF"/>
                          </a:solidFill>
                          <a:effectLst/>
                          <a:latin typeface="Helvetica" panose="020B0604020202020204" pitchFamily="34" charset="0"/>
                          <a:ea typeface="+mn-ea"/>
                          <a:cs typeface="Helvetica" panose="020B0604020202020204" pitchFamily="34" charset="0"/>
                        </a:rPr>
                        <a:t>Regular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Mala/</a:t>
                      </a:r>
                    </a:p>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Muy mala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85000"/>
                              <a:lumOff val="15000"/>
                            </a:schemeClr>
                          </a:solidFill>
                          <a:effectLst/>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bg1">
                              <a:lumMod val="50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lumMod val="65000"/>
                              <a:lumOff val="35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chemeClr val="tx1"/>
                          </a:solidFill>
                          <a:effectLst/>
                          <a:latin typeface="Helvetica" panose="020B0604020202020204" pitchFamily="34" charset="0"/>
                          <a:ea typeface="+mn-ea"/>
                          <a:cs typeface="Helvetica" panose="020B0604020202020204" pitchFamily="34" charset="0"/>
                        </a:rPr>
                        <a:t>*Diferencial de opinión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147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dirty="0">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147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147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98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147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95.2%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147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147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825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 </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3978100"/>
                  </a:ext>
                </a:extLst>
              </a:tr>
              <a:tr h="20147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229987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2165368"/>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23.9%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69.1%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000000"/>
                          </a:solidFill>
                          <a:effectLst/>
                          <a:latin typeface="Helvetica" panose="020B0604020202020204" pitchFamily="34" charset="0"/>
                        </a:rPr>
                        <a:t>18.0%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3342180"/>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4837086"/>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80.7%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a:solidFill>
                            <a:srgbClr val="8F2D5D"/>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980275"/>
                  </a:ext>
                </a:extLst>
              </a:tr>
              <a:tr h="20147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10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76.4%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1000" b="1" i="0" u="none" strike="noStrike" dirty="0">
                          <a:solidFill>
                            <a:srgbClr val="8F2D5D"/>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568010"/>
                  </a:ext>
                </a:extLst>
              </a:tr>
            </a:tbl>
          </a:graphicData>
        </a:graphic>
      </p:graphicFrame>
    </p:spTree>
    <p:extLst>
      <p:ext uri="{BB962C8B-B14F-4D97-AF65-F5344CB8AC3E}">
        <p14:creationId xmlns:p14="http://schemas.microsoft.com/office/powerpoint/2010/main" val="22088090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Imaginario sobre AMLO</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D5350E11-49D3-423B-9C8F-88716E46F9F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17875" y="1595653"/>
            <a:ext cx="538953" cy="538953"/>
          </a:xfrm>
          <a:prstGeom prst="rect">
            <a:avLst/>
          </a:prstGeom>
          <a:ln>
            <a:noFill/>
          </a:ln>
        </p:spPr>
      </p:pic>
    </p:spTree>
    <p:extLst>
      <p:ext uri="{BB962C8B-B14F-4D97-AF65-F5344CB8AC3E}">
        <p14:creationId xmlns:p14="http://schemas.microsoft.com/office/powerpoint/2010/main" val="69084470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414052" y="-3803"/>
            <a:ext cx="272994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Hexágono 16">
            <a:extLst>
              <a:ext uri="{FF2B5EF4-FFF2-40B4-BE49-F238E27FC236}">
                <a16:creationId xmlns:a16="http://schemas.microsoft.com/office/drawing/2014/main" id="{C24E6320-C8C9-45FE-91FD-57783E1DF587}"/>
              </a:ext>
            </a:extLst>
          </p:cNvPr>
          <p:cNvSpPr/>
          <p:nvPr/>
        </p:nvSpPr>
        <p:spPr>
          <a:xfrm rot="1714015">
            <a:off x="70270" y="6440194"/>
            <a:ext cx="379266" cy="332508"/>
          </a:xfrm>
          <a:prstGeom prst="hexagon">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1" name="142 Imagen">
            <a:hlinkClick r:id="" action="ppaction://noaction"/>
            <a:extLst>
              <a:ext uri="{FF2B5EF4-FFF2-40B4-BE49-F238E27FC236}">
                <a16:creationId xmlns:a16="http://schemas.microsoft.com/office/drawing/2014/main" id="{865F263A-DC86-49B8-8629-F04E1C813E9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22" name="Marcador de número de diapositiva 8">
            <a:extLst>
              <a:ext uri="{FF2B5EF4-FFF2-40B4-BE49-F238E27FC236}">
                <a16:creationId xmlns:a16="http://schemas.microsoft.com/office/drawing/2014/main" id="{662A043A-075B-4347-95DC-5250934708FA}"/>
              </a:ext>
            </a:extLst>
          </p:cNvPr>
          <p:cNvSpPr>
            <a:spLocks noGrp="1"/>
          </p:cNvSpPr>
          <p:nvPr>
            <p:ph type="sldNum" sz="quarter" idx="12"/>
          </p:nvPr>
        </p:nvSpPr>
        <p:spPr>
          <a:xfrm>
            <a:off x="0" y="6415365"/>
            <a:ext cx="5264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900" b="1" i="0" u="none" strike="noStrike" kern="1200" cap="none" spc="0" normalizeH="0" baseline="0" noProof="0" smtClean="0">
                <a:ln>
                  <a:noFill/>
                </a:ln>
                <a:solidFill>
                  <a:srgbClr val="44546A">
                    <a:lumMod val="50000"/>
                  </a:srgbClr>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57</a:t>
            </a:fld>
            <a:endParaRPr kumimoji="0" lang="es-MX" sz="900" b="1" i="0" u="none" strike="noStrike" kern="1200" cap="none" spc="0" normalizeH="0" baseline="0" noProof="0" dirty="0">
              <a:ln>
                <a:noFill/>
              </a:ln>
              <a:solidFill>
                <a:srgbClr val="44546A">
                  <a:lumMod val="50000"/>
                </a:srgbClr>
              </a:solidFill>
              <a:effectLst/>
              <a:uLnTx/>
              <a:uFillTx/>
              <a:latin typeface="Calibri"/>
              <a:ea typeface="+mn-ea"/>
              <a:cs typeface="+mn-cs"/>
            </a:endParaRPr>
          </a:p>
        </p:txBody>
      </p:sp>
      <p:sp>
        <p:nvSpPr>
          <p:cNvPr id="23" name="Elipse 22">
            <a:extLst>
              <a:ext uri="{FF2B5EF4-FFF2-40B4-BE49-F238E27FC236}">
                <a16:creationId xmlns:a16="http://schemas.microsoft.com/office/drawing/2014/main" id="{E3A88097-6F5B-4C27-9971-7C616A40FD8C}"/>
              </a:ext>
            </a:extLst>
          </p:cNvPr>
          <p:cNvSpPr/>
          <p:nvPr/>
        </p:nvSpPr>
        <p:spPr>
          <a:xfrm>
            <a:off x="8548261" y="6567051"/>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10A0E0F1-5C9B-4917-A36D-0EC023F9C165}"/>
              </a:ext>
            </a:extLst>
          </p:cNvPr>
          <p:cNvSpPr/>
          <p:nvPr/>
        </p:nvSpPr>
        <p:spPr>
          <a:xfrm>
            <a:off x="8437424" y="6608611"/>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8 CuadroTexto">
            <a:extLst>
              <a:ext uri="{FF2B5EF4-FFF2-40B4-BE49-F238E27FC236}">
                <a16:creationId xmlns:a16="http://schemas.microsoft.com/office/drawing/2014/main" id="{624046A4-68E8-49A1-8373-1FDB51814F5F}"/>
              </a:ext>
            </a:extLst>
          </p:cNvPr>
          <p:cNvSpPr txBox="1"/>
          <p:nvPr/>
        </p:nvSpPr>
        <p:spPr>
          <a:xfrm>
            <a:off x="5607777" y="6572396"/>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6" name="48 CuadroTexto">
            <a:extLst>
              <a:ext uri="{FF2B5EF4-FFF2-40B4-BE49-F238E27FC236}">
                <a16:creationId xmlns:a16="http://schemas.microsoft.com/office/drawing/2014/main" id="{2C6B3722-EED4-469C-B52F-006472CA9012}"/>
              </a:ext>
            </a:extLst>
          </p:cNvPr>
          <p:cNvSpPr txBox="1"/>
          <p:nvPr/>
        </p:nvSpPr>
        <p:spPr>
          <a:xfrm>
            <a:off x="6414052" y="115312"/>
            <a:ext cx="2616390"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Honestidad de AMLO</a:t>
            </a:r>
          </a:p>
        </p:txBody>
      </p:sp>
      <p:sp>
        <p:nvSpPr>
          <p:cNvPr id="19" name="CuadroTexto 18">
            <a:extLst>
              <a:ext uri="{FF2B5EF4-FFF2-40B4-BE49-F238E27FC236}">
                <a16:creationId xmlns:a16="http://schemas.microsoft.com/office/drawing/2014/main" id="{9CFA18B3-752B-491D-B7BC-FAD77F13F13B}"/>
              </a:ext>
            </a:extLst>
          </p:cNvPr>
          <p:cNvSpPr txBox="1"/>
          <p:nvPr/>
        </p:nvSpPr>
        <p:spPr>
          <a:xfrm>
            <a:off x="665018" y="685433"/>
            <a:ext cx="8323859"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En su opinión, ¿Andrés Manuel es una persona: muy, algo, poco o nada honesta? </a:t>
            </a:r>
            <a:endParaRPr kumimoji="0" lang="es-MX" sz="1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graphicFrame>
        <p:nvGraphicFramePr>
          <p:cNvPr id="16" name="Gráfico 7">
            <a:extLst>
              <a:ext uri="{FF2B5EF4-FFF2-40B4-BE49-F238E27FC236}">
                <a16:creationId xmlns:a16="http://schemas.microsoft.com/office/drawing/2014/main" id="{5E3BAF7D-4978-4AB6-8CF2-3BFA5C78F607}"/>
              </a:ext>
            </a:extLst>
          </p:cNvPr>
          <p:cNvGraphicFramePr/>
          <p:nvPr>
            <p:extLst/>
          </p:nvPr>
        </p:nvGraphicFramePr>
        <p:xfrm>
          <a:off x="127591" y="1828797"/>
          <a:ext cx="4090032" cy="4478306"/>
        </p:xfrm>
        <a:graphic>
          <a:graphicData uri="http://schemas.openxmlformats.org/drawingml/2006/chart">
            <c:chart xmlns:c="http://schemas.openxmlformats.org/drawingml/2006/chart" xmlns:r="http://schemas.openxmlformats.org/officeDocument/2006/relationships" r:id="rId5"/>
          </a:graphicData>
        </a:graphic>
      </p:graphicFrame>
      <p:sp>
        <p:nvSpPr>
          <p:cNvPr id="2" name="Cerrar corchete 1"/>
          <p:cNvSpPr/>
          <p:nvPr/>
        </p:nvSpPr>
        <p:spPr>
          <a:xfrm rot="16200000">
            <a:off x="748343" y="2122403"/>
            <a:ext cx="124183" cy="1101064"/>
          </a:xfrm>
          <a:prstGeom prst="rightBracket">
            <a:avLst/>
          </a:prstGeom>
          <a:ln>
            <a:solidFill>
              <a:srgbClr val="175D9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CuadroTexto 2"/>
          <p:cNvSpPr txBox="1"/>
          <p:nvPr/>
        </p:nvSpPr>
        <p:spPr>
          <a:xfrm>
            <a:off x="288731" y="2295111"/>
            <a:ext cx="10722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175D91"/>
                </a:solidFill>
                <a:effectLst/>
                <a:uLnTx/>
                <a:uFillTx/>
                <a:latin typeface="Helvetica" panose="020B0604020202020204" pitchFamily="34" charset="0"/>
                <a:ea typeface="+mn-ea"/>
                <a:cs typeface="Helvetica" panose="020B0604020202020204" pitchFamily="34" charset="0"/>
              </a:rPr>
              <a:t>54.3%</a:t>
            </a:r>
          </a:p>
        </p:txBody>
      </p:sp>
      <p:sp>
        <p:nvSpPr>
          <p:cNvPr id="20" name="Cerrar corchete 19"/>
          <p:cNvSpPr/>
          <p:nvPr/>
        </p:nvSpPr>
        <p:spPr>
          <a:xfrm rot="16200000">
            <a:off x="2067922" y="2968973"/>
            <a:ext cx="124183" cy="1101064"/>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CuadroTexto 24"/>
          <p:cNvSpPr txBox="1"/>
          <p:nvPr/>
        </p:nvSpPr>
        <p:spPr>
          <a:xfrm>
            <a:off x="1608310" y="3141681"/>
            <a:ext cx="10722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39.6%</a:t>
            </a:r>
          </a:p>
        </p:txBody>
      </p:sp>
      <p:sp>
        <p:nvSpPr>
          <p:cNvPr id="27" name="Rectángulo: esquinas redondeadas 19">
            <a:extLst>
              <a:ext uri="{FF2B5EF4-FFF2-40B4-BE49-F238E27FC236}">
                <a16:creationId xmlns:a16="http://schemas.microsoft.com/office/drawing/2014/main" id="{3A69F691-8E1F-4698-B615-363B2A2763B5}"/>
              </a:ext>
            </a:extLst>
          </p:cNvPr>
          <p:cNvSpPr/>
          <p:nvPr/>
        </p:nvSpPr>
        <p:spPr>
          <a:xfrm>
            <a:off x="225757" y="1341486"/>
            <a:ext cx="910888" cy="362623"/>
          </a:xfrm>
          <a:prstGeom prst="roundRect">
            <a:avLst>
              <a:gd name="adj" fmla="val 50000"/>
            </a:avLst>
          </a:prstGeom>
          <a:solidFill>
            <a:srgbClr val="175D91">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14.7%</a:t>
            </a:r>
            <a:endParaRPr kumimoji="0" lang="es-MX" sz="18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28" name="CuadroTexto 27">
            <a:extLst>
              <a:ext uri="{FF2B5EF4-FFF2-40B4-BE49-F238E27FC236}">
                <a16:creationId xmlns:a16="http://schemas.microsoft.com/office/drawing/2014/main" id="{1C7E7712-7120-46E0-AB15-ED144AD6CC74}"/>
              </a:ext>
            </a:extLst>
          </p:cNvPr>
          <p:cNvSpPr txBox="1"/>
          <p:nvPr/>
        </p:nvSpPr>
        <p:spPr>
          <a:xfrm>
            <a:off x="225757" y="1147098"/>
            <a:ext cx="87852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MX" sz="800" b="0" i="0" u="none" strike="noStrike" kern="1200" cap="none" spc="0" normalizeH="0" baseline="0" noProof="0" dirty="0">
                <a:ln>
                  <a:noFill/>
                </a:ln>
                <a:solidFill>
                  <a:srgbClr val="080808"/>
                </a:solidFill>
                <a:effectLst/>
                <a:uLnTx/>
                <a:uFillTx/>
                <a:latin typeface="Calibri"/>
                <a:ea typeface="+mn-ea"/>
                <a:cs typeface="+mn-cs"/>
              </a:rPr>
              <a:t>Diferencial*</a:t>
            </a:r>
          </a:p>
        </p:txBody>
      </p:sp>
      <p:sp>
        <p:nvSpPr>
          <p:cNvPr id="29" name="22 CuadroTexto">
            <a:extLst>
              <a:ext uri="{FF2B5EF4-FFF2-40B4-BE49-F238E27FC236}">
                <a16:creationId xmlns:a16="http://schemas.microsoft.com/office/drawing/2014/main" id="{E3057515-725A-4593-B638-C50BC0B6C753}"/>
              </a:ext>
            </a:extLst>
          </p:cNvPr>
          <p:cNvSpPr txBox="1"/>
          <p:nvPr/>
        </p:nvSpPr>
        <p:spPr>
          <a:xfrm>
            <a:off x="492244" y="6196811"/>
            <a:ext cx="4539380" cy="369332"/>
          </a:xfrm>
          <a:prstGeom prst="rect">
            <a:avLst/>
          </a:prstGeom>
          <a:noFill/>
        </p:spPr>
        <p:txBody>
          <a:bodyPr wrap="square" rtlCol="0">
            <a:spAutoFit/>
          </a:bodyPr>
          <a:lstStyle>
            <a:defPPr>
              <a:defRPr lang="es-MX"/>
            </a:defPPr>
            <a:lvl1pPr algn="r">
              <a:defRPr sz="1200" b="1"/>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lumMod val="75000"/>
                    <a:lumOff val="25000"/>
                  </a:prstClr>
                </a:solidFill>
                <a:effectLst/>
                <a:uLnTx/>
                <a:uFillTx/>
                <a:latin typeface="Calibri"/>
                <a:ea typeface="+mn-ea"/>
                <a:cs typeface="Helvetica" panose="020B0604020202020204" pitchFamily="34" charset="0"/>
              </a:rPr>
              <a:t>*Diferencial de acuerdo es  el resultado de (Muy honesta+ Algo honesta) – (Poco honesta + Nada honesta). A mayor diferencial positivo, mayor es la percepción de honestidad en AMLO.</a:t>
            </a:r>
          </a:p>
        </p:txBody>
      </p:sp>
      <p:graphicFrame>
        <p:nvGraphicFramePr>
          <p:cNvPr id="31" name="9 Tabla">
            <a:extLst>
              <a:ext uri="{FF2B5EF4-FFF2-40B4-BE49-F238E27FC236}">
                <a16:creationId xmlns:a16="http://schemas.microsoft.com/office/drawing/2014/main" id="{D07498A3-2570-4178-83D4-B8BD83D5E06B}"/>
              </a:ext>
            </a:extLst>
          </p:cNvPr>
          <p:cNvGraphicFramePr>
            <a:graphicFrameLocks noGrp="1"/>
          </p:cNvGraphicFramePr>
          <p:nvPr>
            <p:extLst/>
          </p:nvPr>
        </p:nvGraphicFramePr>
        <p:xfrm>
          <a:off x="4436137" y="1492077"/>
          <a:ext cx="4595019" cy="4301161"/>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631336">
                  <a:extLst>
                    <a:ext uri="{9D8B030D-6E8A-4147-A177-3AD203B41FA5}">
                      <a16:colId xmlns:a16="http://schemas.microsoft.com/office/drawing/2014/main" val="20001"/>
                    </a:ext>
                  </a:extLst>
                </a:gridCol>
                <a:gridCol w="422682">
                  <a:extLst>
                    <a:ext uri="{9D8B030D-6E8A-4147-A177-3AD203B41FA5}">
                      <a16:colId xmlns:a16="http://schemas.microsoft.com/office/drawing/2014/main" val="20002"/>
                    </a:ext>
                  </a:extLst>
                </a:gridCol>
                <a:gridCol w="585413">
                  <a:extLst>
                    <a:ext uri="{9D8B030D-6E8A-4147-A177-3AD203B41FA5}">
                      <a16:colId xmlns:a16="http://schemas.microsoft.com/office/drawing/2014/main" val="1077551239"/>
                    </a:ext>
                  </a:extLst>
                </a:gridCol>
                <a:gridCol w="510427">
                  <a:extLst>
                    <a:ext uri="{9D8B030D-6E8A-4147-A177-3AD203B41FA5}">
                      <a16:colId xmlns:a16="http://schemas.microsoft.com/office/drawing/2014/main" val="1451873748"/>
                    </a:ext>
                  </a:extLst>
                </a:gridCol>
                <a:gridCol w="523189">
                  <a:extLst>
                    <a:ext uri="{9D8B030D-6E8A-4147-A177-3AD203B41FA5}">
                      <a16:colId xmlns:a16="http://schemas.microsoft.com/office/drawing/2014/main" val="1889212505"/>
                    </a:ext>
                  </a:extLst>
                </a:gridCol>
                <a:gridCol w="535949">
                  <a:extLst>
                    <a:ext uri="{9D8B030D-6E8A-4147-A177-3AD203B41FA5}">
                      <a16:colId xmlns:a16="http://schemas.microsoft.com/office/drawing/2014/main" val="1803750054"/>
                    </a:ext>
                  </a:extLst>
                </a:gridCol>
                <a:gridCol w="548709">
                  <a:extLst>
                    <a:ext uri="{9D8B030D-6E8A-4147-A177-3AD203B41FA5}">
                      <a16:colId xmlns:a16="http://schemas.microsoft.com/office/drawing/2014/main" val="2074296805"/>
                    </a:ext>
                  </a:extLst>
                </a:gridCol>
                <a:gridCol w="629034">
                  <a:extLst>
                    <a:ext uri="{9D8B030D-6E8A-4147-A177-3AD203B41FA5}">
                      <a16:colId xmlns:a16="http://schemas.microsoft.com/office/drawing/2014/main" val="3291812143"/>
                    </a:ext>
                  </a:extLst>
                </a:gridCol>
              </a:tblGrid>
              <a:tr h="758835">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rgbClr val="175D91"/>
                          </a:solidFill>
                          <a:effectLst/>
                          <a:uLnTx/>
                          <a:uFillTx/>
                          <a:latin typeface="Helvetica" panose="020B0604020202020204" pitchFamily="34" charset="0"/>
                          <a:ea typeface="+mn-ea"/>
                          <a:cs typeface="Helvetica" panose="020B0604020202020204" pitchFamily="34" charset="0"/>
                        </a:rPr>
                        <a:t>Muy honesta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Algo honesta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rgbClr val="9A2267"/>
                          </a:solidFill>
                          <a:effectLst/>
                          <a:uLnTx/>
                          <a:uFillTx/>
                          <a:latin typeface="Helvetica" panose="020B0604020202020204" pitchFamily="34" charset="0"/>
                          <a:ea typeface="+mn-ea"/>
                          <a:cs typeface="Helvetica" panose="020B0604020202020204" pitchFamily="34" charset="0"/>
                        </a:rPr>
                        <a:t>Poco honesta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Nada honesta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a:t>
                      </a:r>
                    </a:p>
                    <a:p>
                      <a:pPr algn="ctr" fontAlgn="ctr"/>
                      <a:r>
                        <a:rPr kumimoji="0" lang="es-MX" sz="800" b="1" i="0" u="none" strike="noStrike" kern="1200" cap="none" spc="0" normalizeH="0" baseline="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sabe</a:t>
                      </a:r>
                    </a:p>
                  </a:txBody>
                  <a:tcPr marL="0" marR="0" marT="0"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0" marR="0" marT="0"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s-MX" sz="800" b="1" i="0" u="none" strike="noStrike" kern="1200" cap="none" spc="0" normalizeH="0" baseline="0" dirty="0">
                          <a:ln>
                            <a:noFill/>
                          </a:ln>
                          <a:solidFill>
                            <a:schemeClr val="tx1"/>
                          </a:solidFill>
                          <a:effectLst/>
                          <a:uLnTx/>
                          <a:uFillTx/>
                          <a:latin typeface="Helvetica" panose="020B0604020202020204" pitchFamily="34" charset="0"/>
                          <a:ea typeface="+mn-ea"/>
                          <a:cs typeface="Helvetica" panose="020B0604020202020204" pitchFamily="34" charset="0"/>
                        </a:rPr>
                        <a:t>Diferencial*</a:t>
                      </a:r>
                    </a:p>
                  </a:txBody>
                  <a:tcPr marL="0" marR="0" marT="0"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6545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28.8%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545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5982">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s-ES" sz="900" b="1" i="0" u="none" strike="noStrike">
                        <a:solidFill>
                          <a:srgbClr val="000000"/>
                        </a:solidFill>
                        <a:effectLst/>
                        <a:latin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545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29.9%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6597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6597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5982">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s-ES" sz="900" b="1" i="0" u="none" strike="noStrike">
                        <a:solidFill>
                          <a:srgbClr val="000000"/>
                        </a:solidFill>
                        <a:effectLst/>
                        <a:latin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65974">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-41.0%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6545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6597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6545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26.1%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5982">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s-ES" sz="900" b="1" i="0" u="none" strike="noStrike">
                        <a:solidFill>
                          <a:srgbClr val="000000"/>
                        </a:solidFill>
                        <a:effectLst/>
                        <a:latin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6545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6545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-26.8%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6545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86.4%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6545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6545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a:solidFill>
                            <a:srgbClr val="8F2D5D"/>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65974">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1" i="0" u="none" strike="noStrike" dirty="0">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Tree>
    <p:extLst>
      <p:ext uri="{BB962C8B-B14F-4D97-AF65-F5344CB8AC3E}">
        <p14:creationId xmlns:p14="http://schemas.microsoft.com/office/powerpoint/2010/main" val="165218899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165413"/>
          <a:ext cx="8768006" cy="5204341"/>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513983" y="-3803"/>
            <a:ext cx="163001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615455" y="103056"/>
            <a:ext cx="1441528"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Honestidad</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la palabra “honestidad”?</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7770620" y="1310279"/>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18" name="Cerrar corchete 17">
            <a:extLst>
              <a:ext uri="{FF2B5EF4-FFF2-40B4-BE49-F238E27FC236}">
                <a16:creationId xmlns:a16="http://schemas.microsoft.com/office/drawing/2014/main" id="{84D4DD1C-5C25-42DF-9E19-EF87B311E264}"/>
              </a:ext>
            </a:extLst>
          </p:cNvPr>
          <p:cNvSpPr/>
          <p:nvPr/>
        </p:nvSpPr>
        <p:spPr>
          <a:xfrm>
            <a:off x="6341226" y="1165413"/>
            <a:ext cx="45719" cy="3525356"/>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Cerrar corchete 18">
            <a:extLst>
              <a:ext uri="{FF2B5EF4-FFF2-40B4-BE49-F238E27FC236}">
                <a16:creationId xmlns:a16="http://schemas.microsoft.com/office/drawing/2014/main" id="{8477558D-8858-41E9-A347-6D119EFDDC5D}"/>
              </a:ext>
            </a:extLst>
          </p:cNvPr>
          <p:cNvSpPr/>
          <p:nvPr/>
        </p:nvSpPr>
        <p:spPr>
          <a:xfrm>
            <a:off x="6341226" y="4844057"/>
            <a:ext cx="45719" cy="445394"/>
          </a:xfrm>
          <a:prstGeom prst="rightBracket">
            <a:avLst/>
          </a:prstGeom>
          <a:ln>
            <a:solidFill>
              <a:srgbClr val="53429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Rectángulo 20">
            <a:extLst>
              <a:ext uri="{FF2B5EF4-FFF2-40B4-BE49-F238E27FC236}">
                <a16:creationId xmlns:a16="http://schemas.microsoft.com/office/drawing/2014/main" id="{95A25845-84E5-4D2E-BF05-6AD646E7CA93}"/>
              </a:ext>
            </a:extLst>
          </p:cNvPr>
          <p:cNvSpPr/>
          <p:nvPr/>
        </p:nvSpPr>
        <p:spPr>
          <a:xfrm>
            <a:off x="6541266" y="2506788"/>
            <a:ext cx="151117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D75B5"/>
                </a:solidFill>
                <a:effectLst/>
                <a:uLnTx/>
                <a:uFillTx/>
                <a:latin typeface="Helvetica" charset="0"/>
                <a:ea typeface="Helvetica" charset="0"/>
                <a:cs typeface="Helvetica" charset="0"/>
              </a:rPr>
              <a:t>75.2%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err="1">
                <a:ln>
                  <a:noFill/>
                </a:ln>
                <a:solidFill>
                  <a:srgbClr val="1D75B5"/>
                </a:solidFill>
                <a:effectLst/>
                <a:uLnTx/>
                <a:uFillTx/>
                <a:latin typeface="Helvetica" charset="0"/>
                <a:ea typeface="Helvetica" charset="0"/>
                <a:cs typeface="Helvetica" charset="0"/>
              </a:rPr>
              <a:t>Postivo</a:t>
            </a:r>
            <a:endParaRPr kumimoji="0" lang="es-MX" sz="1200" b="1" i="0" u="none" strike="noStrike" kern="1200" cap="none" spc="0" normalizeH="0" baseline="0" noProof="0" dirty="0">
              <a:ln>
                <a:noFill/>
              </a:ln>
              <a:solidFill>
                <a:srgbClr val="1D75B5"/>
              </a:solidFill>
              <a:effectLst/>
              <a:uLnTx/>
              <a:uFillTx/>
              <a:latin typeface="Helvetica" charset="0"/>
              <a:ea typeface="Helvetica" charset="0"/>
              <a:cs typeface="Helvetica" charset="0"/>
            </a:endParaRPr>
          </a:p>
        </p:txBody>
      </p:sp>
      <p:sp>
        <p:nvSpPr>
          <p:cNvPr id="23" name="Rectángulo 22">
            <a:extLst>
              <a:ext uri="{FF2B5EF4-FFF2-40B4-BE49-F238E27FC236}">
                <a16:creationId xmlns:a16="http://schemas.microsoft.com/office/drawing/2014/main" id="{BC4E559E-D03D-49CA-8C89-9DFB9C05861B}"/>
              </a:ext>
            </a:extLst>
          </p:cNvPr>
          <p:cNvSpPr/>
          <p:nvPr/>
        </p:nvSpPr>
        <p:spPr>
          <a:xfrm>
            <a:off x="6386945" y="4835291"/>
            <a:ext cx="151117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534290"/>
                </a:solidFill>
                <a:effectLst/>
                <a:uLnTx/>
                <a:uFillTx/>
                <a:latin typeface="Helvetica" charset="0"/>
                <a:ea typeface="+mn-ea"/>
                <a:cs typeface="Helvetica" charset="0"/>
              </a:rPr>
              <a:t>7.4%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534290"/>
                </a:solidFill>
                <a:effectLst/>
                <a:uLnTx/>
                <a:uFillTx/>
                <a:latin typeface="Helvetica" charset="0"/>
                <a:ea typeface="+mn-ea"/>
                <a:cs typeface="Helvetica" charset="0"/>
              </a:rPr>
              <a:t>Neutro</a:t>
            </a:r>
          </a:p>
        </p:txBody>
      </p:sp>
      <p:sp>
        <p:nvSpPr>
          <p:cNvPr id="25" name="Rectángulo 24">
            <a:extLst>
              <a:ext uri="{FF2B5EF4-FFF2-40B4-BE49-F238E27FC236}">
                <a16:creationId xmlns:a16="http://schemas.microsoft.com/office/drawing/2014/main" id="{2BC094C1-7DF7-4B36-B62F-D1C6D34465F1}"/>
              </a:ext>
            </a:extLst>
          </p:cNvPr>
          <p:cNvSpPr/>
          <p:nvPr/>
        </p:nvSpPr>
        <p:spPr>
          <a:xfrm>
            <a:off x="6386945" y="5311744"/>
            <a:ext cx="151117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8F2D5D"/>
                </a:solidFill>
                <a:effectLst/>
                <a:uLnTx/>
                <a:uFillTx/>
                <a:latin typeface="Helvetica" charset="0"/>
                <a:ea typeface="+mn-ea"/>
                <a:cs typeface="Helvetica" charset="0"/>
              </a:rPr>
              <a:t>Negativo</a:t>
            </a:r>
          </a:p>
        </p:txBody>
      </p:sp>
      <p:cxnSp>
        <p:nvCxnSpPr>
          <p:cNvPr id="26" name="Conector recto de flecha 25">
            <a:extLst>
              <a:ext uri="{FF2B5EF4-FFF2-40B4-BE49-F238E27FC236}">
                <a16:creationId xmlns:a16="http://schemas.microsoft.com/office/drawing/2014/main" id="{5FD2CE9B-BC85-4451-865C-70A63694608B}"/>
              </a:ext>
            </a:extLst>
          </p:cNvPr>
          <p:cNvCxnSpPr>
            <a:cxnSpLocks/>
          </p:cNvCxnSpPr>
          <p:nvPr/>
        </p:nvCxnSpPr>
        <p:spPr>
          <a:xfrm>
            <a:off x="5673136" y="5474462"/>
            <a:ext cx="713809" cy="0"/>
          </a:xfrm>
          <a:prstGeom prst="straightConnector1">
            <a:avLst/>
          </a:prstGeom>
          <a:ln>
            <a:solidFill>
              <a:srgbClr val="8F2D5D"/>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923016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59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419621" cy="4686238"/>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931774">
                  <a:extLst>
                    <a:ext uri="{9D8B030D-6E8A-4147-A177-3AD203B41FA5}">
                      <a16:colId xmlns:a16="http://schemas.microsoft.com/office/drawing/2014/main" val="20002"/>
                    </a:ext>
                  </a:extLst>
                </a:gridCol>
                <a:gridCol w="931774">
                  <a:extLst>
                    <a:ext uri="{9D8B030D-6E8A-4147-A177-3AD203B41FA5}">
                      <a16:colId xmlns:a16="http://schemas.microsoft.com/office/drawing/2014/main" val="1889212505"/>
                    </a:ext>
                  </a:extLst>
                </a:gridCol>
                <a:gridCol w="931774">
                  <a:extLst>
                    <a:ext uri="{9D8B030D-6E8A-4147-A177-3AD203B41FA5}">
                      <a16:colId xmlns:a16="http://schemas.microsoft.com/office/drawing/2014/main" val="1803750054"/>
                    </a:ext>
                  </a:extLst>
                </a:gridCol>
                <a:gridCol w="931774">
                  <a:extLst>
                    <a:ext uri="{9D8B030D-6E8A-4147-A177-3AD203B41FA5}">
                      <a16:colId xmlns:a16="http://schemas.microsoft.com/office/drawing/2014/main" val="2074296805"/>
                    </a:ext>
                  </a:extLst>
                </a:gridCol>
                <a:gridCol w="931774">
                  <a:extLst>
                    <a:ext uri="{9D8B030D-6E8A-4147-A177-3AD203B41FA5}">
                      <a16:colId xmlns:a16="http://schemas.microsoft.com/office/drawing/2014/main" val="3291812143"/>
                    </a:ext>
                  </a:extLst>
                </a:gridCol>
                <a:gridCol w="931774">
                  <a:extLst>
                    <a:ext uri="{9D8B030D-6E8A-4147-A177-3AD203B41FA5}">
                      <a16:colId xmlns:a16="http://schemas.microsoft.com/office/drawing/2014/main" val="363732892"/>
                    </a:ext>
                  </a:extLst>
                </a:gridCol>
                <a:gridCol w="931774">
                  <a:extLst>
                    <a:ext uri="{9D8B030D-6E8A-4147-A177-3AD203B41FA5}">
                      <a16:colId xmlns:a16="http://schemas.microsoft.com/office/drawing/2014/main" val="2967888749"/>
                    </a:ext>
                  </a:extLst>
                </a:gridCol>
                <a:gridCol w="931774">
                  <a:extLst>
                    <a:ext uri="{9D8B030D-6E8A-4147-A177-3AD203B41FA5}">
                      <a16:colId xmlns:a16="http://schemas.microsoft.com/office/drawing/2014/main" val="3603207463"/>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Verdad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No mentir/ Decir la verdad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a:ln>
                            <a:noFill/>
                          </a:ln>
                          <a:solidFill>
                            <a:srgbClr val="1D75B5"/>
                          </a:solidFill>
                          <a:effectLst/>
                          <a:uLnTx/>
                          <a:uFillTx/>
                          <a:latin typeface="Helvetica" panose="020B0604020202020204" pitchFamily="34" charset="0"/>
                          <a:ea typeface="+mn-ea"/>
                          <a:cs typeface="Helvetica" panose="020B0604020202020204" pitchFamily="34" charset="0"/>
                        </a:rPr>
                        <a:t>Ser honesto/ Gente honesta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Valor/ Valores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Buena persona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No robar/ No ser corrupto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Honradez</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Sinceridad/ Ser sincero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19" name="Rectángulo 18">
            <a:extLst>
              <a:ext uri="{FF2B5EF4-FFF2-40B4-BE49-F238E27FC236}">
                <a16:creationId xmlns:a16="http://schemas.microsoft.com/office/drawing/2014/main" id="{E2BB6582-0E10-4332-9E92-B2207F265EE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1" name="Imagen 20">
            <a:extLst>
              <a:ext uri="{FF2B5EF4-FFF2-40B4-BE49-F238E27FC236}">
                <a16:creationId xmlns:a16="http://schemas.microsoft.com/office/drawing/2014/main" id="{6C490F66-853F-4EDF-B46F-EDD84DCB3C67}"/>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2E67A4BE-CA5D-4A90-8154-F81A73272BF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47DFC4CC-DFF2-4773-AF0A-3B324D67347B}"/>
              </a:ext>
            </a:extLst>
          </p:cNvPr>
          <p:cNvSpPr/>
          <p:nvPr/>
        </p:nvSpPr>
        <p:spPr>
          <a:xfrm>
            <a:off x="7513983" y="-3803"/>
            <a:ext cx="163001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FE5FB8E2-516A-4D6E-810F-3F3289F9D85D}"/>
              </a:ext>
            </a:extLst>
          </p:cNvPr>
          <p:cNvSpPr txBox="1"/>
          <p:nvPr/>
        </p:nvSpPr>
        <p:spPr>
          <a:xfrm>
            <a:off x="7615455" y="103056"/>
            <a:ext cx="1441528"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Honestidad</a:t>
            </a:r>
          </a:p>
        </p:txBody>
      </p:sp>
      <p:sp>
        <p:nvSpPr>
          <p:cNvPr id="28" name="Rectángulo 27">
            <a:extLst>
              <a:ext uri="{FF2B5EF4-FFF2-40B4-BE49-F238E27FC236}">
                <a16:creationId xmlns:a16="http://schemas.microsoft.com/office/drawing/2014/main" id="{0F5E3C12-16A0-46BC-8EAC-7E4C5E5CF1FE}"/>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la palabra “honestidad”?</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Tree>
    <p:extLst>
      <p:ext uri="{BB962C8B-B14F-4D97-AF65-F5344CB8AC3E}">
        <p14:creationId xmlns:p14="http://schemas.microsoft.com/office/powerpoint/2010/main" val="125488641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384121" y="1885"/>
            <a:ext cx="2759879" cy="602986"/>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384120" y="103056"/>
            <a:ext cx="2759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Imaginario colectivo</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3" y="668339"/>
            <a:ext cx="8187602"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pic>
        <p:nvPicPr>
          <p:cNvPr id="27" name="Imagen 26">
            <a:extLst>
              <a:ext uri="{FF2B5EF4-FFF2-40B4-BE49-F238E27FC236}">
                <a16:creationId xmlns:a16="http://schemas.microsoft.com/office/drawing/2014/main" id="{23008C0D-C002-4B44-82B5-C5461C20E43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423" y="1004949"/>
            <a:ext cx="3181238" cy="3181238"/>
          </a:xfrm>
          <a:prstGeom prst="rect">
            <a:avLst/>
          </a:prstGeom>
        </p:spPr>
      </p:pic>
      <p:pic>
        <p:nvPicPr>
          <p:cNvPr id="30" name="Imagen 29">
            <a:extLst>
              <a:ext uri="{FF2B5EF4-FFF2-40B4-BE49-F238E27FC236}">
                <a16:creationId xmlns:a16="http://schemas.microsoft.com/office/drawing/2014/main" id="{D8972B84-2FAB-4DFB-8672-6246AE5D1C9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962808" y="3123026"/>
            <a:ext cx="3181192" cy="3181192"/>
          </a:xfrm>
          <a:prstGeom prst="rect">
            <a:avLst/>
          </a:prstGeom>
        </p:spPr>
      </p:pic>
      <p:sp>
        <p:nvSpPr>
          <p:cNvPr id="5" name="Rectángulo: esquinas superiores redondeadas 4">
            <a:extLst>
              <a:ext uri="{FF2B5EF4-FFF2-40B4-BE49-F238E27FC236}">
                <a16:creationId xmlns:a16="http://schemas.microsoft.com/office/drawing/2014/main" id="{45DC0F86-6337-4368-8D24-095686B6EE06}"/>
              </a:ext>
            </a:extLst>
          </p:cNvPr>
          <p:cNvSpPr/>
          <p:nvPr/>
        </p:nvSpPr>
        <p:spPr>
          <a:xfrm rot="5400000">
            <a:off x="1164185" y="2809390"/>
            <a:ext cx="347783" cy="2672862"/>
          </a:xfrm>
          <a:prstGeom prst="round2SameRect">
            <a:avLst>
              <a:gd name="adj1" fmla="val 50000"/>
              <a:gd name="adj2" fmla="val 0"/>
            </a:avLst>
          </a:prstGeom>
          <a:solidFill>
            <a:srgbClr val="0F4279">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uadroTexto 3">
            <a:extLst>
              <a:ext uri="{FF2B5EF4-FFF2-40B4-BE49-F238E27FC236}">
                <a16:creationId xmlns:a16="http://schemas.microsoft.com/office/drawing/2014/main" id="{14A8A061-1AF2-4435-8C2F-2B1FAEF64A6A}"/>
              </a:ext>
            </a:extLst>
          </p:cNvPr>
          <p:cNvSpPr txBox="1"/>
          <p:nvPr/>
        </p:nvSpPr>
        <p:spPr>
          <a:xfrm>
            <a:off x="-75128" y="3991932"/>
            <a:ext cx="22274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Honestidad</a:t>
            </a:r>
          </a:p>
        </p:txBody>
      </p:sp>
      <p:sp>
        <p:nvSpPr>
          <p:cNvPr id="31" name="Rectángulo: esquinas superiores redondeadas 30">
            <a:extLst>
              <a:ext uri="{FF2B5EF4-FFF2-40B4-BE49-F238E27FC236}">
                <a16:creationId xmlns:a16="http://schemas.microsoft.com/office/drawing/2014/main" id="{ED5D20A7-1DEF-4CA1-B329-6195F3D9E440}"/>
              </a:ext>
            </a:extLst>
          </p:cNvPr>
          <p:cNvSpPr/>
          <p:nvPr/>
        </p:nvSpPr>
        <p:spPr>
          <a:xfrm rot="16200000">
            <a:off x="7645137" y="4837422"/>
            <a:ext cx="347783" cy="2672862"/>
          </a:xfrm>
          <a:prstGeom prst="round2SameRect">
            <a:avLst>
              <a:gd name="adj1" fmla="val 50000"/>
              <a:gd name="adj2" fmla="val 0"/>
            </a:avLst>
          </a:prstGeom>
          <a:solidFill>
            <a:srgbClr val="0F4279">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CuadroTexto 32">
            <a:extLst>
              <a:ext uri="{FF2B5EF4-FFF2-40B4-BE49-F238E27FC236}">
                <a16:creationId xmlns:a16="http://schemas.microsoft.com/office/drawing/2014/main" id="{84D97005-3C7F-4338-9464-908271145CA2}"/>
              </a:ext>
            </a:extLst>
          </p:cNvPr>
          <p:cNvSpPr txBox="1"/>
          <p:nvPr/>
        </p:nvSpPr>
        <p:spPr>
          <a:xfrm>
            <a:off x="6482597" y="6046975"/>
            <a:ext cx="26216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Confianza</a:t>
            </a:r>
          </a:p>
        </p:txBody>
      </p:sp>
      <p:pic>
        <p:nvPicPr>
          <p:cNvPr id="7" name="Imagen 6">
            <a:extLst>
              <a:ext uri="{FF2B5EF4-FFF2-40B4-BE49-F238E27FC236}">
                <a16:creationId xmlns:a16="http://schemas.microsoft.com/office/drawing/2014/main" id="{7023CE26-7CDF-4C8C-8F79-C35B7202BFC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050777" y="1786690"/>
            <a:ext cx="3236647" cy="3241232"/>
          </a:xfrm>
          <a:prstGeom prst="rect">
            <a:avLst/>
          </a:prstGeom>
        </p:spPr>
      </p:pic>
      <p:sp>
        <p:nvSpPr>
          <p:cNvPr id="34" name="Rectángulo: esquinas redondeadas 33">
            <a:extLst>
              <a:ext uri="{FF2B5EF4-FFF2-40B4-BE49-F238E27FC236}">
                <a16:creationId xmlns:a16="http://schemas.microsoft.com/office/drawing/2014/main" id="{2971B660-4CA6-4D70-A967-857EE54BCA4A}"/>
              </a:ext>
            </a:extLst>
          </p:cNvPr>
          <p:cNvSpPr/>
          <p:nvPr/>
        </p:nvSpPr>
        <p:spPr>
          <a:xfrm rot="5400000">
            <a:off x="4144766" y="3691491"/>
            <a:ext cx="347783" cy="2672862"/>
          </a:xfrm>
          <a:prstGeom prst="roundRect">
            <a:avLst>
              <a:gd name="adj" fmla="val 50000"/>
            </a:avLst>
          </a:prstGeom>
          <a:solidFill>
            <a:srgbClr val="534290">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CuadroTexto 34">
            <a:extLst>
              <a:ext uri="{FF2B5EF4-FFF2-40B4-BE49-F238E27FC236}">
                <a16:creationId xmlns:a16="http://schemas.microsoft.com/office/drawing/2014/main" id="{2381D633-F32E-40C3-B37A-5AF2A90379AD}"/>
              </a:ext>
            </a:extLst>
          </p:cNvPr>
          <p:cNvSpPr txBox="1"/>
          <p:nvPr/>
        </p:nvSpPr>
        <p:spPr>
          <a:xfrm>
            <a:off x="2970766" y="4894037"/>
            <a:ext cx="267286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AMLO</a:t>
            </a:r>
          </a:p>
        </p:txBody>
      </p:sp>
      <p:sp>
        <p:nvSpPr>
          <p:cNvPr id="6" name="CuadroTexto 5">
            <a:extLst>
              <a:ext uri="{FF2B5EF4-FFF2-40B4-BE49-F238E27FC236}">
                <a16:creationId xmlns:a16="http://schemas.microsoft.com/office/drawing/2014/main" id="{B003184F-9965-41BB-A3FE-8F54E811845A}"/>
              </a:ext>
            </a:extLst>
          </p:cNvPr>
          <p:cNvSpPr txBox="1"/>
          <p:nvPr/>
        </p:nvSpPr>
        <p:spPr>
          <a:xfrm>
            <a:off x="528907" y="6396335"/>
            <a:ext cx="5710961" cy="430887"/>
          </a:xfrm>
          <a:prstGeom prst="rect">
            <a:avLst/>
          </a:prstGeom>
          <a:noFill/>
        </p:spPr>
        <p:txBody>
          <a:bodyPr wrap="square" rtlCol="0">
            <a:spAutoFit/>
          </a:bodyPr>
          <a:lstStyle>
            <a:defPPr>
              <a:defRPr lang="es-MX"/>
            </a:defPPr>
            <a:lvl1pPr marR="0" lvl="0" indent="0" algn="r" fontAlgn="auto">
              <a:lnSpc>
                <a:spcPct val="1000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Helvetica" charset="0"/>
                <a:ea typeface="Helvetica" charset="0"/>
                <a:cs typeface="Helvetica" charset="0"/>
              </a:defRPr>
            </a:lvl1pPr>
          </a:lstStyle>
          <a:p>
            <a:pPr algn="l"/>
            <a:r>
              <a:rPr lang="es-MX" sz="1050" dirty="0"/>
              <a:t>Cada nube representa de manera proporcional el porcentaje de lo que se asoció a cada aspecto. Para ver porcentajes, véase al interior del reporte. </a:t>
            </a:r>
          </a:p>
        </p:txBody>
      </p:sp>
    </p:spTree>
    <p:extLst>
      <p:ext uri="{BB962C8B-B14F-4D97-AF65-F5344CB8AC3E}">
        <p14:creationId xmlns:p14="http://schemas.microsoft.com/office/powerpoint/2010/main" val="276374510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475893" cy="4686238"/>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34496">
                  <a:extLst>
                    <a:ext uri="{9D8B030D-6E8A-4147-A177-3AD203B41FA5}">
                      <a16:colId xmlns:a16="http://schemas.microsoft.com/office/drawing/2014/main" val="20002"/>
                    </a:ext>
                  </a:extLst>
                </a:gridCol>
                <a:gridCol w="834496">
                  <a:extLst>
                    <a:ext uri="{9D8B030D-6E8A-4147-A177-3AD203B41FA5}">
                      <a16:colId xmlns:a16="http://schemas.microsoft.com/office/drawing/2014/main" val="1889212505"/>
                    </a:ext>
                  </a:extLst>
                </a:gridCol>
                <a:gridCol w="834496">
                  <a:extLst>
                    <a:ext uri="{9D8B030D-6E8A-4147-A177-3AD203B41FA5}">
                      <a16:colId xmlns:a16="http://schemas.microsoft.com/office/drawing/2014/main" val="1803750054"/>
                    </a:ext>
                  </a:extLst>
                </a:gridCol>
                <a:gridCol w="834496">
                  <a:extLst>
                    <a:ext uri="{9D8B030D-6E8A-4147-A177-3AD203B41FA5}">
                      <a16:colId xmlns:a16="http://schemas.microsoft.com/office/drawing/2014/main" val="2074296805"/>
                    </a:ext>
                  </a:extLst>
                </a:gridCol>
                <a:gridCol w="834496">
                  <a:extLst>
                    <a:ext uri="{9D8B030D-6E8A-4147-A177-3AD203B41FA5}">
                      <a16:colId xmlns:a16="http://schemas.microsoft.com/office/drawing/2014/main" val="3291812143"/>
                    </a:ext>
                  </a:extLst>
                </a:gridCol>
                <a:gridCol w="834496">
                  <a:extLst>
                    <a:ext uri="{9D8B030D-6E8A-4147-A177-3AD203B41FA5}">
                      <a16:colId xmlns:a16="http://schemas.microsoft.com/office/drawing/2014/main" val="363732892"/>
                    </a:ext>
                  </a:extLst>
                </a:gridCol>
                <a:gridCol w="834496">
                  <a:extLst>
                    <a:ext uri="{9D8B030D-6E8A-4147-A177-3AD203B41FA5}">
                      <a16:colId xmlns:a16="http://schemas.microsoft.com/office/drawing/2014/main" val="2967888749"/>
                    </a:ext>
                  </a:extLst>
                </a:gridCol>
                <a:gridCol w="834496">
                  <a:extLst>
                    <a:ext uri="{9D8B030D-6E8A-4147-A177-3AD203B41FA5}">
                      <a16:colId xmlns:a16="http://schemas.microsoft.com/office/drawing/2014/main" val="3603207463"/>
                    </a:ext>
                  </a:extLst>
                </a:gridCol>
                <a:gridCol w="834496">
                  <a:extLst>
                    <a:ext uri="{9D8B030D-6E8A-4147-A177-3AD203B41FA5}">
                      <a16:colId xmlns:a16="http://schemas.microsoft.com/office/drawing/2014/main" val="2793555959"/>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Trabajar bien/ Actuar de buena manera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Legalidad/ Ser legal /justo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Respeto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Lealtad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Correcto/ Hacer lo correcto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Transparencia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Confianza/ Ser confiable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Claridad/ Ser claro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Rectitud/ Persona recta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dirty="0">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19" name="Rectángulo 18">
            <a:extLst>
              <a:ext uri="{FF2B5EF4-FFF2-40B4-BE49-F238E27FC236}">
                <a16:creationId xmlns:a16="http://schemas.microsoft.com/office/drawing/2014/main" id="{E2BB6582-0E10-4332-9E92-B2207F265EE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1" name="Imagen 20">
            <a:extLst>
              <a:ext uri="{FF2B5EF4-FFF2-40B4-BE49-F238E27FC236}">
                <a16:creationId xmlns:a16="http://schemas.microsoft.com/office/drawing/2014/main" id="{6C490F66-853F-4EDF-B46F-EDD84DCB3C67}"/>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2E67A4BE-CA5D-4A90-8154-F81A73272BF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47DFC4CC-DFF2-4773-AF0A-3B324D67347B}"/>
              </a:ext>
            </a:extLst>
          </p:cNvPr>
          <p:cNvSpPr/>
          <p:nvPr/>
        </p:nvSpPr>
        <p:spPr>
          <a:xfrm>
            <a:off x="7513983" y="-3803"/>
            <a:ext cx="163001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FE5FB8E2-516A-4D6E-810F-3F3289F9D85D}"/>
              </a:ext>
            </a:extLst>
          </p:cNvPr>
          <p:cNvSpPr txBox="1"/>
          <p:nvPr/>
        </p:nvSpPr>
        <p:spPr>
          <a:xfrm>
            <a:off x="7615455" y="103056"/>
            <a:ext cx="1441528"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Honestidad</a:t>
            </a:r>
          </a:p>
        </p:txBody>
      </p:sp>
      <p:sp>
        <p:nvSpPr>
          <p:cNvPr id="28" name="Rectángulo 27">
            <a:extLst>
              <a:ext uri="{FF2B5EF4-FFF2-40B4-BE49-F238E27FC236}">
                <a16:creationId xmlns:a16="http://schemas.microsoft.com/office/drawing/2014/main" id="{0F5E3C12-16A0-46BC-8EAC-7E4C5E5CF1FE}"/>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la palabra “honestidad”?</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Tree>
    <p:extLst>
      <p:ext uri="{BB962C8B-B14F-4D97-AF65-F5344CB8AC3E}">
        <p14:creationId xmlns:p14="http://schemas.microsoft.com/office/powerpoint/2010/main" val="425400227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447760" cy="4686238"/>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28309">
                  <a:extLst>
                    <a:ext uri="{9D8B030D-6E8A-4147-A177-3AD203B41FA5}">
                      <a16:colId xmlns:a16="http://schemas.microsoft.com/office/drawing/2014/main" val="20002"/>
                    </a:ext>
                  </a:extLst>
                </a:gridCol>
                <a:gridCol w="1101105">
                  <a:extLst>
                    <a:ext uri="{9D8B030D-6E8A-4147-A177-3AD203B41FA5}">
                      <a16:colId xmlns:a16="http://schemas.microsoft.com/office/drawing/2014/main" val="1889212505"/>
                    </a:ext>
                  </a:extLst>
                </a:gridCol>
                <a:gridCol w="966846">
                  <a:extLst>
                    <a:ext uri="{9D8B030D-6E8A-4147-A177-3AD203B41FA5}">
                      <a16:colId xmlns:a16="http://schemas.microsoft.com/office/drawing/2014/main" val="1803750054"/>
                    </a:ext>
                  </a:extLst>
                </a:gridCol>
                <a:gridCol w="962568">
                  <a:extLst>
                    <a:ext uri="{9D8B030D-6E8A-4147-A177-3AD203B41FA5}">
                      <a16:colId xmlns:a16="http://schemas.microsoft.com/office/drawing/2014/main" val="2074296805"/>
                    </a:ext>
                  </a:extLst>
                </a:gridCol>
                <a:gridCol w="964707">
                  <a:extLst>
                    <a:ext uri="{9D8B030D-6E8A-4147-A177-3AD203B41FA5}">
                      <a16:colId xmlns:a16="http://schemas.microsoft.com/office/drawing/2014/main" val="3291812143"/>
                    </a:ext>
                  </a:extLst>
                </a:gridCol>
                <a:gridCol w="664699">
                  <a:extLst>
                    <a:ext uri="{9D8B030D-6E8A-4147-A177-3AD203B41FA5}">
                      <a16:colId xmlns:a16="http://schemas.microsoft.com/office/drawing/2014/main" val="363732892"/>
                    </a:ext>
                  </a:extLst>
                </a:gridCol>
                <a:gridCol w="664699">
                  <a:extLst>
                    <a:ext uri="{9D8B030D-6E8A-4147-A177-3AD203B41FA5}">
                      <a16:colId xmlns:a16="http://schemas.microsoft.com/office/drawing/2014/main" val="2967888749"/>
                    </a:ext>
                  </a:extLst>
                </a:gridCol>
                <a:gridCol w="664699">
                  <a:extLst>
                    <a:ext uri="{9D8B030D-6E8A-4147-A177-3AD203B41FA5}">
                      <a16:colId xmlns:a16="http://schemas.microsoft.com/office/drawing/2014/main" val="3603207463"/>
                    </a:ext>
                  </a:extLst>
                </a:gridCol>
                <a:gridCol w="664699">
                  <a:extLst>
                    <a:ext uri="{9D8B030D-6E8A-4147-A177-3AD203B41FA5}">
                      <a16:colId xmlns:a16="http://schemas.microsoft.com/office/drawing/2014/main" val="2793555959"/>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Ser responsable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Positivo /Bienestar/ Bonito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Mencionaron personas (Familiares, Dios, amigos)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Gobierno/ Gobernadores/ Políticos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Algo que ya no hay/ No hay honestidad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solidFill>
                          <a:effectLst/>
                          <a:uLnTx/>
                          <a:uFillTx/>
                          <a:latin typeface="Helvetica" panose="020B0604020202020204" pitchFamily="34" charset="0"/>
                          <a:ea typeface="+mn-ea"/>
                          <a:cs typeface="Helvetica" panose="020B0604020202020204" pitchFamily="34" charset="0"/>
                        </a:rPr>
                        <a:t>Nada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s-MX" sz="1100" b="0" i="0" u="none" strike="noStrike" dirty="0">
                          <a:solidFill>
                            <a:srgbClr val="000000"/>
                          </a:solidFill>
                          <a:effectLst/>
                          <a:latin typeface="Calibri" panose="020F0502020204030204" pitchFamily="34" charset="0"/>
                        </a:rPr>
                        <a:t> </a:t>
                      </a: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19" name="Rectángulo 18">
            <a:extLst>
              <a:ext uri="{FF2B5EF4-FFF2-40B4-BE49-F238E27FC236}">
                <a16:creationId xmlns:a16="http://schemas.microsoft.com/office/drawing/2014/main" id="{E2BB6582-0E10-4332-9E92-B2207F265EE2}"/>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1" name="Imagen 20">
            <a:extLst>
              <a:ext uri="{FF2B5EF4-FFF2-40B4-BE49-F238E27FC236}">
                <a16:creationId xmlns:a16="http://schemas.microsoft.com/office/drawing/2014/main" id="{6C490F66-853F-4EDF-B46F-EDD84DCB3C67}"/>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2E67A4BE-CA5D-4A90-8154-F81A73272BF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47DFC4CC-DFF2-4773-AF0A-3B324D67347B}"/>
              </a:ext>
            </a:extLst>
          </p:cNvPr>
          <p:cNvSpPr/>
          <p:nvPr/>
        </p:nvSpPr>
        <p:spPr>
          <a:xfrm>
            <a:off x="7513983" y="-3803"/>
            <a:ext cx="163001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FE5FB8E2-516A-4D6E-810F-3F3289F9D85D}"/>
              </a:ext>
            </a:extLst>
          </p:cNvPr>
          <p:cNvSpPr txBox="1"/>
          <p:nvPr/>
        </p:nvSpPr>
        <p:spPr>
          <a:xfrm>
            <a:off x="7615455" y="103056"/>
            <a:ext cx="1441528"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Honestidad</a:t>
            </a:r>
          </a:p>
        </p:txBody>
      </p:sp>
      <p:sp>
        <p:nvSpPr>
          <p:cNvPr id="28" name="Rectángulo 27">
            <a:extLst>
              <a:ext uri="{FF2B5EF4-FFF2-40B4-BE49-F238E27FC236}">
                <a16:creationId xmlns:a16="http://schemas.microsoft.com/office/drawing/2014/main" id="{0F5E3C12-16A0-46BC-8EAC-7E4C5E5CF1FE}"/>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la palabra “honestidad”?</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Tree>
    <p:extLst>
      <p:ext uri="{BB962C8B-B14F-4D97-AF65-F5344CB8AC3E}">
        <p14:creationId xmlns:p14="http://schemas.microsoft.com/office/powerpoint/2010/main" val="252190155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050157" y="-3803"/>
            <a:ext cx="2093842"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182678" y="103056"/>
            <a:ext cx="187430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Confianza</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165413"/>
          <a:ext cx="8768006" cy="5327415"/>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palabra “confianza”?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7903294" y="1482990"/>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7" name="Cerrar corchete 6">
            <a:extLst>
              <a:ext uri="{FF2B5EF4-FFF2-40B4-BE49-F238E27FC236}">
                <a16:creationId xmlns:a16="http://schemas.microsoft.com/office/drawing/2014/main" id="{3F91BDEC-CBE8-46ED-ACD1-5F54D93A81F6}"/>
              </a:ext>
            </a:extLst>
          </p:cNvPr>
          <p:cNvSpPr/>
          <p:nvPr/>
        </p:nvSpPr>
        <p:spPr>
          <a:xfrm>
            <a:off x="6341226" y="1165413"/>
            <a:ext cx="45719" cy="3212623"/>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Cerrar corchete 20">
            <a:extLst>
              <a:ext uri="{FF2B5EF4-FFF2-40B4-BE49-F238E27FC236}">
                <a16:creationId xmlns:a16="http://schemas.microsoft.com/office/drawing/2014/main" id="{B7C05D3A-89BA-4AEE-80CC-B7D3F07A180E}"/>
              </a:ext>
            </a:extLst>
          </p:cNvPr>
          <p:cNvSpPr/>
          <p:nvPr/>
        </p:nvSpPr>
        <p:spPr>
          <a:xfrm>
            <a:off x="6341226" y="4448019"/>
            <a:ext cx="45719" cy="733581"/>
          </a:xfrm>
          <a:prstGeom prst="rightBracket">
            <a:avLst/>
          </a:prstGeom>
          <a:ln>
            <a:solidFill>
              <a:srgbClr val="53429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3" name="Cerrar corchete 22">
            <a:extLst>
              <a:ext uri="{FF2B5EF4-FFF2-40B4-BE49-F238E27FC236}">
                <a16:creationId xmlns:a16="http://schemas.microsoft.com/office/drawing/2014/main" id="{E422FF9B-0373-4486-A52F-A471DF6BAC51}"/>
              </a:ext>
            </a:extLst>
          </p:cNvPr>
          <p:cNvSpPr/>
          <p:nvPr/>
        </p:nvSpPr>
        <p:spPr>
          <a:xfrm>
            <a:off x="6341225" y="5251583"/>
            <a:ext cx="45720" cy="325853"/>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Rectángulo 24">
            <a:extLst>
              <a:ext uri="{FF2B5EF4-FFF2-40B4-BE49-F238E27FC236}">
                <a16:creationId xmlns:a16="http://schemas.microsoft.com/office/drawing/2014/main" id="{184D0807-D692-4A73-BC8A-09CBE9A5F5EB}"/>
              </a:ext>
            </a:extLst>
          </p:cNvPr>
          <p:cNvSpPr/>
          <p:nvPr/>
        </p:nvSpPr>
        <p:spPr>
          <a:xfrm>
            <a:off x="6378391" y="2580031"/>
            <a:ext cx="109258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D75B5"/>
                </a:solidFill>
                <a:effectLst/>
                <a:uLnTx/>
                <a:uFillTx/>
                <a:latin typeface="Helvetica" charset="0"/>
                <a:ea typeface="Helvetica" charset="0"/>
                <a:cs typeface="Helvetica" charset="0"/>
              </a:rPr>
              <a:t>64.5%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D75B5"/>
                </a:solidFill>
                <a:effectLst/>
                <a:uLnTx/>
                <a:uFillTx/>
                <a:latin typeface="Helvetica" charset="0"/>
                <a:ea typeface="Helvetica" charset="0"/>
                <a:cs typeface="Helvetica" charset="0"/>
              </a:rPr>
              <a:t>Aspectos positivos</a:t>
            </a:r>
          </a:p>
        </p:txBody>
      </p:sp>
      <p:sp>
        <p:nvSpPr>
          <p:cNvPr id="26" name="Rectángulo 25">
            <a:extLst>
              <a:ext uri="{FF2B5EF4-FFF2-40B4-BE49-F238E27FC236}">
                <a16:creationId xmlns:a16="http://schemas.microsoft.com/office/drawing/2014/main" id="{3BDBC342-42A6-4C4D-9524-8457B5E55B20}"/>
              </a:ext>
            </a:extLst>
          </p:cNvPr>
          <p:cNvSpPr/>
          <p:nvPr/>
        </p:nvSpPr>
        <p:spPr>
          <a:xfrm>
            <a:off x="6386945" y="4456014"/>
            <a:ext cx="107548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534290"/>
                </a:solidFill>
                <a:effectLst/>
                <a:uLnTx/>
                <a:uFillTx/>
                <a:latin typeface="Helvetica" charset="0"/>
                <a:ea typeface="+mn-ea"/>
                <a:cs typeface="Helvetica" charset="0"/>
              </a:rPr>
              <a:t>8.0%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534290"/>
                </a:solidFill>
                <a:effectLst/>
                <a:uLnTx/>
                <a:uFillTx/>
                <a:latin typeface="Helvetica" charset="0"/>
                <a:ea typeface="+mn-ea"/>
                <a:cs typeface="Helvetica" charset="0"/>
              </a:rPr>
              <a:t>Aspectos neutros</a:t>
            </a:r>
          </a:p>
        </p:txBody>
      </p:sp>
      <p:sp>
        <p:nvSpPr>
          <p:cNvPr id="27" name="Rectángulo 26">
            <a:extLst>
              <a:ext uri="{FF2B5EF4-FFF2-40B4-BE49-F238E27FC236}">
                <a16:creationId xmlns:a16="http://schemas.microsoft.com/office/drawing/2014/main" id="{F3F5D395-47A9-4CDA-84B5-FEC28A03A9E5}"/>
              </a:ext>
            </a:extLst>
          </p:cNvPr>
          <p:cNvSpPr/>
          <p:nvPr/>
        </p:nvSpPr>
        <p:spPr>
          <a:xfrm>
            <a:off x="6427089" y="5172328"/>
            <a:ext cx="104389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8F2D5D"/>
                </a:solidFill>
                <a:effectLst/>
                <a:uLnTx/>
                <a:uFillTx/>
                <a:latin typeface="Helvetica" charset="0"/>
                <a:ea typeface="+mn-ea"/>
                <a:cs typeface="Helvetica" charset="0"/>
              </a:rPr>
              <a:t>14.5%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8F2D5D"/>
                </a:solidFill>
                <a:effectLst/>
                <a:uLnTx/>
                <a:uFillTx/>
                <a:latin typeface="Helvetica" charset="0"/>
                <a:ea typeface="+mn-ea"/>
                <a:cs typeface="Helvetica" charset="0"/>
              </a:rPr>
              <a:t>Aspectos negativos </a:t>
            </a:r>
          </a:p>
        </p:txBody>
      </p:sp>
    </p:spTree>
    <p:extLst>
      <p:ext uri="{BB962C8B-B14F-4D97-AF65-F5344CB8AC3E}">
        <p14:creationId xmlns:p14="http://schemas.microsoft.com/office/powerpoint/2010/main" val="346519924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ext uri="{D42A27DB-BD31-4B8C-83A1-F6EECF244321}">
                <p14:modId xmlns:p14="http://schemas.microsoft.com/office/powerpoint/2010/main" val="2315201045"/>
              </p:ext>
            </p:extLst>
          </p:nvPr>
        </p:nvGraphicFramePr>
        <p:xfrm>
          <a:off x="316418" y="1256653"/>
          <a:ext cx="8419621" cy="444194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931774">
                  <a:extLst>
                    <a:ext uri="{9D8B030D-6E8A-4147-A177-3AD203B41FA5}">
                      <a16:colId xmlns:a16="http://schemas.microsoft.com/office/drawing/2014/main" val="20002"/>
                    </a:ext>
                  </a:extLst>
                </a:gridCol>
                <a:gridCol w="931774">
                  <a:extLst>
                    <a:ext uri="{9D8B030D-6E8A-4147-A177-3AD203B41FA5}">
                      <a16:colId xmlns:a16="http://schemas.microsoft.com/office/drawing/2014/main" val="1889212505"/>
                    </a:ext>
                  </a:extLst>
                </a:gridCol>
                <a:gridCol w="931774">
                  <a:extLst>
                    <a:ext uri="{9D8B030D-6E8A-4147-A177-3AD203B41FA5}">
                      <a16:colId xmlns:a16="http://schemas.microsoft.com/office/drawing/2014/main" val="1803750054"/>
                    </a:ext>
                  </a:extLst>
                </a:gridCol>
                <a:gridCol w="931774">
                  <a:extLst>
                    <a:ext uri="{9D8B030D-6E8A-4147-A177-3AD203B41FA5}">
                      <a16:colId xmlns:a16="http://schemas.microsoft.com/office/drawing/2014/main" val="2074296805"/>
                    </a:ext>
                  </a:extLst>
                </a:gridCol>
                <a:gridCol w="931774">
                  <a:extLst>
                    <a:ext uri="{9D8B030D-6E8A-4147-A177-3AD203B41FA5}">
                      <a16:colId xmlns:a16="http://schemas.microsoft.com/office/drawing/2014/main" val="3291812143"/>
                    </a:ext>
                  </a:extLst>
                </a:gridCol>
                <a:gridCol w="1093131">
                  <a:extLst>
                    <a:ext uri="{9D8B030D-6E8A-4147-A177-3AD203B41FA5}">
                      <a16:colId xmlns:a16="http://schemas.microsoft.com/office/drawing/2014/main" val="363732892"/>
                    </a:ext>
                  </a:extLst>
                </a:gridCol>
                <a:gridCol w="770417">
                  <a:extLst>
                    <a:ext uri="{9D8B030D-6E8A-4147-A177-3AD203B41FA5}">
                      <a16:colId xmlns:a16="http://schemas.microsoft.com/office/drawing/2014/main" val="2967888749"/>
                    </a:ext>
                  </a:extLst>
                </a:gridCol>
                <a:gridCol w="931774">
                  <a:extLst>
                    <a:ext uri="{9D8B030D-6E8A-4147-A177-3AD203B41FA5}">
                      <a16:colId xmlns:a16="http://schemas.microsoft.com/office/drawing/2014/main" val="3603207463"/>
                    </a:ext>
                  </a:extLst>
                </a:gridCol>
              </a:tblGrid>
              <a:tr h="670622">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Tener confianza en alguien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Honestidad/ Sinceridad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Familia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Credibilidad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Seguridad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Valores (responsabilidad)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Amistad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Lealtad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3" name="Rectángulo 22">
            <a:extLst>
              <a:ext uri="{FF2B5EF4-FFF2-40B4-BE49-F238E27FC236}">
                <a16:creationId xmlns:a16="http://schemas.microsoft.com/office/drawing/2014/main" id="{D332F80A-73A1-4DF2-8F93-BD71B8A6C148}"/>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04A41433-D64B-4A59-A6D9-22EFE519F19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0ECF46F0-2B6B-478D-9239-F87C24EC7460}"/>
              </a:ext>
            </a:extLst>
          </p:cNvPr>
          <p:cNvSpPr/>
          <p:nvPr/>
        </p:nvSpPr>
        <p:spPr>
          <a:xfrm>
            <a:off x="7050157" y="-3803"/>
            <a:ext cx="2093842"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C7A62607-1046-4910-9E6D-57CB9AD954EC}"/>
              </a:ext>
            </a:extLst>
          </p:cNvPr>
          <p:cNvSpPr txBox="1"/>
          <p:nvPr/>
        </p:nvSpPr>
        <p:spPr>
          <a:xfrm>
            <a:off x="7182678" y="103056"/>
            <a:ext cx="187430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Confianza</a:t>
            </a:r>
          </a:p>
        </p:txBody>
      </p:sp>
      <p:sp>
        <p:nvSpPr>
          <p:cNvPr id="28" name="Rectángulo 27">
            <a:extLst>
              <a:ext uri="{FF2B5EF4-FFF2-40B4-BE49-F238E27FC236}">
                <a16:creationId xmlns:a16="http://schemas.microsoft.com/office/drawing/2014/main" id="{A90AB8A7-0DAA-41F0-A6A0-8C12ED8CA94F}"/>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palabra “confianza”?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225788810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ext uri="{D42A27DB-BD31-4B8C-83A1-F6EECF244321}">
                <p14:modId xmlns:p14="http://schemas.microsoft.com/office/powerpoint/2010/main" val="3551710984"/>
              </p:ext>
            </p:extLst>
          </p:nvPr>
        </p:nvGraphicFramePr>
        <p:xfrm>
          <a:off x="471162" y="1439533"/>
          <a:ext cx="8236741" cy="430126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908914">
                  <a:extLst>
                    <a:ext uri="{9D8B030D-6E8A-4147-A177-3AD203B41FA5}">
                      <a16:colId xmlns:a16="http://schemas.microsoft.com/office/drawing/2014/main" val="20002"/>
                    </a:ext>
                  </a:extLst>
                </a:gridCol>
                <a:gridCol w="908914">
                  <a:extLst>
                    <a:ext uri="{9D8B030D-6E8A-4147-A177-3AD203B41FA5}">
                      <a16:colId xmlns:a16="http://schemas.microsoft.com/office/drawing/2014/main" val="1889212505"/>
                    </a:ext>
                  </a:extLst>
                </a:gridCol>
                <a:gridCol w="908914">
                  <a:extLst>
                    <a:ext uri="{9D8B030D-6E8A-4147-A177-3AD203B41FA5}">
                      <a16:colId xmlns:a16="http://schemas.microsoft.com/office/drawing/2014/main" val="1803750054"/>
                    </a:ext>
                  </a:extLst>
                </a:gridCol>
                <a:gridCol w="908914">
                  <a:extLst>
                    <a:ext uri="{9D8B030D-6E8A-4147-A177-3AD203B41FA5}">
                      <a16:colId xmlns:a16="http://schemas.microsoft.com/office/drawing/2014/main" val="2074296805"/>
                    </a:ext>
                  </a:extLst>
                </a:gridCol>
                <a:gridCol w="908914">
                  <a:extLst>
                    <a:ext uri="{9D8B030D-6E8A-4147-A177-3AD203B41FA5}">
                      <a16:colId xmlns:a16="http://schemas.microsoft.com/office/drawing/2014/main" val="3291812143"/>
                    </a:ext>
                  </a:extLst>
                </a:gridCol>
                <a:gridCol w="908914">
                  <a:extLst>
                    <a:ext uri="{9D8B030D-6E8A-4147-A177-3AD203B41FA5}">
                      <a16:colId xmlns:a16="http://schemas.microsoft.com/office/drawing/2014/main" val="363732892"/>
                    </a:ext>
                  </a:extLst>
                </a:gridCol>
                <a:gridCol w="908914">
                  <a:extLst>
                    <a:ext uri="{9D8B030D-6E8A-4147-A177-3AD203B41FA5}">
                      <a16:colId xmlns:a16="http://schemas.microsoft.com/office/drawing/2014/main" val="2967888749"/>
                    </a:ext>
                  </a:extLst>
                </a:gridCol>
                <a:gridCol w="908914">
                  <a:extLst>
                    <a:ext uri="{9D8B030D-6E8A-4147-A177-3AD203B41FA5}">
                      <a16:colId xmlns:a16="http://schemas.microsoft.com/office/drawing/2014/main" val="3603207463"/>
                    </a:ext>
                  </a:extLst>
                </a:gridCol>
              </a:tblGrid>
              <a:tr h="529945">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Cumplimiento/ Compromiso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Mejoría/ Avance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Fe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Respeto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Tranquilidad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Tener confianza en el Gobierno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Trabajo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Amor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3" name="Rectángulo 22">
            <a:extLst>
              <a:ext uri="{FF2B5EF4-FFF2-40B4-BE49-F238E27FC236}">
                <a16:creationId xmlns:a16="http://schemas.microsoft.com/office/drawing/2014/main" id="{D332F80A-73A1-4DF2-8F93-BD71B8A6C148}"/>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04A41433-D64B-4A59-A6D9-22EFE519F19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0ECF46F0-2B6B-478D-9239-F87C24EC7460}"/>
              </a:ext>
            </a:extLst>
          </p:cNvPr>
          <p:cNvSpPr/>
          <p:nvPr/>
        </p:nvSpPr>
        <p:spPr>
          <a:xfrm>
            <a:off x="7050157" y="-3803"/>
            <a:ext cx="2093842"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C7A62607-1046-4910-9E6D-57CB9AD954EC}"/>
              </a:ext>
            </a:extLst>
          </p:cNvPr>
          <p:cNvSpPr txBox="1"/>
          <p:nvPr/>
        </p:nvSpPr>
        <p:spPr>
          <a:xfrm>
            <a:off x="7182678" y="103056"/>
            <a:ext cx="187430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Confianza</a:t>
            </a:r>
          </a:p>
        </p:txBody>
      </p:sp>
      <p:sp>
        <p:nvSpPr>
          <p:cNvPr id="28" name="Rectángulo 27">
            <a:extLst>
              <a:ext uri="{FF2B5EF4-FFF2-40B4-BE49-F238E27FC236}">
                <a16:creationId xmlns:a16="http://schemas.microsoft.com/office/drawing/2014/main" id="{A90AB8A7-0DAA-41F0-A6A0-8C12ED8CA94F}"/>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palabra “confianza”?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348153503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ext uri="{D42A27DB-BD31-4B8C-83A1-F6EECF244321}">
                <p14:modId xmlns:p14="http://schemas.microsoft.com/office/powerpoint/2010/main" val="712689001"/>
              </p:ext>
            </p:extLst>
          </p:nvPr>
        </p:nvGraphicFramePr>
        <p:xfrm>
          <a:off x="372689" y="1467668"/>
          <a:ext cx="8335219" cy="444194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36979">
                  <a:extLst>
                    <a:ext uri="{9D8B030D-6E8A-4147-A177-3AD203B41FA5}">
                      <a16:colId xmlns:a16="http://schemas.microsoft.com/office/drawing/2014/main" val="20002"/>
                    </a:ext>
                  </a:extLst>
                </a:gridCol>
                <a:gridCol w="736979">
                  <a:extLst>
                    <a:ext uri="{9D8B030D-6E8A-4147-A177-3AD203B41FA5}">
                      <a16:colId xmlns:a16="http://schemas.microsoft.com/office/drawing/2014/main" val="1889212505"/>
                    </a:ext>
                  </a:extLst>
                </a:gridCol>
                <a:gridCol w="736979">
                  <a:extLst>
                    <a:ext uri="{9D8B030D-6E8A-4147-A177-3AD203B41FA5}">
                      <a16:colId xmlns:a16="http://schemas.microsoft.com/office/drawing/2014/main" val="1803750054"/>
                    </a:ext>
                  </a:extLst>
                </a:gridCol>
                <a:gridCol w="736979">
                  <a:extLst>
                    <a:ext uri="{9D8B030D-6E8A-4147-A177-3AD203B41FA5}">
                      <a16:colId xmlns:a16="http://schemas.microsoft.com/office/drawing/2014/main" val="2074296805"/>
                    </a:ext>
                  </a:extLst>
                </a:gridCol>
                <a:gridCol w="1003421">
                  <a:extLst>
                    <a:ext uri="{9D8B030D-6E8A-4147-A177-3AD203B41FA5}">
                      <a16:colId xmlns:a16="http://schemas.microsoft.com/office/drawing/2014/main" val="3291812143"/>
                    </a:ext>
                  </a:extLst>
                </a:gridCol>
                <a:gridCol w="647114">
                  <a:extLst>
                    <a:ext uri="{9D8B030D-6E8A-4147-A177-3AD203B41FA5}">
                      <a16:colId xmlns:a16="http://schemas.microsoft.com/office/drawing/2014/main" val="363732892"/>
                    </a:ext>
                  </a:extLst>
                </a:gridCol>
                <a:gridCol w="560402">
                  <a:extLst>
                    <a:ext uri="{9D8B030D-6E8A-4147-A177-3AD203B41FA5}">
                      <a16:colId xmlns:a16="http://schemas.microsoft.com/office/drawing/2014/main" val="2967888749"/>
                    </a:ext>
                  </a:extLst>
                </a:gridCol>
                <a:gridCol w="736979">
                  <a:extLst>
                    <a:ext uri="{9D8B030D-6E8A-4147-A177-3AD203B41FA5}">
                      <a16:colId xmlns:a16="http://schemas.microsoft.com/office/drawing/2014/main" val="3603207463"/>
                    </a:ext>
                  </a:extLst>
                </a:gridCol>
                <a:gridCol w="736979">
                  <a:extLst>
                    <a:ext uri="{9D8B030D-6E8A-4147-A177-3AD203B41FA5}">
                      <a16:colId xmlns:a16="http://schemas.microsoft.com/office/drawing/2014/main" val="2793555959"/>
                    </a:ext>
                  </a:extLst>
                </a:gridCol>
                <a:gridCol w="736979">
                  <a:extLst>
                    <a:ext uri="{9D8B030D-6E8A-4147-A177-3AD203B41FA5}">
                      <a16:colId xmlns:a16="http://schemas.microsoft.com/office/drawing/2014/main" val="20005"/>
                    </a:ext>
                  </a:extLst>
                </a:gridCol>
              </a:tblGrid>
              <a:tr h="670622">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Gobierno/ Políticos (AMLO)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Confianza en uno mismo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La confianza se gana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Población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Falta de confianza/ Que no existe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Mentiras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solidFill>
                          <a:effectLst/>
                          <a:uLnTx/>
                          <a:uFillTx/>
                          <a:latin typeface="Helvetica" panose="020B0604020202020204" pitchFamily="34" charset="0"/>
                          <a:ea typeface="+mn-ea"/>
                          <a:cs typeface="Helvetica" panose="020B0604020202020204" pitchFamily="34" charset="0"/>
                        </a:rPr>
                        <a:t>Nada/ Ninguna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3" name="Rectángulo 22">
            <a:extLst>
              <a:ext uri="{FF2B5EF4-FFF2-40B4-BE49-F238E27FC236}">
                <a16:creationId xmlns:a16="http://schemas.microsoft.com/office/drawing/2014/main" id="{D332F80A-73A1-4DF2-8F93-BD71B8A6C148}"/>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4" name="Imagen 23">
            <a:extLst>
              <a:ext uri="{FF2B5EF4-FFF2-40B4-BE49-F238E27FC236}">
                <a16:creationId xmlns:a16="http://schemas.microsoft.com/office/drawing/2014/main" id="{07B1C56F-64CE-441E-BE06-78E58AB516EE}"/>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5" name="Imagen 24">
            <a:extLst>
              <a:ext uri="{FF2B5EF4-FFF2-40B4-BE49-F238E27FC236}">
                <a16:creationId xmlns:a16="http://schemas.microsoft.com/office/drawing/2014/main" id="{04A41433-D64B-4A59-A6D9-22EFE519F19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6" name="Rectángulo 25">
            <a:extLst>
              <a:ext uri="{FF2B5EF4-FFF2-40B4-BE49-F238E27FC236}">
                <a16:creationId xmlns:a16="http://schemas.microsoft.com/office/drawing/2014/main" id="{0ECF46F0-2B6B-478D-9239-F87C24EC7460}"/>
              </a:ext>
            </a:extLst>
          </p:cNvPr>
          <p:cNvSpPr/>
          <p:nvPr/>
        </p:nvSpPr>
        <p:spPr>
          <a:xfrm>
            <a:off x="7050157" y="-3803"/>
            <a:ext cx="2093842"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CuadroTexto 26">
            <a:extLst>
              <a:ext uri="{FF2B5EF4-FFF2-40B4-BE49-F238E27FC236}">
                <a16:creationId xmlns:a16="http://schemas.microsoft.com/office/drawing/2014/main" id="{C7A62607-1046-4910-9E6D-57CB9AD954EC}"/>
              </a:ext>
            </a:extLst>
          </p:cNvPr>
          <p:cNvSpPr txBox="1"/>
          <p:nvPr/>
        </p:nvSpPr>
        <p:spPr>
          <a:xfrm>
            <a:off x="7182678" y="103056"/>
            <a:ext cx="1874305"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Confianza</a:t>
            </a:r>
          </a:p>
        </p:txBody>
      </p:sp>
      <p:sp>
        <p:nvSpPr>
          <p:cNvPr id="28" name="Rectángulo 27">
            <a:extLst>
              <a:ext uri="{FF2B5EF4-FFF2-40B4-BE49-F238E27FC236}">
                <a16:creationId xmlns:a16="http://schemas.microsoft.com/office/drawing/2014/main" id="{A90AB8A7-0DAA-41F0-A6A0-8C12ED8CA94F}"/>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palabra “confianza”?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54668040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ext uri="{D42A27DB-BD31-4B8C-83A1-F6EECF244321}">
                <p14:modId xmlns:p14="http://schemas.microsoft.com/office/powerpoint/2010/main" val="2737476244"/>
              </p:ext>
            </p:extLst>
          </p:nvPr>
        </p:nvGraphicFramePr>
        <p:xfrm>
          <a:off x="154322" y="1355248"/>
          <a:ext cx="8768006" cy="504361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AMLO</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458500" y="2170984"/>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cxnSp>
        <p:nvCxnSpPr>
          <p:cNvPr id="5" name="Conector recto 4">
            <a:extLst>
              <a:ext uri="{FF2B5EF4-FFF2-40B4-BE49-F238E27FC236}">
                <a16:creationId xmlns:a16="http://schemas.microsoft.com/office/drawing/2014/main" id="{E4981B54-D5F1-4FB8-963B-FE89535C503D}"/>
              </a:ext>
            </a:extLst>
          </p:cNvPr>
          <p:cNvCxnSpPr/>
          <p:nvPr/>
        </p:nvCxnSpPr>
        <p:spPr>
          <a:xfrm>
            <a:off x="0" y="1722779"/>
            <a:ext cx="281931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7F64003A-0E32-42DA-8F96-E0E2237702D1}"/>
              </a:ext>
            </a:extLst>
          </p:cNvPr>
          <p:cNvSpPr txBox="1"/>
          <p:nvPr/>
        </p:nvSpPr>
        <p:spPr>
          <a:xfrm>
            <a:off x="0" y="1415002"/>
            <a:ext cx="279766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Andrés Manuel López Obrador</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19" name="Cerrar corchete 18">
            <a:extLst>
              <a:ext uri="{FF2B5EF4-FFF2-40B4-BE49-F238E27FC236}">
                <a16:creationId xmlns:a16="http://schemas.microsoft.com/office/drawing/2014/main" id="{E6C0E0C7-45BE-41D2-ACDA-D07D69237469}"/>
              </a:ext>
            </a:extLst>
          </p:cNvPr>
          <p:cNvSpPr/>
          <p:nvPr/>
        </p:nvSpPr>
        <p:spPr>
          <a:xfrm>
            <a:off x="6567473" y="1429438"/>
            <a:ext cx="54998" cy="1653438"/>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Cerrar corchete 19">
            <a:extLst>
              <a:ext uri="{FF2B5EF4-FFF2-40B4-BE49-F238E27FC236}">
                <a16:creationId xmlns:a16="http://schemas.microsoft.com/office/drawing/2014/main" id="{55B71482-F81E-499E-A65B-9C140C1F482B}"/>
              </a:ext>
            </a:extLst>
          </p:cNvPr>
          <p:cNvSpPr/>
          <p:nvPr/>
        </p:nvSpPr>
        <p:spPr>
          <a:xfrm>
            <a:off x="6262253" y="4529174"/>
            <a:ext cx="45719" cy="1006115"/>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Cerrar corchete 20">
            <a:extLst>
              <a:ext uri="{FF2B5EF4-FFF2-40B4-BE49-F238E27FC236}">
                <a16:creationId xmlns:a16="http://schemas.microsoft.com/office/drawing/2014/main" id="{60605B6B-60BC-4776-882A-D6F38D610225}"/>
              </a:ext>
            </a:extLst>
          </p:cNvPr>
          <p:cNvSpPr/>
          <p:nvPr/>
        </p:nvSpPr>
        <p:spPr>
          <a:xfrm>
            <a:off x="6410919" y="3089905"/>
            <a:ext cx="45719" cy="1329695"/>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srgbClr val="1D75B5"/>
              </a:solidFill>
              <a:effectLst/>
              <a:uLnTx/>
              <a:uFillTx/>
              <a:latin typeface="Calibri"/>
              <a:ea typeface="+mn-ea"/>
              <a:cs typeface="+mn-cs"/>
            </a:endParaRPr>
          </a:p>
        </p:txBody>
      </p:sp>
      <p:sp>
        <p:nvSpPr>
          <p:cNvPr id="23" name="CuadroTexto 1">
            <a:extLst>
              <a:ext uri="{FF2B5EF4-FFF2-40B4-BE49-F238E27FC236}">
                <a16:creationId xmlns:a16="http://schemas.microsoft.com/office/drawing/2014/main" id="{1B25421F-BB3E-4C3B-BFC5-B771F1C0EC4E}"/>
              </a:ext>
            </a:extLst>
          </p:cNvPr>
          <p:cNvSpPr txBox="1"/>
          <p:nvPr/>
        </p:nvSpPr>
        <p:spPr>
          <a:xfrm rot="5400000">
            <a:off x="6801790" y="4931590"/>
            <a:ext cx="355192" cy="910150"/>
          </a:xfrm>
          <a:prstGeom prst="rect">
            <a:avLst/>
          </a:prstGeom>
        </p:spPr>
        <p:txBody>
          <a:bodyPr vert="vert270"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Aspectos neutros</a:t>
            </a:r>
          </a:p>
        </p:txBody>
      </p:sp>
      <p:sp>
        <p:nvSpPr>
          <p:cNvPr id="25" name="CuadroTexto 1">
            <a:extLst>
              <a:ext uri="{FF2B5EF4-FFF2-40B4-BE49-F238E27FC236}">
                <a16:creationId xmlns:a16="http://schemas.microsoft.com/office/drawing/2014/main" id="{62A8D427-400D-4B6C-A670-50E163815046}"/>
              </a:ext>
            </a:extLst>
          </p:cNvPr>
          <p:cNvSpPr txBox="1"/>
          <p:nvPr/>
        </p:nvSpPr>
        <p:spPr>
          <a:xfrm rot="5400000">
            <a:off x="7029784" y="2099119"/>
            <a:ext cx="355280" cy="910150"/>
          </a:xfrm>
          <a:prstGeom prst="rect">
            <a:avLst/>
          </a:prstGeom>
        </p:spPr>
        <p:txBody>
          <a:bodyPr vert="vert270"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Aspectos negativos</a:t>
            </a:r>
          </a:p>
        </p:txBody>
      </p:sp>
      <p:sp>
        <p:nvSpPr>
          <p:cNvPr id="26" name="CuadroTexto 1">
            <a:extLst>
              <a:ext uri="{FF2B5EF4-FFF2-40B4-BE49-F238E27FC236}">
                <a16:creationId xmlns:a16="http://schemas.microsoft.com/office/drawing/2014/main" id="{C2B71AFF-1720-4E20-9979-D771A2132A2F}"/>
              </a:ext>
            </a:extLst>
          </p:cNvPr>
          <p:cNvSpPr txBox="1"/>
          <p:nvPr/>
        </p:nvSpPr>
        <p:spPr>
          <a:xfrm rot="5400000">
            <a:off x="6844952" y="3476248"/>
            <a:ext cx="355192" cy="910150"/>
          </a:xfrm>
          <a:prstGeom prst="rect">
            <a:avLst/>
          </a:prstGeom>
        </p:spPr>
        <p:txBody>
          <a:bodyPr vert="vert270"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Aspectos positivos </a:t>
            </a:r>
          </a:p>
        </p:txBody>
      </p:sp>
      <p:sp>
        <p:nvSpPr>
          <p:cNvPr id="27" name="CuadroTexto 1">
            <a:extLst>
              <a:ext uri="{FF2B5EF4-FFF2-40B4-BE49-F238E27FC236}">
                <a16:creationId xmlns:a16="http://schemas.microsoft.com/office/drawing/2014/main" id="{AE04CD42-B656-4AEB-9E5F-59D779B38AE0}"/>
              </a:ext>
            </a:extLst>
          </p:cNvPr>
          <p:cNvSpPr txBox="1"/>
          <p:nvPr/>
        </p:nvSpPr>
        <p:spPr>
          <a:xfrm>
            <a:off x="6872764" y="2164074"/>
            <a:ext cx="789735" cy="41560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40.4%</a:t>
            </a:r>
          </a:p>
        </p:txBody>
      </p:sp>
      <p:sp>
        <p:nvSpPr>
          <p:cNvPr id="30" name="CuadroTexto 1">
            <a:extLst>
              <a:ext uri="{FF2B5EF4-FFF2-40B4-BE49-F238E27FC236}">
                <a16:creationId xmlns:a16="http://schemas.microsoft.com/office/drawing/2014/main" id="{A0F849F7-CBCC-4435-AA4E-CCC422E13B3E}"/>
              </a:ext>
            </a:extLst>
          </p:cNvPr>
          <p:cNvSpPr txBox="1"/>
          <p:nvPr/>
        </p:nvSpPr>
        <p:spPr>
          <a:xfrm>
            <a:off x="6656025" y="3535143"/>
            <a:ext cx="789734" cy="41560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29.5%</a:t>
            </a:r>
          </a:p>
        </p:txBody>
      </p:sp>
      <p:sp>
        <p:nvSpPr>
          <p:cNvPr id="31" name="CuadroTexto 1">
            <a:extLst>
              <a:ext uri="{FF2B5EF4-FFF2-40B4-BE49-F238E27FC236}">
                <a16:creationId xmlns:a16="http://schemas.microsoft.com/office/drawing/2014/main" id="{6BB0D4B1-61A9-468A-9C94-A1E82FB4BD41}"/>
              </a:ext>
            </a:extLst>
          </p:cNvPr>
          <p:cNvSpPr txBox="1"/>
          <p:nvPr/>
        </p:nvSpPr>
        <p:spPr>
          <a:xfrm>
            <a:off x="6567473" y="4988160"/>
            <a:ext cx="789734" cy="41560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19.8%</a:t>
            </a:r>
          </a:p>
        </p:txBody>
      </p:sp>
    </p:spTree>
    <p:extLst>
      <p:ext uri="{BB962C8B-B14F-4D97-AF65-F5344CB8AC3E}">
        <p14:creationId xmlns:p14="http://schemas.microsoft.com/office/powerpoint/2010/main" val="200637106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563544"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44235">
                  <a:extLst>
                    <a:ext uri="{9D8B030D-6E8A-4147-A177-3AD203B41FA5}">
                      <a16:colId xmlns:a16="http://schemas.microsoft.com/office/drawing/2014/main" val="20002"/>
                    </a:ext>
                  </a:extLst>
                </a:gridCol>
                <a:gridCol w="844235">
                  <a:extLst>
                    <a:ext uri="{9D8B030D-6E8A-4147-A177-3AD203B41FA5}">
                      <a16:colId xmlns:a16="http://schemas.microsoft.com/office/drawing/2014/main" val="1889212505"/>
                    </a:ext>
                  </a:extLst>
                </a:gridCol>
                <a:gridCol w="844235">
                  <a:extLst>
                    <a:ext uri="{9D8B030D-6E8A-4147-A177-3AD203B41FA5}">
                      <a16:colId xmlns:a16="http://schemas.microsoft.com/office/drawing/2014/main" val="1803750054"/>
                    </a:ext>
                  </a:extLst>
                </a:gridCol>
                <a:gridCol w="844235">
                  <a:extLst>
                    <a:ext uri="{9D8B030D-6E8A-4147-A177-3AD203B41FA5}">
                      <a16:colId xmlns:a16="http://schemas.microsoft.com/office/drawing/2014/main" val="2074296805"/>
                    </a:ext>
                  </a:extLst>
                </a:gridCol>
                <a:gridCol w="844235">
                  <a:extLst>
                    <a:ext uri="{9D8B030D-6E8A-4147-A177-3AD203B41FA5}">
                      <a16:colId xmlns:a16="http://schemas.microsoft.com/office/drawing/2014/main" val="3291812143"/>
                    </a:ext>
                  </a:extLst>
                </a:gridCol>
                <a:gridCol w="844235">
                  <a:extLst>
                    <a:ext uri="{9D8B030D-6E8A-4147-A177-3AD203B41FA5}">
                      <a16:colId xmlns:a16="http://schemas.microsoft.com/office/drawing/2014/main" val="363732892"/>
                    </a:ext>
                  </a:extLst>
                </a:gridCol>
                <a:gridCol w="844235">
                  <a:extLst>
                    <a:ext uri="{9D8B030D-6E8A-4147-A177-3AD203B41FA5}">
                      <a16:colId xmlns:a16="http://schemas.microsoft.com/office/drawing/2014/main" val="2967888749"/>
                    </a:ext>
                  </a:extLst>
                </a:gridCol>
                <a:gridCol w="844235">
                  <a:extLst>
                    <a:ext uri="{9D8B030D-6E8A-4147-A177-3AD203B41FA5}">
                      <a16:colId xmlns:a16="http://schemas.microsoft.com/office/drawing/2014/main" val="3603207463"/>
                    </a:ext>
                  </a:extLst>
                </a:gridCol>
                <a:gridCol w="844235">
                  <a:extLst>
                    <a:ext uri="{9D8B030D-6E8A-4147-A177-3AD203B41FA5}">
                      <a16:colId xmlns:a16="http://schemas.microsoft.com/office/drawing/2014/main" val="2793555959"/>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Desconfianza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Mentiroso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Corrupción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Es aferrado/necio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No le simpatiza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Está loco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Conflictivo/</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Problemático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Vividor/</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Mantenido/</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Oportunista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Hablador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AMLO</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37" name="Conector recto 36">
            <a:extLst>
              <a:ext uri="{FF2B5EF4-FFF2-40B4-BE49-F238E27FC236}">
                <a16:creationId xmlns:a16="http://schemas.microsoft.com/office/drawing/2014/main" id="{C2252184-22CD-4802-B96F-8E5A2BDD73AD}"/>
              </a:ext>
            </a:extLst>
          </p:cNvPr>
          <p:cNvCxnSpPr/>
          <p:nvPr/>
        </p:nvCxnSpPr>
        <p:spPr>
          <a:xfrm>
            <a:off x="0" y="1722779"/>
            <a:ext cx="281931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8" name="CuadroTexto 37">
            <a:extLst>
              <a:ext uri="{FF2B5EF4-FFF2-40B4-BE49-F238E27FC236}">
                <a16:creationId xmlns:a16="http://schemas.microsoft.com/office/drawing/2014/main" id="{A88555D6-DE96-4284-86B7-8BB1A7307678}"/>
              </a:ext>
            </a:extLst>
          </p:cNvPr>
          <p:cNvSpPr txBox="1"/>
          <p:nvPr/>
        </p:nvSpPr>
        <p:spPr>
          <a:xfrm>
            <a:off x="0" y="1415002"/>
            <a:ext cx="279766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Andrés Manuel López Obrador</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380019040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563544"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44235">
                  <a:extLst>
                    <a:ext uri="{9D8B030D-6E8A-4147-A177-3AD203B41FA5}">
                      <a16:colId xmlns:a16="http://schemas.microsoft.com/office/drawing/2014/main" val="20002"/>
                    </a:ext>
                  </a:extLst>
                </a:gridCol>
                <a:gridCol w="844235">
                  <a:extLst>
                    <a:ext uri="{9D8B030D-6E8A-4147-A177-3AD203B41FA5}">
                      <a16:colId xmlns:a16="http://schemas.microsoft.com/office/drawing/2014/main" val="1889212505"/>
                    </a:ext>
                  </a:extLst>
                </a:gridCol>
                <a:gridCol w="844235">
                  <a:extLst>
                    <a:ext uri="{9D8B030D-6E8A-4147-A177-3AD203B41FA5}">
                      <a16:colId xmlns:a16="http://schemas.microsoft.com/office/drawing/2014/main" val="1803750054"/>
                    </a:ext>
                  </a:extLst>
                </a:gridCol>
                <a:gridCol w="844235">
                  <a:extLst>
                    <a:ext uri="{9D8B030D-6E8A-4147-A177-3AD203B41FA5}">
                      <a16:colId xmlns:a16="http://schemas.microsoft.com/office/drawing/2014/main" val="2074296805"/>
                    </a:ext>
                  </a:extLst>
                </a:gridCol>
                <a:gridCol w="844235">
                  <a:extLst>
                    <a:ext uri="{9D8B030D-6E8A-4147-A177-3AD203B41FA5}">
                      <a16:colId xmlns:a16="http://schemas.microsoft.com/office/drawing/2014/main" val="3291812143"/>
                    </a:ext>
                  </a:extLst>
                </a:gridCol>
                <a:gridCol w="844235">
                  <a:extLst>
                    <a:ext uri="{9D8B030D-6E8A-4147-A177-3AD203B41FA5}">
                      <a16:colId xmlns:a16="http://schemas.microsoft.com/office/drawing/2014/main" val="363732892"/>
                    </a:ext>
                  </a:extLst>
                </a:gridCol>
                <a:gridCol w="844235">
                  <a:extLst>
                    <a:ext uri="{9D8B030D-6E8A-4147-A177-3AD203B41FA5}">
                      <a16:colId xmlns:a16="http://schemas.microsoft.com/office/drawing/2014/main" val="2967888749"/>
                    </a:ext>
                  </a:extLst>
                </a:gridCol>
                <a:gridCol w="844235">
                  <a:extLst>
                    <a:ext uri="{9D8B030D-6E8A-4147-A177-3AD203B41FA5}">
                      <a16:colId xmlns:a16="http://schemas.microsoft.com/office/drawing/2014/main" val="3603207463"/>
                    </a:ext>
                  </a:extLst>
                </a:gridCol>
                <a:gridCol w="844235">
                  <a:extLst>
                    <a:ext uri="{9D8B030D-6E8A-4147-A177-3AD203B41FA5}">
                      <a16:colId xmlns:a16="http://schemas.microsoft.com/office/drawing/2014/main" val="2793555959"/>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Miedo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Confianza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Opción de cambio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Buena persona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Honesto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Esperanza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Perseverante/</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Luchador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Propuestas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Trabajador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AMLO</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37" name="Conector recto 36">
            <a:extLst>
              <a:ext uri="{FF2B5EF4-FFF2-40B4-BE49-F238E27FC236}">
                <a16:creationId xmlns:a16="http://schemas.microsoft.com/office/drawing/2014/main" id="{C2252184-22CD-4802-B96F-8E5A2BDD73AD}"/>
              </a:ext>
            </a:extLst>
          </p:cNvPr>
          <p:cNvCxnSpPr/>
          <p:nvPr/>
        </p:nvCxnSpPr>
        <p:spPr>
          <a:xfrm>
            <a:off x="0" y="1722779"/>
            <a:ext cx="281931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8" name="CuadroTexto 37">
            <a:extLst>
              <a:ext uri="{FF2B5EF4-FFF2-40B4-BE49-F238E27FC236}">
                <a16:creationId xmlns:a16="http://schemas.microsoft.com/office/drawing/2014/main" id="{A88555D6-DE96-4284-86B7-8BB1A7307678}"/>
              </a:ext>
            </a:extLst>
          </p:cNvPr>
          <p:cNvSpPr txBox="1"/>
          <p:nvPr/>
        </p:nvSpPr>
        <p:spPr>
          <a:xfrm>
            <a:off x="0" y="1415002"/>
            <a:ext cx="279766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Andrés Manuel López Obrador</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237316938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69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582234"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62974">
                  <a:extLst>
                    <a:ext uri="{9D8B030D-6E8A-4147-A177-3AD203B41FA5}">
                      <a16:colId xmlns:a16="http://schemas.microsoft.com/office/drawing/2014/main" val="20001"/>
                    </a:ext>
                  </a:extLst>
                </a:gridCol>
                <a:gridCol w="858982">
                  <a:extLst>
                    <a:ext uri="{9D8B030D-6E8A-4147-A177-3AD203B41FA5}">
                      <a16:colId xmlns:a16="http://schemas.microsoft.com/office/drawing/2014/main" val="20002"/>
                    </a:ext>
                  </a:extLst>
                </a:gridCol>
                <a:gridCol w="604198">
                  <a:extLst>
                    <a:ext uri="{9D8B030D-6E8A-4147-A177-3AD203B41FA5}">
                      <a16:colId xmlns:a16="http://schemas.microsoft.com/office/drawing/2014/main" val="1889212505"/>
                    </a:ext>
                  </a:extLst>
                </a:gridCol>
                <a:gridCol w="768475">
                  <a:extLst>
                    <a:ext uri="{9D8B030D-6E8A-4147-A177-3AD203B41FA5}">
                      <a16:colId xmlns:a16="http://schemas.microsoft.com/office/drawing/2014/main" val="1803750054"/>
                    </a:ext>
                  </a:extLst>
                </a:gridCol>
                <a:gridCol w="768475">
                  <a:extLst>
                    <a:ext uri="{9D8B030D-6E8A-4147-A177-3AD203B41FA5}">
                      <a16:colId xmlns:a16="http://schemas.microsoft.com/office/drawing/2014/main" val="2074296805"/>
                    </a:ext>
                  </a:extLst>
                </a:gridCol>
                <a:gridCol w="962270">
                  <a:extLst>
                    <a:ext uri="{9D8B030D-6E8A-4147-A177-3AD203B41FA5}">
                      <a16:colId xmlns:a16="http://schemas.microsoft.com/office/drawing/2014/main" val="3291812143"/>
                    </a:ext>
                  </a:extLst>
                </a:gridCol>
                <a:gridCol w="574680">
                  <a:extLst>
                    <a:ext uri="{9D8B030D-6E8A-4147-A177-3AD203B41FA5}">
                      <a16:colId xmlns:a16="http://schemas.microsoft.com/office/drawing/2014/main" val="363732892"/>
                    </a:ext>
                  </a:extLst>
                </a:gridCol>
                <a:gridCol w="768475">
                  <a:extLst>
                    <a:ext uri="{9D8B030D-6E8A-4147-A177-3AD203B41FA5}">
                      <a16:colId xmlns:a16="http://schemas.microsoft.com/office/drawing/2014/main" val="2967888749"/>
                    </a:ext>
                  </a:extLst>
                </a:gridCol>
                <a:gridCol w="768475">
                  <a:extLst>
                    <a:ext uri="{9D8B030D-6E8A-4147-A177-3AD203B41FA5}">
                      <a16:colId xmlns:a16="http://schemas.microsoft.com/office/drawing/2014/main" val="3603207463"/>
                    </a:ext>
                  </a:extLst>
                </a:gridCol>
                <a:gridCol w="768475">
                  <a:extLst>
                    <a:ext uri="{9D8B030D-6E8A-4147-A177-3AD203B41FA5}">
                      <a16:colId xmlns:a16="http://schemas.microsoft.com/office/drawing/2014/main" val="2793555959"/>
                    </a:ext>
                  </a:extLst>
                </a:gridCol>
                <a:gridCol w="768475">
                  <a:extLst>
                    <a:ext uri="{9D8B030D-6E8A-4147-A177-3AD203B41FA5}">
                      <a16:colId xmlns:a16="http://schemas.microsoft.com/office/drawing/2014/main" val="1970777657"/>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Candidato a la Presidencia (quiere ser Presidente)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Líder Político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Populista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Ideologías (Socialista, Comunista)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Partidos políticos (Morena, PRD)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Política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accent4"/>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solidFill>
                          <a:effectLst/>
                          <a:uLnTx/>
                          <a:uFillTx/>
                          <a:latin typeface="Helvetica" panose="020B0604020202020204" pitchFamily="34" charset="0"/>
                          <a:ea typeface="+mn-ea"/>
                          <a:cs typeface="Helvetica" panose="020B0604020202020204" pitchFamily="34" charset="0"/>
                        </a:rPr>
                        <a:t>Nada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AMLO</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37" name="Conector recto 36">
            <a:extLst>
              <a:ext uri="{FF2B5EF4-FFF2-40B4-BE49-F238E27FC236}">
                <a16:creationId xmlns:a16="http://schemas.microsoft.com/office/drawing/2014/main" id="{C2252184-22CD-4802-B96F-8E5A2BDD73AD}"/>
              </a:ext>
            </a:extLst>
          </p:cNvPr>
          <p:cNvCxnSpPr/>
          <p:nvPr/>
        </p:nvCxnSpPr>
        <p:spPr>
          <a:xfrm>
            <a:off x="0" y="1722779"/>
            <a:ext cx="281931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8" name="CuadroTexto 37">
            <a:extLst>
              <a:ext uri="{FF2B5EF4-FFF2-40B4-BE49-F238E27FC236}">
                <a16:creationId xmlns:a16="http://schemas.microsoft.com/office/drawing/2014/main" id="{A88555D6-DE96-4284-86B7-8BB1A7307678}"/>
              </a:ext>
            </a:extLst>
          </p:cNvPr>
          <p:cNvSpPr txBox="1"/>
          <p:nvPr/>
        </p:nvSpPr>
        <p:spPr>
          <a:xfrm>
            <a:off x="0" y="1415002"/>
            <a:ext cx="279766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Andrés Manuel López Obrador</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34195010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384121" y="1885"/>
            <a:ext cx="2759879" cy="602986"/>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384120" y="103056"/>
            <a:ext cx="2759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Imaginario colectivo</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3" y="668339"/>
            <a:ext cx="8187602"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pic>
        <p:nvPicPr>
          <p:cNvPr id="30" name="Imagen 29">
            <a:extLst>
              <a:ext uri="{FF2B5EF4-FFF2-40B4-BE49-F238E27FC236}">
                <a16:creationId xmlns:a16="http://schemas.microsoft.com/office/drawing/2014/main" id="{D8972B84-2FAB-4DFB-8672-6246AE5D1C9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62808" y="3123026"/>
            <a:ext cx="3181192" cy="3181192"/>
          </a:xfrm>
          <a:prstGeom prst="rect">
            <a:avLst/>
          </a:prstGeom>
        </p:spPr>
      </p:pic>
      <p:sp>
        <p:nvSpPr>
          <p:cNvPr id="31" name="Rectángulo: esquinas superiores redondeadas 30">
            <a:extLst>
              <a:ext uri="{FF2B5EF4-FFF2-40B4-BE49-F238E27FC236}">
                <a16:creationId xmlns:a16="http://schemas.microsoft.com/office/drawing/2014/main" id="{ED5D20A7-1DEF-4CA1-B329-6195F3D9E440}"/>
              </a:ext>
            </a:extLst>
          </p:cNvPr>
          <p:cNvSpPr/>
          <p:nvPr/>
        </p:nvSpPr>
        <p:spPr>
          <a:xfrm rot="16200000">
            <a:off x="7645137" y="4837422"/>
            <a:ext cx="347783" cy="2672862"/>
          </a:xfrm>
          <a:prstGeom prst="round2SameRect">
            <a:avLst>
              <a:gd name="adj1" fmla="val 50000"/>
              <a:gd name="adj2" fmla="val 0"/>
            </a:avLst>
          </a:prstGeom>
          <a:solidFill>
            <a:srgbClr val="0F4279">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CuadroTexto 32">
            <a:extLst>
              <a:ext uri="{FF2B5EF4-FFF2-40B4-BE49-F238E27FC236}">
                <a16:creationId xmlns:a16="http://schemas.microsoft.com/office/drawing/2014/main" id="{84D97005-3C7F-4338-9464-908271145CA2}"/>
              </a:ext>
            </a:extLst>
          </p:cNvPr>
          <p:cNvSpPr txBox="1"/>
          <p:nvPr/>
        </p:nvSpPr>
        <p:spPr>
          <a:xfrm>
            <a:off x="6482597" y="6046975"/>
            <a:ext cx="26216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Confianza</a:t>
            </a:r>
          </a:p>
        </p:txBody>
      </p:sp>
      <p:sp>
        <p:nvSpPr>
          <p:cNvPr id="34" name="Rectángulo: esquinas redondeadas 33">
            <a:extLst>
              <a:ext uri="{FF2B5EF4-FFF2-40B4-BE49-F238E27FC236}">
                <a16:creationId xmlns:a16="http://schemas.microsoft.com/office/drawing/2014/main" id="{2971B660-4CA6-4D70-A967-857EE54BCA4A}"/>
              </a:ext>
            </a:extLst>
          </p:cNvPr>
          <p:cNvSpPr/>
          <p:nvPr/>
        </p:nvSpPr>
        <p:spPr>
          <a:xfrm rot="5400000">
            <a:off x="4144766" y="3691491"/>
            <a:ext cx="347783" cy="2672862"/>
          </a:xfrm>
          <a:prstGeom prst="roundRect">
            <a:avLst>
              <a:gd name="adj" fmla="val 50000"/>
            </a:avLst>
          </a:prstGeom>
          <a:solidFill>
            <a:srgbClr val="534290">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CuadroTexto 34">
            <a:extLst>
              <a:ext uri="{FF2B5EF4-FFF2-40B4-BE49-F238E27FC236}">
                <a16:creationId xmlns:a16="http://schemas.microsoft.com/office/drawing/2014/main" id="{2381D633-F32E-40C3-B37A-5AF2A90379AD}"/>
              </a:ext>
            </a:extLst>
          </p:cNvPr>
          <p:cNvSpPr txBox="1"/>
          <p:nvPr/>
        </p:nvSpPr>
        <p:spPr>
          <a:xfrm>
            <a:off x="2970766" y="4894037"/>
            <a:ext cx="267286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Morena</a:t>
            </a:r>
          </a:p>
        </p:txBody>
      </p:sp>
      <p:pic>
        <p:nvPicPr>
          <p:cNvPr id="25" name="Imagen 24">
            <a:extLst>
              <a:ext uri="{FF2B5EF4-FFF2-40B4-BE49-F238E27FC236}">
                <a16:creationId xmlns:a16="http://schemas.microsoft.com/office/drawing/2014/main" id="{8D14AF24-AB78-42BB-B604-F203B5BF5D1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3855" y="1008869"/>
            <a:ext cx="3181192" cy="3181192"/>
          </a:xfrm>
          <a:prstGeom prst="rect">
            <a:avLst/>
          </a:prstGeom>
        </p:spPr>
      </p:pic>
      <p:sp>
        <p:nvSpPr>
          <p:cNvPr id="5" name="Rectángulo: esquinas superiores redondeadas 4">
            <a:extLst>
              <a:ext uri="{FF2B5EF4-FFF2-40B4-BE49-F238E27FC236}">
                <a16:creationId xmlns:a16="http://schemas.microsoft.com/office/drawing/2014/main" id="{45DC0F86-6337-4368-8D24-095686B6EE06}"/>
              </a:ext>
            </a:extLst>
          </p:cNvPr>
          <p:cNvSpPr/>
          <p:nvPr/>
        </p:nvSpPr>
        <p:spPr>
          <a:xfrm rot="5400000">
            <a:off x="1164185" y="2809390"/>
            <a:ext cx="347783" cy="2672862"/>
          </a:xfrm>
          <a:prstGeom prst="round2SameRect">
            <a:avLst>
              <a:gd name="adj1" fmla="val 50000"/>
              <a:gd name="adj2" fmla="val 0"/>
            </a:avLst>
          </a:prstGeom>
          <a:solidFill>
            <a:srgbClr val="8F2D5D">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uadroTexto 3">
            <a:extLst>
              <a:ext uri="{FF2B5EF4-FFF2-40B4-BE49-F238E27FC236}">
                <a16:creationId xmlns:a16="http://schemas.microsoft.com/office/drawing/2014/main" id="{14A8A061-1AF2-4435-8C2F-2B1FAEF64A6A}"/>
              </a:ext>
            </a:extLst>
          </p:cNvPr>
          <p:cNvSpPr txBox="1"/>
          <p:nvPr/>
        </p:nvSpPr>
        <p:spPr>
          <a:xfrm>
            <a:off x="-75128" y="3991932"/>
            <a:ext cx="27496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Partidos políticos</a:t>
            </a:r>
          </a:p>
        </p:txBody>
      </p:sp>
      <p:pic>
        <p:nvPicPr>
          <p:cNvPr id="26" name="Imagen 25">
            <a:extLst>
              <a:ext uri="{FF2B5EF4-FFF2-40B4-BE49-F238E27FC236}">
                <a16:creationId xmlns:a16="http://schemas.microsoft.com/office/drawing/2014/main" id="{9A50FB3C-1CA8-4D9F-AB44-CC64798FA82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050777" y="1837104"/>
            <a:ext cx="3212288" cy="3212288"/>
          </a:xfrm>
          <a:prstGeom prst="rect">
            <a:avLst/>
          </a:prstGeom>
        </p:spPr>
      </p:pic>
      <p:sp>
        <p:nvSpPr>
          <p:cNvPr id="32" name="CuadroTexto 31">
            <a:extLst>
              <a:ext uri="{FF2B5EF4-FFF2-40B4-BE49-F238E27FC236}">
                <a16:creationId xmlns:a16="http://schemas.microsoft.com/office/drawing/2014/main" id="{956B7706-7EDC-462D-AA01-F87F081FC627}"/>
              </a:ext>
            </a:extLst>
          </p:cNvPr>
          <p:cNvSpPr txBox="1"/>
          <p:nvPr/>
        </p:nvSpPr>
        <p:spPr>
          <a:xfrm>
            <a:off x="528907" y="6396335"/>
            <a:ext cx="5710961" cy="430887"/>
          </a:xfrm>
          <a:prstGeom prst="rect">
            <a:avLst/>
          </a:prstGeom>
          <a:noFill/>
        </p:spPr>
        <p:txBody>
          <a:bodyPr wrap="square" rtlCol="0">
            <a:spAutoFit/>
          </a:bodyPr>
          <a:lstStyle>
            <a:defPPr>
              <a:defRPr lang="es-MX"/>
            </a:defPPr>
            <a:lvl1pPr marR="0" lvl="0" indent="0" algn="r" fontAlgn="auto">
              <a:lnSpc>
                <a:spcPct val="1000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Helvetica" charset="0"/>
                <a:ea typeface="Helvetica" charset="0"/>
                <a:cs typeface="Helvetica" charset="0"/>
              </a:defRPr>
            </a:lvl1pPr>
          </a:lstStyle>
          <a:p>
            <a:pPr algn="l"/>
            <a:r>
              <a:rPr lang="es-MX" sz="1050" dirty="0"/>
              <a:t>Cada nube representa de manera proporcional el porcentaje de lo que se asoció a cada aspecto. Para ver porcentajes, véase al interior del reporte. </a:t>
            </a:r>
          </a:p>
        </p:txBody>
      </p:sp>
    </p:spTree>
    <p:extLst>
      <p:ext uri="{BB962C8B-B14F-4D97-AF65-F5344CB8AC3E}">
        <p14:creationId xmlns:p14="http://schemas.microsoft.com/office/powerpoint/2010/main" val="210356060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Imaginario sobre Morena</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1B4A8FC0-A9BB-4A82-83E8-A6C27B3EAE6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52167" y="1615080"/>
            <a:ext cx="323535" cy="374400"/>
          </a:xfrm>
          <a:prstGeom prst="rect">
            <a:avLst/>
          </a:prstGeom>
          <a:ln>
            <a:noFill/>
          </a:ln>
        </p:spPr>
      </p:pic>
    </p:spTree>
    <p:extLst>
      <p:ext uri="{BB962C8B-B14F-4D97-AF65-F5344CB8AC3E}">
        <p14:creationId xmlns:p14="http://schemas.microsoft.com/office/powerpoint/2010/main" val="178356244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ext uri="{D42A27DB-BD31-4B8C-83A1-F6EECF244321}">
                <p14:modId xmlns:p14="http://schemas.microsoft.com/office/powerpoint/2010/main" val="2504354163"/>
              </p:ext>
            </p:extLst>
          </p:nvPr>
        </p:nvGraphicFramePr>
        <p:xfrm>
          <a:off x="154322" y="1355248"/>
          <a:ext cx="8768006" cy="5197181"/>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765774" y="-3803"/>
            <a:ext cx="13782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765774" y="103056"/>
            <a:ext cx="129120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Morena</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7615455" y="3082876"/>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cxnSp>
        <p:nvCxnSpPr>
          <p:cNvPr id="5" name="Conector recto 4">
            <a:extLst>
              <a:ext uri="{FF2B5EF4-FFF2-40B4-BE49-F238E27FC236}">
                <a16:creationId xmlns:a16="http://schemas.microsoft.com/office/drawing/2014/main" id="{E4981B54-D5F1-4FB8-963B-FE89535C503D}"/>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7F64003A-0E32-42DA-8F96-E0E2237702D1}"/>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Morena</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19" name="33 Abrir corchete">
            <a:extLst>
              <a:ext uri="{FF2B5EF4-FFF2-40B4-BE49-F238E27FC236}">
                <a16:creationId xmlns:a16="http://schemas.microsoft.com/office/drawing/2014/main" id="{E8452D65-388D-446A-B6D4-898D7A3B5231}"/>
              </a:ext>
            </a:extLst>
          </p:cNvPr>
          <p:cNvSpPr/>
          <p:nvPr/>
        </p:nvSpPr>
        <p:spPr>
          <a:xfrm rot="10800000">
            <a:off x="5851507" y="2973262"/>
            <a:ext cx="119432" cy="1548308"/>
          </a:xfrm>
          <a:prstGeom prst="lef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0184A3"/>
              </a:solidFill>
              <a:effectLst/>
              <a:uLnTx/>
              <a:uFillTx/>
              <a:latin typeface="Calibri"/>
              <a:ea typeface="+mn-ea"/>
              <a:cs typeface="+mn-cs"/>
            </a:endParaRPr>
          </a:p>
        </p:txBody>
      </p:sp>
      <p:sp>
        <p:nvSpPr>
          <p:cNvPr id="20" name="34 CuadroTexto">
            <a:extLst>
              <a:ext uri="{FF2B5EF4-FFF2-40B4-BE49-F238E27FC236}">
                <a16:creationId xmlns:a16="http://schemas.microsoft.com/office/drawing/2014/main" id="{C48B2D2A-962F-41FF-ACEF-B66BC1825F8E}"/>
              </a:ext>
            </a:extLst>
          </p:cNvPr>
          <p:cNvSpPr txBox="1"/>
          <p:nvPr/>
        </p:nvSpPr>
        <p:spPr>
          <a:xfrm>
            <a:off x="6162677" y="3331421"/>
            <a:ext cx="610894" cy="261610"/>
          </a:xfrm>
          <a:prstGeom prst="rect">
            <a:avLst/>
          </a:prstGeom>
          <a:noFill/>
        </p:spPr>
        <p:txBody>
          <a:bodyPr wrap="square" rtlCol="0">
            <a:sp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28.5%</a:t>
            </a:r>
          </a:p>
        </p:txBody>
      </p:sp>
      <p:sp>
        <p:nvSpPr>
          <p:cNvPr id="21" name="33 Abrir corchete">
            <a:extLst>
              <a:ext uri="{FF2B5EF4-FFF2-40B4-BE49-F238E27FC236}">
                <a16:creationId xmlns:a16="http://schemas.microsoft.com/office/drawing/2014/main" id="{B9667A0F-F69F-4E9E-9B13-92B6C9B88683}"/>
              </a:ext>
            </a:extLst>
          </p:cNvPr>
          <p:cNvSpPr/>
          <p:nvPr/>
        </p:nvSpPr>
        <p:spPr>
          <a:xfrm flipH="1">
            <a:off x="5647703" y="1481179"/>
            <a:ext cx="45719" cy="1357444"/>
          </a:xfrm>
          <a:prstGeom prst="lef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srgbClr val="009999"/>
              </a:solidFill>
              <a:effectLst/>
              <a:uLnTx/>
              <a:uFillTx/>
              <a:latin typeface="Calibri"/>
              <a:ea typeface="+mn-ea"/>
              <a:cs typeface="+mn-cs"/>
            </a:endParaRPr>
          </a:p>
        </p:txBody>
      </p:sp>
      <p:sp>
        <p:nvSpPr>
          <p:cNvPr id="23" name="34 CuadroTexto">
            <a:extLst>
              <a:ext uri="{FF2B5EF4-FFF2-40B4-BE49-F238E27FC236}">
                <a16:creationId xmlns:a16="http://schemas.microsoft.com/office/drawing/2014/main" id="{D6521443-7495-422D-8AFF-A9197D48F5A4}"/>
              </a:ext>
            </a:extLst>
          </p:cNvPr>
          <p:cNvSpPr txBox="1"/>
          <p:nvPr/>
        </p:nvSpPr>
        <p:spPr>
          <a:xfrm>
            <a:off x="5708644" y="2021917"/>
            <a:ext cx="814227" cy="261610"/>
          </a:xfrm>
          <a:prstGeom prst="rect">
            <a:avLst/>
          </a:prstGeom>
          <a:noFill/>
        </p:spPr>
        <p:txBody>
          <a:bodyPr wrap="square" rtlCol="0">
            <a:sp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30.9%</a:t>
            </a:r>
          </a:p>
        </p:txBody>
      </p:sp>
      <p:sp>
        <p:nvSpPr>
          <p:cNvPr id="25" name="2 CuadroTexto">
            <a:extLst>
              <a:ext uri="{FF2B5EF4-FFF2-40B4-BE49-F238E27FC236}">
                <a16:creationId xmlns:a16="http://schemas.microsoft.com/office/drawing/2014/main" id="{7DEE2E27-9F09-4334-BCC2-F25F7F1E0C04}"/>
              </a:ext>
            </a:extLst>
          </p:cNvPr>
          <p:cNvSpPr txBox="1"/>
          <p:nvPr/>
        </p:nvSpPr>
        <p:spPr>
          <a:xfrm>
            <a:off x="5810612" y="3526658"/>
            <a:ext cx="1261040" cy="430887"/>
          </a:xfrm>
          <a:prstGeom prst="rect">
            <a:avLst/>
          </a:prstGeom>
          <a:noFill/>
        </p:spPr>
        <p:txBody>
          <a:bodyPr wrap="square" rtlCol="0">
            <a:spAutoFit/>
          </a:bodyPr>
          <a:lstStyle>
            <a:defPPr>
              <a:defRPr lang="es-MX"/>
            </a:defPPr>
            <a:lvl1pPr marR="0" lvl="0" indent="0" algn="ctr" fontAlgn="auto">
              <a:lnSpc>
                <a:spcPct val="100000"/>
              </a:lnSpc>
              <a:spcBef>
                <a:spcPts val="0"/>
              </a:spcBef>
              <a:spcAft>
                <a:spcPts val="0"/>
              </a:spcAft>
              <a:buClrTx/>
              <a:buSzTx/>
              <a:buFontTx/>
              <a:buNone/>
              <a:tabLst/>
              <a:defRPr kumimoji="0" sz="1100" b="1" i="0" u="none" strike="noStrike" cap="none" spc="0" normalizeH="0" baseline="0">
                <a:ln>
                  <a:noFill/>
                </a:ln>
                <a:solidFill>
                  <a:srgbClr val="8F2D5D"/>
                </a:solidFill>
                <a:effectLst/>
                <a:uLnTx/>
                <a:uFillTx/>
                <a:latin typeface="Helvetica" panose="020B0604020202020204" pitchFamily="34" charset="0"/>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dirty="0"/>
              <a:t>Aspectos </a:t>
            </a:r>
          </a:p>
          <a:p>
            <a:r>
              <a:rPr lang="es-MX" dirty="0"/>
              <a:t>negativos</a:t>
            </a:r>
          </a:p>
        </p:txBody>
      </p:sp>
      <p:sp>
        <p:nvSpPr>
          <p:cNvPr id="26" name="2 CuadroTexto">
            <a:extLst>
              <a:ext uri="{FF2B5EF4-FFF2-40B4-BE49-F238E27FC236}">
                <a16:creationId xmlns:a16="http://schemas.microsoft.com/office/drawing/2014/main" id="{BDE8CEF3-E9B0-45DB-BC3B-F5E08CF76FC0}"/>
              </a:ext>
            </a:extLst>
          </p:cNvPr>
          <p:cNvSpPr txBox="1"/>
          <p:nvPr/>
        </p:nvSpPr>
        <p:spPr>
          <a:xfrm>
            <a:off x="5586688" y="2193732"/>
            <a:ext cx="1079155" cy="430887"/>
          </a:xfrm>
          <a:prstGeom prst="rect">
            <a:avLst/>
          </a:prstGeom>
          <a:noFill/>
        </p:spPr>
        <p:txBody>
          <a:bodyPr wrap="square" rtlCol="0">
            <a:spAutoFit/>
          </a:bodyPr>
          <a:lstStyle>
            <a:defPPr>
              <a:defRPr lang="es-MX"/>
            </a:defPPr>
            <a:lvl1pPr marR="0" lvl="0" indent="0" algn="ctr" fontAlgn="auto">
              <a:lnSpc>
                <a:spcPct val="100000"/>
              </a:lnSpc>
              <a:spcBef>
                <a:spcPts val="0"/>
              </a:spcBef>
              <a:spcAft>
                <a:spcPts val="0"/>
              </a:spcAft>
              <a:buClrTx/>
              <a:buSzTx/>
              <a:buFontTx/>
              <a:buNone/>
              <a:tabLst/>
              <a:defRPr kumimoji="0" sz="1100" b="1" i="0" u="none" strike="noStrike" cap="none" spc="0" normalizeH="0" baseline="0">
                <a:ln>
                  <a:noFill/>
                </a:ln>
                <a:solidFill>
                  <a:srgbClr val="1D75B5"/>
                </a:solidFill>
                <a:effectLst/>
                <a:uLnTx/>
                <a:uFillTx/>
                <a:latin typeface="Helvetica" panose="020B0604020202020204" pitchFamily="34" charset="0"/>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dirty="0"/>
              <a:t>Aspectos positivos</a:t>
            </a:r>
          </a:p>
        </p:txBody>
      </p:sp>
      <p:sp>
        <p:nvSpPr>
          <p:cNvPr id="27" name="34 CuadroTexto">
            <a:extLst>
              <a:ext uri="{FF2B5EF4-FFF2-40B4-BE49-F238E27FC236}">
                <a16:creationId xmlns:a16="http://schemas.microsoft.com/office/drawing/2014/main" id="{C5FD3F1D-73FF-48D5-B9D5-DE590E9A3959}"/>
              </a:ext>
            </a:extLst>
          </p:cNvPr>
          <p:cNvSpPr txBox="1"/>
          <p:nvPr/>
        </p:nvSpPr>
        <p:spPr>
          <a:xfrm>
            <a:off x="6070310" y="4730721"/>
            <a:ext cx="595533" cy="261610"/>
          </a:xfrm>
          <a:prstGeom prst="rect">
            <a:avLst/>
          </a:prstGeom>
          <a:noFill/>
        </p:spPr>
        <p:txBody>
          <a:bodyPr wrap="square" rtlCol="0">
            <a:sp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20.6%</a:t>
            </a:r>
          </a:p>
        </p:txBody>
      </p:sp>
      <p:sp>
        <p:nvSpPr>
          <p:cNvPr id="30" name="2 CuadroTexto">
            <a:extLst>
              <a:ext uri="{FF2B5EF4-FFF2-40B4-BE49-F238E27FC236}">
                <a16:creationId xmlns:a16="http://schemas.microsoft.com/office/drawing/2014/main" id="{0A7E9751-9DF9-4B6E-B8F6-3A5260DC4D45}"/>
              </a:ext>
            </a:extLst>
          </p:cNvPr>
          <p:cNvSpPr txBox="1"/>
          <p:nvPr/>
        </p:nvSpPr>
        <p:spPr>
          <a:xfrm>
            <a:off x="5988019" y="4925958"/>
            <a:ext cx="817752" cy="430887"/>
          </a:xfrm>
          <a:prstGeom prst="rect">
            <a:avLst/>
          </a:prstGeom>
          <a:noFill/>
        </p:spPr>
        <p:txBody>
          <a:bodyPr wrap="square" rtlCol="0">
            <a:spAutoFit/>
          </a:bodyPr>
          <a:lstStyle>
            <a:defPPr>
              <a:defRPr lang="es-MX"/>
            </a:defPPr>
            <a:lvl1pPr marR="0" lvl="0" indent="0" algn="ctr" fontAlgn="auto">
              <a:lnSpc>
                <a:spcPct val="100000"/>
              </a:lnSpc>
              <a:spcBef>
                <a:spcPts val="0"/>
              </a:spcBef>
              <a:spcAft>
                <a:spcPts val="0"/>
              </a:spcAft>
              <a:buClrTx/>
              <a:buSzTx/>
              <a:buFontTx/>
              <a:buNone/>
              <a:tabLst/>
              <a:defRPr kumimoji="0" sz="1100" b="1" i="0" u="none" strike="noStrike" cap="none" spc="0" normalizeH="0" baseline="0">
                <a:ln>
                  <a:noFill/>
                </a:ln>
                <a:solidFill>
                  <a:srgbClr val="6455AF"/>
                </a:solidFill>
                <a:effectLst/>
                <a:uLnTx/>
                <a:uFillTx/>
                <a:latin typeface="Helvetica" panose="020B0604020202020204" pitchFamily="34" charset="0"/>
                <a:cs typeface="Helvetica"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dirty="0"/>
              <a:t>Aspectos </a:t>
            </a:r>
          </a:p>
          <a:p>
            <a:r>
              <a:rPr lang="es-MX" dirty="0"/>
              <a:t>neutros</a:t>
            </a:r>
          </a:p>
        </p:txBody>
      </p:sp>
      <p:sp>
        <p:nvSpPr>
          <p:cNvPr id="33" name="33 Abrir corchete">
            <a:extLst>
              <a:ext uri="{FF2B5EF4-FFF2-40B4-BE49-F238E27FC236}">
                <a16:creationId xmlns:a16="http://schemas.microsoft.com/office/drawing/2014/main" id="{91DAF591-D41A-4D80-B195-758BF48A7161}"/>
              </a:ext>
            </a:extLst>
          </p:cNvPr>
          <p:cNvSpPr/>
          <p:nvPr/>
        </p:nvSpPr>
        <p:spPr>
          <a:xfrm rot="10800000">
            <a:off x="5723140" y="4594379"/>
            <a:ext cx="45719" cy="852263"/>
          </a:xfrm>
          <a:prstGeom prst="lef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srgbClr val="0184A3"/>
              </a:solidFill>
              <a:effectLst/>
              <a:uLnTx/>
              <a:uFillTx/>
              <a:latin typeface="Calibri"/>
              <a:ea typeface="+mn-ea"/>
              <a:cs typeface="+mn-cs"/>
            </a:endParaRPr>
          </a:p>
        </p:txBody>
      </p:sp>
    </p:spTree>
    <p:extLst>
      <p:ext uri="{BB962C8B-B14F-4D97-AF65-F5344CB8AC3E}">
        <p14:creationId xmlns:p14="http://schemas.microsoft.com/office/powerpoint/2010/main" val="340159914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497827" cy="4081602"/>
        </p:xfrm>
        <a:graphic>
          <a:graphicData uri="http://schemas.openxmlformats.org/drawingml/2006/table">
            <a:tbl>
              <a:tblPr firstRow="1" bandRow="1">
                <a:tableStyleId>{5C22544A-7EE6-4342-B048-85BDC9FD1C3A}</a:tableStyleId>
              </a:tblPr>
              <a:tblGrid>
                <a:gridCol w="339473">
                  <a:extLst>
                    <a:ext uri="{9D8B030D-6E8A-4147-A177-3AD203B41FA5}">
                      <a16:colId xmlns:a16="http://schemas.microsoft.com/office/drawing/2014/main" val="20000"/>
                    </a:ext>
                  </a:extLst>
                </a:gridCol>
                <a:gridCol w="1234066">
                  <a:extLst>
                    <a:ext uri="{9D8B030D-6E8A-4147-A177-3AD203B41FA5}">
                      <a16:colId xmlns:a16="http://schemas.microsoft.com/office/drawing/2014/main" val="20001"/>
                    </a:ext>
                  </a:extLst>
                </a:gridCol>
                <a:gridCol w="876421">
                  <a:extLst>
                    <a:ext uri="{9D8B030D-6E8A-4147-A177-3AD203B41FA5}">
                      <a16:colId xmlns:a16="http://schemas.microsoft.com/office/drawing/2014/main" val="20002"/>
                    </a:ext>
                  </a:extLst>
                </a:gridCol>
                <a:gridCol w="863981">
                  <a:extLst>
                    <a:ext uri="{9D8B030D-6E8A-4147-A177-3AD203B41FA5}">
                      <a16:colId xmlns:a16="http://schemas.microsoft.com/office/drawing/2014/main" val="1889212505"/>
                    </a:ext>
                  </a:extLst>
                </a:gridCol>
                <a:gridCol w="863981">
                  <a:extLst>
                    <a:ext uri="{9D8B030D-6E8A-4147-A177-3AD203B41FA5}">
                      <a16:colId xmlns:a16="http://schemas.microsoft.com/office/drawing/2014/main" val="1803750054"/>
                    </a:ext>
                  </a:extLst>
                </a:gridCol>
                <a:gridCol w="863981">
                  <a:extLst>
                    <a:ext uri="{9D8B030D-6E8A-4147-A177-3AD203B41FA5}">
                      <a16:colId xmlns:a16="http://schemas.microsoft.com/office/drawing/2014/main" val="2074296805"/>
                    </a:ext>
                  </a:extLst>
                </a:gridCol>
                <a:gridCol w="863981">
                  <a:extLst>
                    <a:ext uri="{9D8B030D-6E8A-4147-A177-3AD203B41FA5}">
                      <a16:colId xmlns:a16="http://schemas.microsoft.com/office/drawing/2014/main" val="3291812143"/>
                    </a:ext>
                  </a:extLst>
                </a:gridCol>
                <a:gridCol w="863981">
                  <a:extLst>
                    <a:ext uri="{9D8B030D-6E8A-4147-A177-3AD203B41FA5}">
                      <a16:colId xmlns:a16="http://schemas.microsoft.com/office/drawing/2014/main" val="363732892"/>
                    </a:ext>
                  </a:extLst>
                </a:gridCol>
                <a:gridCol w="863981">
                  <a:extLst>
                    <a:ext uri="{9D8B030D-6E8A-4147-A177-3AD203B41FA5}">
                      <a16:colId xmlns:a16="http://schemas.microsoft.com/office/drawing/2014/main" val="2967888749"/>
                    </a:ext>
                  </a:extLst>
                </a:gridCol>
                <a:gridCol w="863981">
                  <a:extLst>
                    <a:ext uri="{9D8B030D-6E8A-4147-A177-3AD203B41FA5}">
                      <a16:colId xmlns:a16="http://schemas.microsoft.com/office/drawing/2014/main" val="3603207463"/>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Cambio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Esperanza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Confianza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Oportunidad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Pueblo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Trabajo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Buenas propuestas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Honestidad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Morena</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25" name="Rectángulo 24">
            <a:extLst>
              <a:ext uri="{FF2B5EF4-FFF2-40B4-BE49-F238E27FC236}">
                <a16:creationId xmlns:a16="http://schemas.microsoft.com/office/drawing/2014/main" id="{D425313E-18CF-4C22-B2FC-AD73C415A8D8}"/>
              </a:ext>
            </a:extLst>
          </p:cNvPr>
          <p:cNvSpPr/>
          <p:nvPr/>
        </p:nvSpPr>
        <p:spPr>
          <a:xfrm>
            <a:off x="7765774" y="-3803"/>
            <a:ext cx="13782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CuadroTexto 25">
            <a:extLst>
              <a:ext uri="{FF2B5EF4-FFF2-40B4-BE49-F238E27FC236}">
                <a16:creationId xmlns:a16="http://schemas.microsoft.com/office/drawing/2014/main" id="{F18D4340-1815-4459-A16C-6026409E6A5F}"/>
              </a:ext>
            </a:extLst>
          </p:cNvPr>
          <p:cNvSpPr txBox="1"/>
          <p:nvPr/>
        </p:nvSpPr>
        <p:spPr>
          <a:xfrm>
            <a:off x="7765774" y="103056"/>
            <a:ext cx="129120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Morena</a:t>
            </a:r>
          </a:p>
        </p:txBody>
      </p:sp>
    </p:spTree>
    <p:extLst>
      <p:ext uri="{BB962C8B-B14F-4D97-AF65-F5344CB8AC3E}">
        <p14:creationId xmlns:p14="http://schemas.microsoft.com/office/powerpoint/2010/main" val="21520546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497827" cy="4081602"/>
        </p:xfrm>
        <a:graphic>
          <a:graphicData uri="http://schemas.openxmlformats.org/drawingml/2006/table">
            <a:tbl>
              <a:tblPr firstRow="1" bandRow="1">
                <a:tableStyleId>{5C22544A-7EE6-4342-B048-85BDC9FD1C3A}</a:tableStyleId>
              </a:tblPr>
              <a:tblGrid>
                <a:gridCol w="339473">
                  <a:extLst>
                    <a:ext uri="{9D8B030D-6E8A-4147-A177-3AD203B41FA5}">
                      <a16:colId xmlns:a16="http://schemas.microsoft.com/office/drawing/2014/main" val="20000"/>
                    </a:ext>
                  </a:extLst>
                </a:gridCol>
                <a:gridCol w="1234066">
                  <a:extLst>
                    <a:ext uri="{9D8B030D-6E8A-4147-A177-3AD203B41FA5}">
                      <a16:colId xmlns:a16="http://schemas.microsoft.com/office/drawing/2014/main" val="20001"/>
                    </a:ext>
                  </a:extLst>
                </a:gridCol>
                <a:gridCol w="876421">
                  <a:extLst>
                    <a:ext uri="{9D8B030D-6E8A-4147-A177-3AD203B41FA5}">
                      <a16:colId xmlns:a16="http://schemas.microsoft.com/office/drawing/2014/main" val="20002"/>
                    </a:ext>
                  </a:extLst>
                </a:gridCol>
                <a:gridCol w="863981">
                  <a:extLst>
                    <a:ext uri="{9D8B030D-6E8A-4147-A177-3AD203B41FA5}">
                      <a16:colId xmlns:a16="http://schemas.microsoft.com/office/drawing/2014/main" val="1889212505"/>
                    </a:ext>
                  </a:extLst>
                </a:gridCol>
                <a:gridCol w="863981">
                  <a:extLst>
                    <a:ext uri="{9D8B030D-6E8A-4147-A177-3AD203B41FA5}">
                      <a16:colId xmlns:a16="http://schemas.microsoft.com/office/drawing/2014/main" val="1803750054"/>
                    </a:ext>
                  </a:extLst>
                </a:gridCol>
                <a:gridCol w="863981">
                  <a:extLst>
                    <a:ext uri="{9D8B030D-6E8A-4147-A177-3AD203B41FA5}">
                      <a16:colId xmlns:a16="http://schemas.microsoft.com/office/drawing/2014/main" val="2074296805"/>
                    </a:ext>
                  </a:extLst>
                </a:gridCol>
                <a:gridCol w="863981">
                  <a:extLst>
                    <a:ext uri="{9D8B030D-6E8A-4147-A177-3AD203B41FA5}">
                      <a16:colId xmlns:a16="http://schemas.microsoft.com/office/drawing/2014/main" val="3291812143"/>
                    </a:ext>
                  </a:extLst>
                </a:gridCol>
                <a:gridCol w="633091">
                  <a:extLst>
                    <a:ext uri="{9D8B030D-6E8A-4147-A177-3AD203B41FA5}">
                      <a16:colId xmlns:a16="http://schemas.microsoft.com/office/drawing/2014/main" val="363732892"/>
                    </a:ext>
                  </a:extLst>
                </a:gridCol>
                <a:gridCol w="967408">
                  <a:extLst>
                    <a:ext uri="{9D8B030D-6E8A-4147-A177-3AD203B41FA5}">
                      <a16:colId xmlns:a16="http://schemas.microsoft.com/office/drawing/2014/main" val="2967888749"/>
                    </a:ext>
                  </a:extLst>
                </a:gridCol>
                <a:gridCol w="991444">
                  <a:extLst>
                    <a:ext uri="{9D8B030D-6E8A-4147-A177-3AD203B41FA5}">
                      <a16:colId xmlns:a16="http://schemas.microsoft.com/office/drawing/2014/main" val="3603207463"/>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Promesas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Valores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Lo mismo que otros partidos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Desconfianza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Desagrado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Fraude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Engaño/mentira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Desorganización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Morena</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25" name="Rectángulo 24">
            <a:extLst>
              <a:ext uri="{FF2B5EF4-FFF2-40B4-BE49-F238E27FC236}">
                <a16:creationId xmlns:a16="http://schemas.microsoft.com/office/drawing/2014/main" id="{D425313E-18CF-4C22-B2FC-AD73C415A8D8}"/>
              </a:ext>
            </a:extLst>
          </p:cNvPr>
          <p:cNvSpPr/>
          <p:nvPr/>
        </p:nvSpPr>
        <p:spPr>
          <a:xfrm>
            <a:off x="7765774" y="-3803"/>
            <a:ext cx="13782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CuadroTexto 25">
            <a:extLst>
              <a:ext uri="{FF2B5EF4-FFF2-40B4-BE49-F238E27FC236}">
                <a16:creationId xmlns:a16="http://schemas.microsoft.com/office/drawing/2014/main" id="{F18D4340-1815-4459-A16C-6026409E6A5F}"/>
              </a:ext>
            </a:extLst>
          </p:cNvPr>
          <p:cNvSpPr txBox="1"/>
          <p:nvPr/>
        </p:nvSpPr>
        <p:spPr>
          <a:xfrm>
            <a:off x="7765774" y="103056"/>
            <a:ext cx="129120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Morena</a:t>
            </a:r>
          </a:p>
        </p:txBody>
      </p:sp>
    </p:spTree>
    <p:extLst>
      <p:ext uri="{BB962C8B-B14F-4D97-AF65-F5344CB8AC3E}">
        <p14:creationId xmlns:p14="http://schemas.microsoft.com/office/powerpoint/2010/main" val="89895708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497827" cy="4081602"/>
        </p:xfrm>
        <a:graphic>
          <a:graphicData uri="http://schemas.openxmlformats.org/drawingml/2006/table">
            <a:tbl>
              <a:tblPr firstRow="1" bandRow="1">
                <a:tableStyleId>{5C22544A-7EE6-4342-B048-85BDC9FD1C3A}</a:tableStyleId>
              </a:tblPr>
              <a:tblGrid>
                <a:gridCol w="339473">
                  <a:extLst>
                    <a:ext uri="{9D8B030D-6E8A-4147-A177-3AD203B41FA5}">
                      <a16:colId xmlns:a16="http://schemas.microsoft.com/office/drawing/2014/main" val="20000"/>
                    </a:ext>
                  </a:extLst>
                </a:gridCol>
                <a:gridCol w="1234066">
                  <a:extLst>
                    <a:ext uri="{9D8B030D-6E8A-4147-A177-3AD203B41FA5}">
                      <a16:colId xmlns:a16="http://schemas.microsoft.com/office/drawing/2014/main" val="20001"/>
                    </a:ext>
                  </a:extLst>
                </a:gridCol>
                <a:gridCol w="876421">
                  <a:extLst>
                    <a:ext uri="{9D8B030D-6E8A-4147-A177-3AD203B41FA5}">
                      <a16:colId xmlns:a16="http://schemas.microsoft.com/office/drawing/2014/main" val="20002"/>
                    </a:ext>
                  </a:extLst>
                </a:gridCol>
                <a:gridCol w="863981">
                  <a:extLst>
                    <a:ext uri="{9D8B030D-6E8A-4147-A177-3AD203B41FA5}">
                      <a16:colId xmlns:a16="http://schemas.microsoft.com/office/drawing/2014/main" val="1889212505"/>
                    </a:ext>
                  </a:extLst>
                </a:gridCol>
                <a:gridCol w="863981">
                  <a:extLst>
                    <a:ext uri="{9D8B030D-6E8A-4147-A177-3AD203B41FA5}">
                      <a16:colId xmlns:a16="http://schemas.microsoft.com/office/drawing/2014/main" val="1803750054"/>
                    </a:ext>
                  </a:extLst>
                </a:gridCol>
                <a:gridCol w="863981">
                  <a:extLst>
                    <a:ext uri="{9D8B030D-6E8A-4147-A177-3AD203B41FA5}">
                      <a16:colId xmlns:a16="http://schemas.microsoft.com/office/drawing/2014/main" val="2074296805"/>
                    </a:ext>
                  </a:extLst>
                </a:gridCol>
                <a:gridCol w="863981">
                  <a:extLst>
                    <a:ext uri="{9D8B030D-6E8A-4147-A177-3AD203B41FA5}">
                      <a16:colId xmlns:a16="http://schemas.microsoft.com/office/drawing/2014/main" val="3291812143"/>
                    </a:ext>
                  </a:extLst>
                </a:gridCol>
                <a:gridCol w="863981">
                  <a:extLst>
                    <a:ext uri="{9D8B030D-6E8A-4147-A177-3AD203B41FA5}">
                      <a16:colId xmlns:a16="http://schemas.microsoft.com/office/drawing/2014/main" val="363732892"/>
                    </a:ext>
                  </a:extLst>
                </a:gridCol>
                <a:gridCol w="863981">
                  <a:extLst>
                    <a:ext uri="{9D8B030D-6E8A-4147-A177-3AD203B41FA5}">
                      <a16:colId xmlns:a16="http://schemas.microsoft.com/office/drawing/2014/main" val="2967888749"/>
                    </a:ext>
                  </a:extLst>
                </a:gridCol>
                <a:gridCol w="863981">
                  <a:extLst>
                    <a:ext uri="{9D8B030D-6E8A-4147-A177-3AD203B41FA5}">
                      <a16:colId xmlns:a16="http://schemas.microsoft.com/office/drawing/2014/main" val="3603207463"/>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Populismo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Falso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Deshonestidad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Duda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Miedo/ peligro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6455AF"/>
                          </a:solidFill>
                          <a:effectLst/>
                          <a:uLnTx/>
                          <a:uFillTx/>
                          <a:latin typeface="Helvetica" panose="020B0604020202020204" pitchFamily="34" charset="0"/>
                          <a:ea typeface="+mn-ea"/>
                          <a:cs typeface="Helvetica" panose="020B0604020202020204" pitchFamily="34" charset="0"/>
                        </a:rPr>
                        <a:t>Lo mismo que AMLO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6455AF"/>
                          </a:solidFill>
                          <a:effectLst/>
                          <a:uLnTx/>
                          <a:uFillTx/>
                          <a:latin typeface="Helvetica" panose="020B0604020202020204" pitchFamily="34" charset="0"/>
                          <a:ea typeface="+mn-ea"/>
                          <a:cs typeface="Helvetica" panose="020B0604020202020204" pitchFamily="34" charset="0"/>
                        </a:rPr>
                        <a:t>Partido nuevo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b" latinLnBrk="0" hangingPunct="1"/>
                      <a:r>
                        <a:rPr kumimoji="0" lang="es-MX" sz="900" b="1" i="0" u="none" strike="noStrike" kern="1200" cap="none" spc="0" normalizeH="0" baseline="0" dirty="0">
                          <a:ln>
                            <a:noFill/>
                          </a:ln>
                          <a:solidFill>
                            <a:srgbClr val="6455AF"/>
                          </a:solidFill>
                          <a:effectLst/>
                          <a:uLnTx/>
                          <a:uFillTx/>
                          <a:latin typeface="Helvetica" panose="020B0604020202020204" pitchFamily="34" charset="0"/>
                          <a:ea typeface="+mn-ea"/>
                          <a:cs typeface="Helvetica" panose="020B0604020202020204" pitchFamily="34" charset="0"/>
                        </a:rPr>
                        <a:t>Indiferente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Morena</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25" name="Rectángulo 24">
            <a:extLst>
              <a:ext uri="{FF2B5EF4-FFF2-40B4-BE49-F238E27FC236}">
                <a16:creationId xmlns:a16="http://schemas.microsoft.com/office/drawing/2014/main" id="{D425313E-18CF-4C22-B2FC-AD73C415A8D8}"/>
              </a:ext>
            </a:extLst>
          </p:cNvPr>
          <p:cNvSpPr/>
          <p:nvPr/>
        </p:nvSpPr>
        <p:spPr>
          <a:xfrm>
            <a:off x="7765774" y="-3803"/>
            <a:ext cx="13782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CuadroTexto 25">
            <a:extLst>
              <a:ext uri="{FF2B5EF4-FFF2-40B4-BE49-F238E27FC236}">
                <a16:creationId xmlns:a16="http://schemas.microsoft.com/office/drawing/2014/main" id="{F18D4340-1815-4459-A16C-6026409E6A5F}"/>
              </a:ext>
            </a:extLst>
          </p:cNvPr>
          <p:cNvSpPr txBox="1"/>
          <p:nvPr/>
        </p:nvSpPr>
        <p:spPr>
          <a:xfrm>
            <a:off x="7765774" y="103056"/>
            <a:ext cx="129120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Morena</a:t>
            </a:r>
          </a:p>
        </p:txBody>
      </p:sp>
    </p:spTree>
    <p:extLst>
      <p:ext uri="{BB962C8B-B14F-4D97-AF65-F5344CB8AC3E}">
        <p14:creationId xmlns:p14="http://schemas.microsoft.com/office/powerpoint/2010/main" val="327784565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497827" cy="4081602"/>
        </p:xfrm>
        <a:graphic>
          <a:graphicData uri="http://schemas.openxmlformats.org/drawingml/2006/table">
            <a:tbl>
              <a:tblPr firstRow="1" bandRow="1">
                <a:tableStyleId>{5C22544A-7EE6-4342-B048-85BDC9FD1C3A}</a:tableStyleId>
              </a:tblPr>
              <a:tblGrid>
                <a:gridCol w="339473">
                  <a:extLst>
                    <a:ext uri="{9D8B030D-6E8A-4147-A177-3AD203B41FA5}">
                      <a16:colId xmlns:a16="http://schemas.microsoft.com/office/drawing/2014/main" val="20000"/>
                    </a:ext>
                  </a:extLst>
                </a:gridCol>
                <a:gridCol w="1234066">
                  <a:extLst>
                    <a:ext uri="{9D8B030D-6E8A-4147-A177-3AD203B41FA5}">
                      <a16:colId xmlns:a16="http://schemas.microsoft.com/office/drawing/2014/main" val="20001"/>
                    </a:ext>
                  </a:extLst>
                </a:gridCol>
                <a:gridCol w="876421">
                  <a:extLst>
                    <a:ext uri="{9D8B030D-6E8A-4147-A177-3AD203B41FA5}">
                      <a16:colId xmlns:a16="http://schemas.microsoft.com/office/drawing/2014/main" val="20002"/>
                    </a:ext>
                  </a:extLst>
                </a:gridCol>
                <a:gridCol w="863981">
                  <a:extLst>
                    <a:ext uri="{9D8B030D-6E8A-4147-A177-3AD203B41FA5}">
                      <a16:colId xmlns:a16="http://schemas.microsoft.com/office/drawing/2014/main" val="1889212505"/>
                    </a:ext>
                  </a:extLst>
                </a:gridCol>
                <a:gridCol w="863981">
                  <a:extLst>
                    <a:ext uri="{9D8B030D-6E8A-4147-A177-3AD203B41FA5}">
                      <a16:colId xmlns:a16="http://schemas.microsoft.com/office/drawing/2014/main" val="1803750054"/>
                    </a:ext>
                  </a:extLst>
                </a:gridCol>
                <a:gridCol w="863981">
                  <a:extLst>
                    <a:ext uri="{9D8B030D-6E8A-4147-A177-3AD203B41FA5}">
                      <a16:colId xmlns:a16="http://schemas.microsoft.com/office/drawing/2014/main" val="2074296805"/>
                    </a:ext>
                  </a:extLst>
                </a:gridCol>
                <a:gridCol w="863981">
                  <a:extLst>
                    <a:ext uri="{9D8B030D-6E8A-4147-A177-3AD203B41FA5}">
                      <a16:colId xmlns:a16="http://schemas.microsoft.com/office/drawing/2014/main" val="3291812143"/>
                    </a:ext>
                  </a:extLst>
                </a:gridCol>
                <a:gridCol w="863981">
                  <a:extLst>
                    <a:ext uri="{9D8B030D-6E8A-4147-A177-3AD203B41FA5}">
                      <a16:colId xmlns:a16="http://schemas.microsoft.com/office/drawing/2014/main" val="363732892"/>
                    </a:ext>
                  </a:extLst>
                </a:gridCol>
                <a:gridCol w="863981">
                  <a:extLst>
                    <a:ext uri="{9D8B030D-6E8A-4147-A177-3AD203B41FA5}">
                      <a16:colId xmlns:a16="http://schemas.microsoft.com/office/drawing/2014/main" val="2967888749"/>
                    </a:ext>
                  </a:extLst>
                </a:gridCol>
                <a:gridCol w="863981">
                  <a:extLst>
                    <a:ext uri="{9D8B030D-6E8A-4147-A177-3AD203B41FA5}">
                      <a16:colId xmlns:a16="http://schemas.microsoft.com/office/drawing/2014/main" val="3603207463"/>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6455AF"/>
                          </a:solidFill>
                          <a:effectLst/>
                          <a:uLnTx/>
                          <a:uFillTx/>
                          <a:latin typeface="Helvetica" panose="020B0604020202020204" pitchFamily="34" charset="0"/>
                          <a:ea typeface="+mn-ea"/>
                          <a:cs typeface="Helvetica" panose="020B0604020202020204" pitchFamily="34" charset="0"/>
                        </a:rPr>
                        <a:t>Izquierda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6455AF"/>
                          </a:solidFill>
                          <a:effectLst/>
                          <a:uLnTx/>
                          <a:uFillTx/>
                          <a:latin typeface="Helvetica" panose="020B0604020202020204" pitchFamily="34" charset="0"/>
                          <a:ea typeface="+mn-ea"/>
                          <a:cs typeface="Helvetica" panose="020B0604020202020204" pitchFamily="34" charset="0"/>
                        </a:rPr>
                        <a:t>No lo han dejado ganar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6455AF"/>
                          </a:solidFill>
                          <a:effectLst/>
                          <a:uLnTx/>
                          <a:uFillTx/>
                          <a:latin typeface="Helvetica" panose="020B0604020202020204" pitchFamily="34" charset="0"/>
                          <a:ea typeface="+mn-ea"/>
                          <a:cs typeface="Helvetica" panose="020B0604020202020204" pitchFamily="34" charset="0"/>
                        </a:rPr>
                        <a:t>No ha vota por él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solidFill>
                          <a:effectLst/>
                          <a:uLnTx/>
                          <a:uFillTx/>
                          <a:latin typeface="Helvetica" panose="020B0604020202020204" pitchFamily="34" charset="0"/>
                          <a:ea typeface="+mn-ea"/>
                          <a:cs typeface="Helvetica" panose="020B0604020202020204" pitchFamily="34" charset="0"/>
                        </a:rPr>
                        <a:t>Nada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lumMod val="75000"/>
                              <a:lumOff val="25000"/>
                            </a:schemeClr>
                          </a:solidFill>
                          <a:effectLst/>
                          <a:uLnTx/>
                          <a:uFillTx/>
                          <a:latin typeface="Helvetica" panose="020B0604020202020204" pitchFamily="34" charset="0"/>
                          <a:ea typeface="+mn-ea"/>
                          <a:cs typeface="Helvetica" panose="020B0604020202020204" pitchFamily="34" charset="0"/>
                        </a:rPr>
                        <a:t>No lo conoce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7F7F7F"/>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95959"/>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Morena</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25" name="Rectángulo 24">
            <a:extLst>
              <a:ext uri="{FF2B5EF4-FFF2-40B4-BE49-F238E27FC236}">
                <a16:creationId xmlns:a16="http://schemas.microsoft.com/office/drawing/2014/main" id="{D425313E-18CF-4C22-B2FC-AD73C415A8D8}"/>
              </a:ext>
            </a:extLst>
          </p:cNvPr>
          <p:cNvSpPr/>
          <p:nvPr/>
        </p:nvSpPr>
        <p:spPr>
          <a:xfrm>
            <a:off x="7765774" y="-3803"/>
            <a:ext cx="1378225"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CuadroTexto 25">
            <a:extLst>
              <a:ext uri="{FF2B5EF4-FFF2-40B4-BE49-F238E27FC236}">
                <a16:creationId xmlns:a16="http://schemas.microsoft.com/office/drawing/2014/main" id="{F18D4340-1815-4459-A16C-6026409E6A5F}"/>
              </a:ext>
            </a:extLst>
          </p:cNvPr>
          <p:cNvSpPr txBox="1"/>
          <p:nvPr/>
        </p:nvSpPr>
        <p:spPr>
          <a:xfrm>
            <a:off x="7765774" y="103056"/>
            <a:ext cx="129120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Morena</a:t>
            </a:r>
          </a:p>
        </p:txBody>
      </p:sp>
    </p:spTree>
    <p:extLst>
      <p:ext uri="{BB962C8B-B14F-4D97-AF65-F5344CB8AC3E}">
        <p14:creationId xmlns:p14="http://schemas.microsoft.com/office/powerpoint/2010/main" val="281857185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5611090" y="-3803"/>
            <a:ext cx="3532909"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1" name="142 Imagen">
            <a:hlinkClick r:id="rId4" action="ppaction://hlinksldjump"/>
            <a:extLst>
              <a:ext uri="{FF2B5EF4-FFF2-40B4-BE49-F238E27FC236}">
                <a16:creationId xmlns:a16="http://schemas.microsoft.com/office/drawing/2014/main" id="{865F263A-DC86-49B8-8629-F04E1C813E9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sp>
        <p:nvSpPr>
          <p:cNvPr id="23" name="Elipse 22">
            <a:extLst>
              <a:ext uri="{FF2B5EF4-FFF2-40B4-BE49-F238E27FC236}">
                <a16:creationId xmlns:a16="http://schemas.microsoft.com/office/drawing/2014/main" id="{E3A88097-6F5B-4C27-9971-7C616A40FD8C}"/>
              </a:ext>
            </a:extLst>
          </p:cNvPr>
          <p:cNvSpPr/>
          <p:nvPr/>
        </p:nvSpPr>
        <p:spPr>
          <a:xfrm>
            <a:off x="8548261" y="6567051"/>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10A0E0F1-5C9B-4917-A36D-0EC023F9C165}"/>
              </a:ext>
            </a:extLst>
          </p:cNvPr>
          <p:cNvSpPr/>
          <p:nvPr/>
        </p:nvSpPr>
        <p:spPr>
          <a:xfrm>
            <a:off x="8437424" y="6608611"/>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CuadroTexto 45">
            <a:extLst>
              <a:ext uri="{FF2B5EF4-FFF2-40B4-BE49-F238E27FC236}">
                <a16:creationId xmlns:a16="http://schemas.microsoft.com/office/drawing/2014/main" id="{9CFA18B3-752B-491D-B7BC-FAD77F13F13B}"/>
              </a:ext>
            </a:extLst>
          </p:cNvPr>
          <p:cNvSpPr txBox="1"/>
          <p:nvPr/>
        </p:nvSpPr>
        <p:spPr>
          <a:xfrm>
            <a:off x="539120" y="702575"/>
            <a:ext cx="8323859"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Para usted, ¿Morena es un partido político igual a todos los demás o es un partido diferente? </a:t>
            </a:r>
          </a:p>
        </p:txBody>
      </p:sp>
      <p:sp>
        <p:nvSpPr>
          <p:cNvPr id="68" name="8 CuadroTexto">
            <a:extLst>
              <a:ext uri="{FF2B5EF4-FFF2-40B4-BE49-F238E27FC236}">
                <a16:creationId xmlns:a16="http://schemas.microsoft.com/office/drawing/2014/main" id="{624046A4-68E8-49A1-8373-1FDB51814F5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26" name="48 CuadroTexto">
            <a:extLst>
              <a:ext uri="{FF2B5EF4-FFF2-40B4-BE49-F238E27FC236}">
                <a16:creationId xmlns:a16="http://schemas.microsoft.com/office/drawing/2014/main" id="{2C6B3722-EED4-469C-B52F-006472CA9012}"/>
              </a:ext>
            </a:extLst>
          </p:cNvPr>
          <p:cNvSpPr txBox="1"/>
          <p:nvPr/>
        </p:nvSpPr>
        <p:spPr>
          <a:xfrm>
            <a:off x="5611090" y="115312"/>
            <a:ext cx="3419351" cy="369332"/>
          </a:xfrm>
          <a:prstGeom prst="rect">
            <a:avLst/>
          </a:prstGeom>
          <a:noFill/>
        </p:spPr>
        <p:txBody>
          <a:bodyPr wrap="square" rtlCol="0">
            <a:spAutoFit/>
          </a:bodyPr>
          <a:lstStyle>
            <a:defPPr>
              <a:defRPr lang="es-MX"/>
            </a:defPPr>
            <a:lvl1pPr algn="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Morena: ¿Igual o diferente?</a:t>
            </a:r>
          </a:p>
        </p:txBody>
      </p:sp>
      <p:graphicFrame>
        <p:nvGraphicFramePr>
          <p:cNvPr id="16" name="1 Gráfico">
            <a:extLst>
              <a:ext uri="{FF2B5EF4-FFF2-40B4-BE49-F238E27FC236}">
                <a16:creationId xmlns:a16="http://schemas.microsoft.com/office/drawing/2014/main" id="{C930AD42-95A2-428B-87F6-27197A7A4A2A}"/>
              </a:ext>
            </a:extLst>
          </p:cNvPr>
          <p:cNvGraphicFramePr/>
          <p:nvPr>
            <p:extLst/>
          </p:nvPr>
        </p:nvGraphicFramePr>
        <p:xfrm>
          <a:off x="-204689" y="2272436"/>
          <a:ext cx="4074568" cy="4050417"/>
        </p:xfrm>
        <a:graphic>
          <a:graphicData uri="http://schemas.openxmlformats.org/drawingml/2006/chart">
            <c:chart xmlns:c="http://schemas.openxmlformats.org/drawingml/2006/chart" xmlns:r="http://schemas.openxmlformats.org/officeDocument/2006/relationships" r:id="rId6"/>
          </a:graphicData>
        </a:graphic>
      </p:graphicFrame>
      <p:sp>
        <p:nvSpPr>
          <p:cNvPr id="18" name="Oval 9">
            <a:extLst>
              <a:ext uri="{FF2B5EF4-FFF2-40B4-BE49-F238E27FC236}">
                <a16:creationId xmlns:a16="http://schemas.microsoft.com/office/drawing/2014/main" id="{A016826B-5147-4843-94CE-4670F630E963}"/>
              </a:ext>
            </a:extLst>
          </p:cNvPr>
          <p:cNvSpPr/>
          <p:nvPr/>
        </p:nvSpPr>
        <p:spPr>
          <a:xfrm>
            <a:off x="2018530" y="2129557"/>
            <a:ext cx="171124" cy="164443"/>
          </a:xfrm>
          <a:prstGeom prst="ellipse">
            <a:avLst/>
          </a:prstGeom>
          <a:solidFill>
            <a:schemeClr val="tx1">
              <a:lumMod val="65000"/>
              <a:lumOff val="3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a:ln>
                <a:noFill/>
              </a:ln>
              <a:solidFill>
                <a:prstClr val="white"/>
              </a:solidFill>
              <a:effectLst/>
              <a:uLnTx/>
              <a:uFillTx/>
              <a:latin typeface="Calibri"/>
              <a:ea typeface="+mn-ea"/>
              <a:cs typeface="+mn-cs"/>
            </a:endParaRPr>
          </a:p>
        </p:txBody>
      </p:sp>
      <p:sp>
        <p:nvSpPr>
          <p:cNvPr id="19" name="TextBox 6">
            <a:extLst>
              <a:ext uri="{FF2B5EF4-FFF2-40B4-BE49-F238E27FC236}">
                <a16:creationId xmlns:a16="http://schemas.microsoft.com/office/drawing/2014/main" id="{CFAF4C0F-D6AC-43E2-B7FC-DF7016D07A40}"/>
              </a:ext>
            </a:extLst>
          </p:cNvPr>
          <p:cNvSpPr txBox="1"/>
          <p:nvPr/>
        </p:nvSpPr>
        <p:spPr>
          <a:xfrm>
            <a:off x="2154101" y="2083616"/>
            <a:ext cx="1137266"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contestó</a:t>
            </a:r>
          </a:p>
        </p:txBody>
      </p:sp>
      <p:sp>
        <p:nvSpPr>
          <p:cNvPr id="20" name="Oval 9">
            <a:extLst>
              <a:ext uri="{FF2B5EF4-FFF2-40B4-BE49-F238E27FC236}">
                <a16:creationId xmlns:a16="http://schemas.microsoft.com/office/drawing/2014/main" id="{AF51A343-D4E0-46CA-955C-589E44536A9A}"/>
              </a:ext>
            </a:extLst>
          </p:cNvPr>
          <p:cNvSpPr/>
          <p:nvPr/>
        </p:nvSpPr>
        <p:spPr>
          <a:xfrm>
            <a:off x="597078" y="1746391"/>
            <a:ext cx="171124" cy="164443"/>
          </a:xfrm>
          <a:prstGeom prst="ellipse">
            <a:avLst/>
          </a:prstGeom>
          <a:solidFill>
            <a:srgbClr val="8F2D5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a:ln>
                <a:noFill/>
              </a:ln>
              <a:solidFill>
                <a:srgbClr val="1D75B5"/>
              </a:solidFill>
              <a:effectLst/>
              <a:uLnTx/>
              <a:uFillTx/>
              <a:latin typeface="Calibri"/>
              <a:ea typeface="+mn-ea"/>
              <a:cs typeface="+mn-cs"/>
            </a:endParaRPr>
          </a:p>
        </p:txBody>
      </p:sp>
      <p:sp>
        <p:nvSpPr>
          <p:cNvPr id="27" name="TextBox 6">
            <a:extLst>
              <a:ext uri="{FF2B5EF4-FFF2-40B4-BE49-F238E27FC236}">
                <a16:creationId xmlns:a16="http://schemas.microsoft.com/office/drawing/2014/main" id="{FCD38E7D-4819-44BA-A1B2-10FC2A3C5779}"/>
              </a:ext>
            </a:extLst>
          </p:cNvPr>
          <p:cNvSpPr txBox="1"/>
          <p:nvPr/>
        </p:nvSpPr>
        <p:spPr>
          <a:xfrm>
            <a:off x="716511" y="1700450"/>
            <a:ext cx="1247457"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Igual a los demás</a:t>
            </a:r>
          </a:p>
        </p:txBody>
      </p:sp>
      <p:sp>
        <p:nvSpPr>
          <p:cNvPr id="28" name="TextBox 6">
            <a:extLst>
              <a:ext uri="{FF2B5EF4-FFF2-40B4-BE49-F238E27FC236}">
                <a16:creationId xmlns:a16="http://schemas.microsoft.com/office/drawing/2014/main" id="{4967F629-D823-4BD0-AB24-178E527F6EA8}"/>
              </a:ext>
            </a:extLst>
          </p:cNvPr>
          <p:cNvSpPr txBox="1"/>
          <p:nvPr/>
        </p:nvSpPr>
        <p:spPr>
          <a:xfrm>
            <a:off x="2154101" y="1700450"/>
            <a:ext cx="739305"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Diferente</a:t>
            </a:r>
          </a:p>
        </p:txBody>
      </p:sp>
      <p:sp>
        <p:nvSpPr>
          <p:cNvPr id="29" name="Oval 9">
            <a:extLst>
              <a:ext uri="{FF2B5EF4-FFF2-40B4-BE49-F238E27FC236}">
                <a16:creationId xmlns:a16="http://schemas.microsoft.com/office/drawing/2014/main" id="{C17EAF07-1F61-4470-AEB8-BC594C31D7EB}"/>
              </a:ext>
            </a:extLst>
          </p:cNvPr>
          <p:cNvSpPr/>
          <p:nvPr/>
        </p:nvSpPr>
        <p:spPr>
          <a:xfrm>
            <a:off x="2018530" y="1746391"/>
            <a:ext cx="171124" cy="164443"/>
          </a:xfrm>
          <a:prstGeom prst="ellipse">
            <a:avLst/>
          </a:prstGeom>
          <a:solidFill>
            <a:srgbClr val="1D75B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 name="Oval 9">
            <a:extLst>
              <a:ext uri="{FF2B5EF4-FFF2-40B4-BE49-F238E27FC236}">
                <a16:creationId xmlns:a16="http://schemas.microsoft.com/office/drawing/2014/main" id="{2F6AB5D6-EC4E-431F-B691-81C0FD4B8B15}"/>
              </a:ext>
            </a:extLst>
          </p:cNvPr>
          <p:cNvSpPr/>
          <p:nvPr/>
        </p:nvSpPr>
        <p:spPr>
          <a:xfrm>
            <a:off x="597078" y="2142143"/>
            <a:ext cx="171124" cy="164443"/>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900" b="0" i="0" u="none" strike="noStrike" kern="1200" cap="none" spc="0" normalizeH="0" baseline="0" noProof="0">
              <a:ln>
                <a:noFill/>
              </a:ln>
              <a:solidFill>
                <a:prstClr val="white"/>
              </a:solidFill>
              <a:effectLst/>
              <a:uLnTx/>
              <a:uFillTx/>
              <a:latin typeface="Calibri"/>
              <a:ea typeface="+mn-ea"/>
              <a:cs typeface="+mn-cs"/>
            </a:endParaRPr>
          </a:p>
        </p:txBody>
      </p:sp>
      <p:sp>
        <p:nvSpPr>
          <p:cNvPr id="31" name="TextBox 6">
            <a:extLst>
              <a:ext uri="{FF2B5EF4-FFF2-40B4-BE49-F238E27FC236}">
                <a16:creationId xmlns:a16="http://schemas.microsoft.com/office/drawing/2014/main" id="{71809341-2A0F-4DCF-AEC4-BB523A5A0A8A}"/>
              </a:ext>
            </a:extLst>
          </p:cNvPr>
          <p:cNvSpPr txBox="1"/>
          <p:nvPr/>
        </p:nvSpPr>
        <p:spPr>
          <a:xfrm>
            <a:off x="716511" y="2096202"/>
            <a:ext cx="1233434"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MX" sz="1000" b="1" i="0" u="none" strike="noStrike" kern="1200" cap="none" spc="0" normalizeH="0" baseline="0" noProof="0" dirty="0">
                <a:ln>
                  <a:noFill/>
                </a:ln>
                <a:solidFill>
                  <a:prstClr val="black">
                    <a:lumMod val="65000"/>
                    <a:lumOff val="35000"/>
                  </a:prstClr>
                </a:solidFill>
                <a:effectLst/>
                <a:uLnTx/>
                <a:uFillTx/>
                <a:latin typeface="Helvetica" panose="020B0604020202020204" pitchFamily="34" charset="0"/>
                <a:ea typeface="+mn-ea"/>
                <a:cs typeface="Helvetica" panose="020B0604020202020204" pitchFamily="34" charset="0"/>
              </a:rPr>
              <a:t>No sabe</a:t>
            </a:r>
          </a:p>
        </p:txBody>
      </p:sp>
      <p:grpSp>
        <p:nvGrpSpPr>
          <p:cNvPr id="33" name="Grupo 32">
            <a:extLst>
              <a:ext uri="{FF2B5EF4-FFF2-40B4-BE49-F238E27FC236}">
                <a16:creationId xmlns:a16="http://schemas.microsoft.com/office/drawing/2014/main" id="{7D3B5692-0EE3-4CF1-B8E2-5AAC547C0AD3}"/>
              </a:ext>
            </a:extLst>
          </p:cNvPr>
          <p:cNvGrpSpPr/>
          <p:nvPr/>
        </p:nvGrpSpPr>
        <p:grpSpPr>
          <a:xfrm>
            <a:off x="0" y="6415365"/>
            <a:ext cx="526473" cy="365125"/>
            <a:chOff x="0" y="6415365"/>
            <a:chExt cx="526473" cy="365125"/>
          </a:xfrm>
        </p:grpSpPr>
        <p:sp>
          <p:nvSpPr>
            <p:cNvPr id="34" name="Hexágono 33">
              <a:extLst>
                <a:ext uri="{FF2B5EF4-FFF2-40B4-BE49-F238E27FC236}">
                  <a16:creationId xmlns:a16="http://schemas.microsoft.com/office/drawing/2014/main" id="{139E709E-BC8B-4C16-BF57-D8F505F841B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F3D7725D-1F95-4624-A0FE-16B7FF2451FB}"/>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graphicFrame>
        <p:nvGraphicFramePr>
          <p:cNvPr id="36" name="9 Tabla">
            <a:extLst>
              <a:ext uri="{FF2B5EF4-FFF2-40B4-BE49-F238E27FC236}">
                <a16:creationId xmlns:a16="http://schemas.microsoft.com/office/drawing/2014/main" id="{92FCF092-6030-4638-87FA-3906F629A928}"/>
              </a:ext>
            </a:extLst>
          </p:cNvPr>
          <p:cNvGraphicFramePr>
            <a:graphicFrameLocks noGrp="1"/>
          </p:cNvGraphicFramePr>
          <p:nvPr>
            <p:extLst/>
          </p:nvPr>
        </p:nvGraphicFramePr>
        <p:xfrm>
          <a:off x="4368550" y="1454049"/>
          <a:ext cx="4390447" cy="4317649"/>
        </p:xfrm>
        <a:graphic>
          <a:graphicData uri="http://schemas.openxmlformats.org/drawingml/2006/table">
            <a:tbl>
              <a:tblPr firstRow="1" bandRow="1">
                <a:tableStyleId>{5C22544A-7EE6-4342-B048-85BDC9FD1C3A}</a:tableStyleId>
              </a:tblPr>
              <a:tblGrid>
                <a:gridCol w="256088">
                  <a:extLst>
                    <a:ext uri="{9D8B030D-6E8A-4147-A177-3AD203B41FA5}">
                      <a16:colId xmlns:a16="http://schemas.microsoft.com/office/drawing/2014/main" val="20000"/>
                    </a:ext>
                  </a:extLst>
                </a:gridCol>
                <a:gridCol w="775471">
                  <a:extLst>
                    <a:ext uri="{9D8B030D-6E8A-4147-A177-3AD203B41FA5}">
                      <a16:colId xmlns:a16="http://schemas.microsoft.com/office/drawing/2014/main" val="20001"/>
                    </a:ext>
                  </a:extLst>
                </a:gridCol>
                <a:gridCol w="839722">
                  <a:extLst>
                    <a:ext uri="{9D8B030D-6E8A-4147-A177-3AD203B41FA5}">
                      <a16:colId xmlns:a16="http://schemas.microsoft.com/office/drawing/2014/main" val="20002"/>
                    </a:ext>
                  </a:extLst>
                </a:gridCol>
                <a:gridCol w="839722">
                  <a:extLst>
                    <a:ext uri="{9D8B030D-6E8A-4147-A177-3AD203B41FA5}">
                      <a16:colId xmlns:a16="http://schemas.microsoft.com/office/drawing/2014/main" val="20003"/>
                    </a:ext>
                  </a:extLst>
                </a:gridCol>
                <a:gridCol w="839722">
                  <a:extLst>
                    <a:ext uri="{9D8B030D-6E8A-4147-A177-3AD203B41FA5}">
                      <a16:colId xmlns:a16="http://schemas.microsoft.com/office/drawing/2014/main" val="20006"/>
                    </a:ext>
                  </a:extLst>
                </a:gridCol>
                <a:gridCol w="839722">
                  <a:extLst>
                    <a:ext uri="{9D8B030D-6E8A-4147-A177-3AD203B41FA5}">
                      <a16:colId xmlns:a16="http://schemas.microsoft.com/office/drawing/2014/main" val="1517710525"/>
                    </a:ext>
                  </a:extLst>
                </a:gridCol>
              </a:tblGrid>
              <a:tr h="327719">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es-MX" sz="900" b="1" i="0" u="none" strike="noStrike" kern="1200" baseline="0" dirty="0">
                          <a:solidFill>
                            <a:srgbClr val="8F2D5D"/>
                          </a:solidFill>
                          <a:effectLst/>
                          <a:latin typeface="Helvetica" panose="020B0604020202020204" pitchFamily="34" charset="0"/>
                          <a:ea typeface="+mn-ea"/>
                          <a:cs typeface="Helvetica" panose="020B0604020202020204" pitchFamily="34" charset="0"/>
                        </a:rPr>
                        <a:t>Igual a los demás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Diferente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2243">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dirty="0">
                          <a:solidFill>
                            <a:srgbClr val="000000"/>
                          </a:solidFill>
                          <a:effectLst/>
                          <a:latin typeface="helvetica" panose="020B0604020202020204" pitchFamily="34" charset="0"/>
                        </a:rPr>
                        <a:t>49.1%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224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2046">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2243">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2243">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3209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2046">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2243">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2243">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3209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12243">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12243">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3860486"/>
                  </a:ext>
                </a:extLst>
              </a:tr>
              <a:tr h="212243">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8369592"/>
                  </a:ext>
                </a:extLst>
              </a:tr>
              <a:tr h="21224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7838291"/>
                  </a:ext>
                </a:extLst>
              </a:tr>
              <a:tr h="21224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7403166"/>
                  </a:ext>
                </a:extLst>
              </a:tr>
              <a:tr h="21224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0945486"/>
                  </a:ext>
                </a:extLst>
              </a:tr>
              <a:tr h="21224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5972629"/>
                  </a:ext>
                </a:extLst>
              </a:tr>
              <a:tr h="212243">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7233203"/>
                  </a:ext>
                </a:extLst>
              </a:tr>
            </a:tbl>
          </a:graphicData>
        </a:graphic>
      </p:graphicFrame>
    </p:spTree>
    <p:extLst>
      <p:ext uri="{BB962C8B-B14F-4D97-AF65-F5344CB8AC3E}">
        <p14:creationId xmlns:p14="http://schemas.microsoft.com/office/powerpoint/2010/main" val="18297405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4608001" y="-3803"/>
            <a:ext cx="4536000" cy="60139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4237266" y="103056"/>
            <a:ext cx="481971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Razón igualdad/diferencia de Morena </a:t>
            </a:r>
          </a:p>
        </p:txBody>
      </p:sp>
      <p:grpSp>
        <p:nvGrpSpPr>
          <p:cNvPr id="48" name="Grupo 47">
            <a:extLst>
              <a:ext uri="{FF2B5EF4-FFF2-40B4-BE49-F238E27FC236}">
                <a16:creationId xmlns:a16="http://schemas.microsoft.com/office/drawing/2014/main" id="{FEE2A4D9-3892-499C-A82D-BD0F07E0FE56}"/>
              </a:ext>
            </a:extLst>
          </p:cNvPr>
          <p:cNvGrpSpPr/>
          <p:nvPr/>
        </p:nvGrpSpPr>
        <p:grpSpPr>
          <a:xfrm>
            <a:off x="0" y="6415365"/>
            <a:ext cx="526473" cy="365125"/>
            <a:chOff x="0" y="6415365"/>
            <a:chExt cx="526473" cy="365125"/>
          </a:xfrm>
        </p:grpSpPr>
        <p:sp>
          <p:nvSpPr>
            <p:cNvPr id="49" name="Hexágono 48">
              <a:extLst>
                <a:ext uri="{FF2B5EF4-FFF2-40B4-BE49-F238E27FC236}">
                  <a16:creationId xmlns:a16="http://schemas.microsoft.com/office/drawing/2014/main" id="{D16FE0CA-E332-460C-B4F1-F35BB29169C9}"/>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50" name="Marcador de número de diapositiva 8">
              <a:extLst>
                <a:ext uri="{FF2B5EF4-FFF2-40B4-BE49-F238E27FC236}">
                  <a16:creationId xmlns:a16="http://schemas.microsoft.com/office/drawing/2014/main" id="{35B723FA-A78D-486C-8DA2-FD482DE941FF}"/>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51"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52" name="Grupo 51"/>
          <p:cNvGrpSpPr/>
          <p:nvPr/>
        </p:nvGrpSpPr>
        <p:grpSpPr>
          <a:xfrm>
            <a:off x="8490210" y="6621585"/>
            <a:ext cx="226511" cy="113560"/>
            <a:chOff x="8490210" y="6621585"/>
            <a:chExt cx="226511" cy="113560"/>
          </a:xfrm>
        </p:grpSpPr>
        <p:sp>
          <p:nvSpPr>
            <p:cNvPr id="58" name="Elipse 57">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59" name="Elipse 58">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1" name="Grupo 60">
            <a:extLst>
              <a:ext uri="{FF2B5EF4-FFF2-40B4-BE49-F238E27FC236}">
                <a16:creationId xmlns:a16="http://schemas.microsoft.com/office/drawing/2014/main" id="{A2BCB12F-1545-49BC-BD96-844FA9CDF8C1}"/>
              </a:ext>
            </a:extLst>
          </p:cNvPr>
          <p:cNvGrpSpPr/>
          <p:nvPr/>
        </p:nvGrpSpPr>
        <p:grpSpPr>
          <a:xfrm rot="5400000">
            <a:off x="2383834" y="3801069"/>
            <a:ext cx="4376332" cy="72000"/>
            <a:chOff x="2612527" y="2465074"/>
            <a:chExt cx="5824897" cy="72000"/>
          </a:xfrm>
        </p:grpSpPr>
        <p:sp>
          <p:nvSpPr>
            <p:cNvPr id="62" name="Elipse 61">
              <a:extLst>
                <a:ext uri="{FF2B5EF4-FFF2-40B4-BE49-F238E27FC236}">
                  <a16:creationId xmlns:a16="http://schemas.microsoft.com/office/drawing/2014/main" id="{780D884B-7C0B-440B-B1A4-B05CA44FA0CE}"/>
                </a:ext>
              </a:extLst>
            </p:cNvPr>
            <p:cNvSpPr/>
            <p:nvPr/>
          </p:nvSpPr>
          <p:spPr>
            <a:xfrm flipH="1" flipV="1">
              <a:off x="261252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Elipse 63">
              <a:extLst>
                <a:ext uri="{FF2B5EF4-FFF2-40B4-BE49-F238E27FC236}">
                  <a16:creationId xmlns:a16="http://schemas.microsoft.com/office/drawing/2014/main" id="{4E05C076-E738-4334-8CC9-E1C8C3376AFC}"/>
                </a:ext>
              </a:extLst>
            </p:cNvPr>
            <p:cNvSpPr/>
            <p:nvPr/>
          </p:nvSpPr>
          <p:spPr>
            <a:xfrm flipH="1" flipV="1">
              <a:off x="5129419"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Elipse 64">
              <a:extLst>
                <a:ext uri="{FF2B5EF4-FFF2-40B4-BE49-F238E27FC236}">
                  <a16:creationId xmlns:a16="http://schemas.microsoft.com/office/drawing/2014/main" id="{C15FF438-2D99-4C39-936D-D63E130E96AD}"/>
                </a:ext>
              </a:extLst>
            </p:cNvPr>
            <p:cNvSpPr/>
            <p:nvPr/>
          </p:nvSpPr>
          <p:spPr>
            <a:xfrm flipH="1" flipV="1">
              <a:off x="5848531"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6" name="Elipse 65">
              <a:extLst>
                <a:ext uri="{FF2B5EF4-FFF2-40B4-BE49-F238E27FC236}">
                  <a16:creationId xmlns:a16="http://schemas.microsoft.com/office/drawing/2014/main" id="{A42E6BA5-4752-4522-977D-D8BCE9E2FBD0}"/>
                </a:ext>
              </a:extLst>
            </p:cNvPr>
            <p:cNvSpPr/>
            <p:nvPr/>
          </p:nvSpPr>
          <p:spPr>
            <a:xfrm flipH="1" flipV="1">
              <a:off x="620808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Elipse 66">
              <a:extLst>
                <a:ext uri="{FF2B5EF4-FFF2-40B4-BE49-F238E27FC236}">
                  <a16:creationId xmlns:a16="http://schemas.microsoft.com/office/drawing/2014/main" id="{DD6B1F5F-366E-4178-B6E1-D3517C244632}"/>
                </a:ext>
              </a:extLst>
            </p:cNvPr>
            <p:cNvSpPr/>
            <p:nvPr/>
          </p:nvSpPr>
          <p:spPr>
            <a:xfrm flipH="1" flipV="1">
              <a:off x="6567643"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Elipse 67">
              <a:extLst>
                <a:ext uri="{FF2B5EF4-FFF2-40B4-BE49-F238E27FC236}">
                  <a16:creationId xmlns:a16="http://schemas.microsoft.com/office/drawing/2014/main" id="{E53DE965-CE44-4EF0-B75D-2E520F30A7FD}"/>
                </a:ext>
              </a:extLst>
            </p:cNvPr>
            <p:cNvSpPr/>
            <p:nvPr/>
          </p:nvSpPr>
          <p:spPr>
            <a:xfrm flipH="1" flipV="1">
              <a:off x="6927199"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69" name="Elipse 68">
              <a:extLst>
                <a:ext uri="{FF2B5EF4-FFF2-40B4-BE49-F238E27FC236}">
                  <a16:creationId xmlns:a16="http://schemas.microsoft.com/office/drawing/2014/main" id="{0E46B6B1-0812-484B-A7BA-05A179BE7810}"/>
                </a:ext>
              </a:extLst>
            </p:cNvPr>
            <p:cNvSpPr/>
            <p:nvPr/>
          </p:nvSpPr>
          <p:spPr>
            <a:xfrm flipH="1" flipV="1">
              <a:off x="7286755"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Elipse 69">
              <a:extLst>
                <a:ext uri="{FF2B5EF4-FFF2-40B4-BE49-F238E27FC236}">
                  <a16:creationId xmlns:a16="http://schemas.microsoft.com/office/drawing/2014/main" id="{F0F51D3E-4F4A-4A48-8301-7F3E95D9F42B}"/>
                </a:ext>
              </a:extLst>
            </p:cNvPr>
            <p:cNvSpPr/>
            <p:nvPr/>
          </p:nvSpPr>
          <p:spPr>
            <a:xfrm flipH="1" flipV="1">
              <a:off x="7646311"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1" name="Elipse 70">
              <a:extLst>
                <a:ext uri="{FF2B5EF4-FFF2-40B4-BE49-F238E27FC236}">
                  <a16:creationId xmlns:a16="http://schemas.microsoft.com/office/drawing/2014/main" id="{E93A8334-78AD-4256-BE35-3B5E27107FD1}"/>
                </a:ext>
              </a:extLst>
            </p:cNvPr>
            <p:cNvSpPr/>
            <p:nvPr/>
          </p:nvSpPr>
          <p:spPr>
            <a:xfrm flipH="1" flipV="1">
              <a:off x="800586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2" name="Elipse 71">
              <a:extLst>
                <a:ext uri="{FF2B5EF4-FFF2-40B4-BE49-F238E27FC236}">
                  <a16:creationId xmlns:a16="http://schemas.microsoft.com/office/drawing/2014/main" id="{7A243661-0C0C-4462-852B-45DABBFEF834}"/>
                </a:ext>
              </a:extLst>
            </p:cNvPr>
            <p:cNvSpPr/>
            <p:nvPr/>
          </p:nvSpPr>
          <p:spPr>
            <a:xfrm flipH="1" flipV="1">
              <a:off x="2972083"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3" name="Elipse 72">
              <a:extLst>
                <a:ext uri="{FF2B5EF4-FFF2-40B4-BE49-F238E27FC236}">
                  <a16:creationId xmlns:a16="http://schemas.microsoft.com/office/drawing/2014/main" id="{1289DF23-7D09-434F-B8EC-A9C75921637F}"/>
                </a:ext>
              </a:extLst>
            </p:cNvPr>
            <p:cNvSpPr/>
            <p:nvPr/>
          </p:nvSpPr>
          <p:spPr>
            <a:xfrm flipH="1" flipV="1">
              <a:off x="3331639"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4" name="Elipse 73">
              <a:extLst>
                <a:ext uri="{FF2B5EF4-FFF2-40B4-BE49-F238E27FC236}">
                  <a16:creationId xmlns:a16="http://schemas.microsoft.com/office/drawing/2014/main" id="{D77AFF7D-2BFF-4153-98A6-13E4CC08E38F}"/>
                </a:ext>
              </a:extLst>
            </p:cNvPr>
            <p:cNvSpPr/>
            <p:nvPr/>
          </p:nvSpPr>
          <p:spPr>
            <a:xfrm flipH="1" flipV="1">
              <a:off x="3691195"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5" name="Elipse 74">
              <a:extLst>
                <a:ext uri="{FF2B5EF4-FFF2-40B4-BE49-F238E27FC236}">
                  <a16:creationId xmlns:a16="http://schemas.microsoft.com/office/drawing/2014/main" id="{033C930B-D4C6-46BA-A8C7-741E35C96A24}"/>
                </a:ext>
              </a:extLst>
            </p:cNvPr>
            <p:cNvSpPr/>
            <p:nvPr/>
          </p:nvSpPr>
          <p:spPr>
            <a:xfrm flipH="1" flipV="1">
              <a:off x="4050751"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Elipse 75">
              <a:extLst>
                <a:ext uri="{FF2B5EF4-FFF2-40B4-BE49-F238E27FC236}">
                  <a16:creationId xmlns:a16="http://schemas.microsoft.com/office/drawing/2014/main" id="{194CBEEC-C712-417C-946C-C56CB399E399}"/>
                </a:ext>
              </a:extLst>
            </p:cNvPr>
            <p:cNvSpPr/>
            <p:nvPr/>
          </p:nvSpPr>
          <p:spPr>
            <a:xfrm flipH="1" flipV="1">
              <a:off x="4410307"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Elipse 76">
              <a:extLst>
                <a:ext uri="{FF2B5EF4-FFF2-40B4-BE49-F238E27FC236}">
                  <a16:creationId xmlns:a16="http://schemas.microsoft.com/office/drawing/2014/main" id="{07281498-078C-4D67-B64B-3B013FEFDCB7}"/>
                </a:ext>
              </a:extLst>
            </p:cNvPr>
            <p:cNvSpPr/>
            <p:nvPr/>
          </p:nvSpPr>
          <p:spPr>
            <a:xfrm flipH="1" flipV="1">
              <a:off x="4769863"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Elipse 77">
              <a:extLst>
                <a:ext uri="{FF2B5EF4-FFF2-40B4-BE49-F238E27FC236}">
                  <a16:creationId xmlns:a16="http://schemas.microsoft.com/office/drawing/2014/main" id="{E3CD1CA8-7E3F-46D4-B6C7-AFF9126435A2}"/>
                </a:ext>
              </a:extLst>
            </p:cNvPr>
            <p:cNvSpPr/>
            <p:nvPr/>
          </p:nvSpPr>
          <p:spPr>
            <a:xfrm flipH="1" flipV="1">
              <a:off x="5488975"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Elipse 78">
              <a:extLst>
                <a:ext uri="{FF2B5EF4-FFF2-40B4-BE49-F238E27FC236}">
                  <a16:creationId xmlns:a16="http://schemas.microsoft.com/office/drawing/2014/main" id="{97AF8C3B-3368-43E1-9688-F80FD3FD00BB}"/>
                </a:ext>
              </a:extLst>
            </p:cNvPr>
            <p:cNvSpPr/>
            <p:nvPr/>
          </p:nvSpPr>
          <p:spPr>
            <a:xfrm flipH="1" flipV="1">
              <a:off x="8365424" y="2465074"/>
              <a:ext cx="72000" cy="72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89" name="33 Gráfico">
            <a:extLst>
              <a:ext uri="{FF2B5EF4-FFF2-40B4-BE49-F238E27FC236}">
                <a16:creationId xmlns:a16="http://schemas.microsoft.com/office/drawing/2014/main" id="{03E5D3CB-07BD-4BA3-86EA-A2ECCEDC5DBF}"/>
              </a:ext>
            </a:extLst>
          </p:cNvPr>
          <p:cNvGraphicFramePr/>
          <p:nvPr>
            <p:extLst/>
          </p:nvPr>
        </p:nvGraphicFramePr>
        <p:xfrm>
          <a:off x="4827599" y="1469415"/>
          <a:ext cx="3662611" cy="4461935"/>
        </p:xfrm>
        <a:graphic>
          <a:graphicData uri="http://schemas.openxmlformats.org/drawingml/2006/chart">
            <c:chart xmlns:c="http://schemas.openxmlformats.org/drawingml/2006/chart" xmlns:r="http://schemas.openxmlformats.org/officeDocument/2006/relationships" r:id="rId6"/>
          </a:graphicData>
        </a:graphic>
      </p:graphicFrame>
      <p:sp>
        <p:nvSpPr>
          <p:cNvPr id="90" name="Rectángulo 89">
            <a:extLst>
              <a:ext uri="{FF2B5EF4-FFF2-40B4-BE49-F238E27FC236}">
                <a16:creationId xmlns:a16="http://schemas.microsoft.com/office/drawing/2014/main" id="{327FAEDA-FDD6-44D8-90EB-2F7021BAAEC4}"/>
              </a:ext>
            </a:extLst>
          </p:cNvPr>
          <p:cNvSpPr/>
          <p:nvPr/>
        </p:nvSpPr>
        <p:spPr>
          <a:xfrm>
            <a:off x="294339" y="1101509"/>
            <a:ext cx="394292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¿Por qué es igual a todos los demás?*</a:t>
            </a:r>
          </a:p>
        </p:txBody>
      </p:sp>
      <p:sp>
        <p:nvSpPr>
          <p:cNvPr id="98" name="Rectángulo 97">
            <a:extLst>
              <a:ext uri="{FF2B5EF4-FFF2-40B4-BE49-F238E27FC236}">
                <a16:creationId xmlns:a16="http://schemas.microsoft.com/office/drawing/2014/main" id="{6755AF94-4F06-4F97-BF7A-706F6E93B3D8}"/>
              </a:ext>
            </a:extLst>
          </p:cNvPr>
          <p:cNvSpPr/>
          <p:nvPr/>
        </p:nvSpPr>
        <p:spPr>
          <a:xfrm>
            <a:off x="4884173" y="1101509"/>
            <a:ext cx="398784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prstClr val="black"/>
                </a:solidFill>
                <a:effectLst/>
                <a:uLnTx/>
                <a:uFillTx/>
                <a:latin typeface="Helvetica" charset="0"/>
                <a:ea typeface="Helvetica" charset="0"/>
                <a:cs typeface="Helvetica" charset="0"/>
              </a:rPr>
              <a:t>¿Por qué es diferente a los demás?*</a:t>
            </a:r>
          </a:p>
        </p:txBody>
      </p:sp>
      <p:sp>
        <p:nvSpPr>
          <p:cNvPr id="100" name="Rectángulo 99">
            <a:extLst>
              <a:ext uri="{FF2B5EF4-FFF2-40B4-BE49-F238E27FC236}">
                <a16:creationId xmlns:a16="http://schemas.microsoft.com/office/drawing/2014/main" id="{E571F2C0-410D-40FA-A9E7-D2A948A5EFCE}"/>
              </a:ext>
            </a:extLst>
          </p:cNvPr>
          <p:cNvSpPr/>
          <p:nvPr/>
        </p:nvSpPr>
        <p:spPr>
          <a:xfrm>
            <a:off x="3420292" y="709807"/>
            <a:ext cx="2303415"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espontáneas</a:t>
            </a:r>
          </a:p>
        </p:txBody>
      </p:sp>
      <p:sp>
        <p:nvSpPr>
          <p:cNvPr id="102" name="8 CuadroTexto">
            <a:extLst>
              <a:ext uri="{FF2B5EF4-FFF2-40B4-BE49-F238E27FC236}">
                <a16:creationId xmlns:a16="http://schemas.microsoft.com/office/drawing/2014/main" id="{117EDD87-7BEE-4682-A834-7A12D39821FF}"/>
              </a:ext>
            </a:extLst>
          </p:cNvPr>
          <p:cNvSpPr txBox="1"/>
          <p:nvPr/>
        </p:nvSpPr>
        <p:spPr>
          <a:xfrm>
            <a:off x="5398764" y="6397366"/>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281</a:t>
            </a:r>
          </a:p>
        </p:txBody>
      </p:sp>
      <p:sp>
        <p:nvSpPr>
          <p:cNvPr id="103" name="CuadroTexto 102">
            <a:extLst>
              <a:ext uri="{FF2B5EF4-FFF2-40B4-BE49-F238E27FC236}">
                <a16:creationId xmlns:a16="http://schemas.microsoft.com/office/drawing/2014/main" id="{79D244A8-B95C-4620-A834-8FA99B65A72C}"/>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a:t>
            </a:r>
          </a:p>
        </p:txBody>
      </p:sp>
      <p:sp>
        <p:nvSpPr>
          <p:cNvPr id="41" name="Rectángulo 40">
            <a:extLst>
              <a:ext uri="{FF2B5EF4-FFF2-40B4-BE49-F238E27FC236}">
                <a16:creationId xmlns:a16="http://schemas.microsoft.com/office/drawing/2014/main" id="{67CB1855-CD56-41CF-8737-77E98FF522EA}"/>
              </a:ext>
            </a:extLst>
          </p:cNvPr>
          <p:cNvSpPr/>
          <p:nvPr/>
        </p:nvSpPr>
        <p:spPr>
          <a:xfrm>
            <a:off x="526473" y="5988362"/>
            <a:ext cx="3753221"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Morena es un partido político igual a todos los demás.</a:t>
            </a:r>
          </a:p>
        </p:txBody>
      </p:sp>
      <p:sp>
        <p:nvSpPr>
          <p:cNvPr id="42" name="Rectángulo 41">
            <a:extLst>
              <a:ext uri="{FF2B5EF4-FFF2-40B4-BE49-F238E27FC236}">
                <a16:creationId xmlns:a16="http://schemas.microsoft.com/office/drawing/2014/main" id="{DF3BA075-84DC-461F-ABC6-3E07A09D348B}"/>
              </a:ext>
            </a:extLst>
          </p:cNvPr>
          <p:cNvSpPr/>
          <p:nvPr/>
        </p:nvSpPr>
        <p:spPr>
          <a:xfrm>
            <a:off x="4888019" y="5995620"/>
            <a:ext cx="3753221"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Morena es un partido político diferente a los demás.</a:t>
            </a:r>
          </a:p>
        </p:txBody>
      </p:sp>
      <p:sp>
        <p:nvSpPr>
          <p:cNvPr id="3" name="Cerrar corchete 2">
            <a:extLst>
              <a:ext uri="{FF2B5EF4-FFF2-40B4-BE49-F238E27FC236}">
                <a16:creationId xmlns:a16="http://schemas.microsoft.com/office/drawing/2014/main" id="{8E99466D-740E-47BA-9E14-2F62DE1B1EE8}"/>
              </a:ext>
            </a:extLst>
          </p:cNvPr>
          <p:cNvSpPr/>
          <p:nvPr/>
        </p:nvSpPr>
        <p:spPr>
          <a:xfrm>
            <a:off x="8229600" y="1469415"/>
            <a:ext cx="56271" cy="1800326"/>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Cerrar corchete 43">
            <a:extLst>
              <a:ext uri="{FF2B5EF4-FFF2-40B4-BE49-F238E27FC236}">
                <a16:creationId xmlns:a16="http://schemas.microsoft.com/office/drawing/2014/main" id="{388E07E2-051C-4B7B-A4E5-1D1C1D9D5382}"/>
              </a:ext>
            </a:extLst>
          </p:cNvPr>
          <p:cNvSpPr/>
          <p:nvPr/>
        </p:nvSpPr>
        <p:spPr>
          <a:xfrm>
            <a:off x="8229599" y="3351625"/>
            <a:ext cx="56272" cy="1322911"/>
          </a:xfrm>
          <a:prstGeom prst="rightBracket">
            <a:avLst/>
          </a:prstGeom>
          <a:ln>
            <a:solidFill>
              <a:srgbClr val="53429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Cerrar corchete 44">
            <a:extLst>
              <a:ext uri="{FF2B5EF4-FFF2-40B4-BE49-F238E27FC236}">
                <a16:creationId xmlns:a16="http://schemas.microsoft.com/office/drawing/2014/main" id="{282D51B2-85D8-47B9-9A9F-95289592640A}"/>
              </a:ext>
            </a:extLst>
          </p:cNvPr>
          <p:cNvSpPr/>
          <p:nvPr/>
        </p:nvSpPr>
        <p:spPr>
          <a:xfrm>
            <a:off x="8243667" y="4763998"/>
            <a:ext cx="45719" cy="396722"/>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Rectángulo 45">
            <a:extLst>
              <a:ext uri="{FF2B5EF4-FFF2-40B4-BE49-F238E27FC236}">
                <a16:creationId xmlns:a16="http://schemas.microsoft.com/office/drawing/2014/main" id="{1B0C6121-630A-4BBE-A897-4F7B63204A3B}"/>
              </a:ext>
            </a:extLst>
          </p:cNvPr>
          <p:cNvSpPr/>
          <p:nvPr/>
        </p:nvSpPr>
        <p:spPr>
          <a:xfrm>
            <a:off x="8285871" y="2132994"/>
            <a:ext cx="934829"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1D75B5"/>
                </a:solidFill>
                <a:effectLst/>
                <a:uLnTx/>
                <a:uFillTx/>
                <a:latin typeface="Helvetica" charset="0"/>
                <a:ea typeface="Helvetica" charset="0"/>
                <a:cs typeface="Helvetica" charset="0"/>
              </a:rPr>
              <a:t>56.7%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1D75B5"/>
                </a:solidFill>
                <a:effectLst/>
                <a:uLnTx/>
                <a:uFillTx/>
                <a:latin typeface="Helvetica" charset="0"/>
                <a:ea typeface="Helvetica" charset="0"/>
                <a:cs typeface="Helvetica" charset="0"/>
              </a:rPr>
              <a:t>Positivo</a:t>
            </a:r>
          </a:p>
        </p:txBody>
      </p:sp>
      <p:sp>
        <p:nvSpPr>
          <p:cNvPr id="47" name="Rectángulo 46">
            <a:extLst>
              <a:ext uri="{FF2B5EF4-FFF2-40B4-BE49-F238E27FC236}">
                <a16:creationId xmlns:a16="http://schemas.microsoft.com/office/drawing/2014/main" id="{AAFA15E6-8186-4025-8D5B-A464B6694B3E}"/>
              </a:ext>
            </a:extLst>
          </p:cNvPr>
          <p:cNvSpPr/>
          <p:nvPr/>
        </p:nvSpPr>
        <p:spPr>
          <a:xfrm>
            <a:off x="8255126" y="3751325"/>
            <a:ext cx="934829"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534290"/>
                </a:solidFill>
                <a:effectLst/>
                <a:uLnTx/>
                <a:uFillTx/>
                <a:latin typeface="Helvetica" charset="0"/>
                <a:ea typeface="Helvetica" charset="0"/>
                <a:cs typeface="Helvetica" charset="0"/>
              </a:rPr>
              <a:t>24.5%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534290"/>
                </a:solidFill>
                <a:effectLst/>
                <a:uLnTx/>
                <a:uFillTx/>
                <a:latin typeface="Helvetica" charset="0"/>
                <a:ea typeface="Helvetica" charset="0"/>
                <a:cs typeface="Helvetica" charset="0"/>
              </a:rPr>
              <a:t>Neutro</a:t>
            </a:r>
          </a:p>
        </p:txBody>
      </p:sp>
      <p:sp>
        <p:nvSpPr>
          <p:cNvPr id="54" name="Rectángulo 53">
            <a:extLst>
              <a:ext uri="{FF2B5EF4-FFF2-40B4-BE49-F238E27FC236}">
                <a16:creationId xmlns:a16="http://schemas.microsoft.com/office/drawing/2014/main" id="{142E3E66-2A7F-4EA3-8C14-E81D180B2213}"/>
              </a:ext>
            </a:extLst>
          </p:cNvPr>
          <p:cNvSpPr/>
          <p:nvPr/>
        </p:nvSpPr>
        <p:spPr>
          <a:xfrm>
            <a:off x="8285871" y="4718390"/>
            <a:ext cx="934829"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8F2D5D"/>
                </a:solidFill>
                <a:effectLst/>
                <a:uLnTx/>
                <a:uFillTx/>
                <a:latin typeface="Helvetica" charset="0"/>
                <a:ea typeface="Helvetica" charset="0"/>
                <a:cs typeface="Helvetica" charset="0"/>
              </a:rPr>
              <a:t>4.3%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1" i="0" u="none" strike="noStrike" kern="1200" cap="none" spc="0" normalizeH="0" baseline="0" noProof="0" dirty="0">
                <a:ln>
                  <a:noFill/>
                </a:ln>
                <a:solidFill>
                  <a:srgbClr val="8F2D5D"/>
                </a:solidFill>
                <a:effectLst/>
                <a:uLnTx/>
                <a:uFillTx/>
                <a:latin typeface="Helvetica" charset="0"/>
                <a:ea typeface="Helvetica" charset="0"/>
                <a:cs typeface="Helvetica" charset="0"/>
              </a:rPr>
              <a:t>Negativo</a:t>
            </a:r>
          </a:p>
        </p:txBody>
      </p:sp>
      <p:graphicFrame>
        <p:nvGraphicFramePr>
          <p:cNvPr id="57" name="33 Gráfico">
            <a:extLst>
              <a:ext uri="{FF2B5EF4-FFF2-40B4-BE49-F238E27FC236}">
                <a16:creationId xmlns:a16="http://schemas.microsoft.com/office/drawing/2014/main" id="{67AD3BC0-D244-4286-86BC-D24C20F76AD8}"/>
              </a:ext>
            </a:extLst>
          </p:cNvPr>
          <p:cNvGraphicFramePr/>
          <p:nvPr>
            <p:extLst/>
          </p:nvPr>
        </p:nvGraphicFramePr>
        <p:xfrm>
          <a:off x="434498" y="1469416"/>
          <a:ext cx="3662611" cy="4473850"/>
        </p:xfrm>
        <a:graphic>
          <a:graphicData uri="http://schemas.openxmlformats.org/drawingml/2006/chart">
            <c:chart xmlns:c="http://schemas.openxmlformats.org/drawingml/2006/chart" xmlns:r="http://schemas.openxmlformats.org/officeDocument/2006/relationships" r:id="rId7"/>
          </a:graphicData>
        </a:graphic>
      </p:graphicFrame>
      <p:sp>
        <p:nvSpPr>
          <p:cNvPr id="60" name="8 CuadroTexto">
            <a:extLst>
              <a:ext uri="{FF2B5EF4-FFF2-40B4-BE49-F238E27FC236}">
                <a16:creationId xmlns:a16="http://schemas.microsoft.com/office/drawing/2014/main" id="{868A6897-7923-44D8-A063-ACD8AF60CDEB}"/>
              </a:ext>
            </a:extLst>
          </p:cNvPr>
          <p:cNvSpPr txBox="1"/>
          <p:nvPr/>
        </p:nvSpPr>
        <p:spPr>
          <a:xfrm>
            <a:off x="1005663" y="6397366"/>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398</a:t>
            </a:r>
          </a:p>
        </p:txBody>
      </p:sp>
    </p:spTree>
    <p:extLst>
      <p:ext uri="{BB962C8B-B14F-4D97-AF65-F5344CB8AC3E}">
        <p14:creationId xmlns:p14="http://schemas.microsoft.com/office/powerpoint/2010/main" val="144118099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398</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6052457" y="-3803"/>
            <a:ext cx="309154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6052457" y="103056"/>
            <a:ext cx="300452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Razón igualdad Morena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es igual a todos los demás?</a:t>
            </a: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35" name="9 Tabla">
            <a:extLst>
              <a:ext uri="{FF2B5EF4-FFF2-40B4-BE49-F238E27FC236}">
                <a16:creationId xmlns:a16="http://schemas.microsoft.com/office/drawing/2014/main" id="{BB11BF84-EE85-416A-A645-A56784F4A339}"/>
              </a:ext>
            </a:extLst>
          </p:cNvPr>
          <p:cNvGraphicFramePr>
            <a:graphicFrameLocks noGrp="1"/>
          </p:cNvGraphicFramePr>
          <p:nvPr>
            <p:extLst/>
          </p:nvPr>
        </p:nvGraphicFramePr>
        <p:xfrm>
          <a:off x="246138" y="1339190"/>
          <a:ext cx="8647436" cy="4388677"/>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11773">
                  <a:extLst>
                    <a:ext uri="{9D8B030D-6E8A-4147-A177-3AD203B41FA5}">
                      <a16:colId xmlns:a16="http://schemas.microsoft.com/office/drawing/2014/main" val="20001"/>
                    </a:ext>
                  </a:extLst>
                </a:gridCol>
                <a:gridCol w="768626">
                  <a:extLst>
                    <a:ext uri="{9D8B030D-6E8A-4147-A177-3AD203B41FA5}">
                      <a16:colId xmlns:a16="http://schemas.microsoft.com/office/drawing/2014/main" val="20002"/>
                    </a:ext>
                  </a:extLst>
                </a:gridCol>
                <a:gridCol w="1033669">
                  <a:extLst>
                    <a:ext uri="{9D8B030D-6E8A-4147-A177-3AD203B41FA5}">
                      <a16:colId xmlns:a16="http://schemas.microsoft.com/office/drawing/2014/main" val="1889212505"/>
                    </a:ext>
                  </a:extLst>
                </a:gridCol>
                <a:gridCol w="1062343">
                  <a:extLst>
                    <a:ext uri="{9D8B030D-6E8A-4147-A177-3AD203B41FA5}">
                      <a16:colId xmlns:a16="http://schemas.microsoft.com/office/drawing/2014/main" val="1803750054"/>
                    </a:ext>
                  </a:extLst>
                </a:gridCol>
                <a:gridCol w="1031501">
                  <a:extLst>
                    <a:ext uri="{9D8B030D-6E8A-4147-A177-3AD203B41FA5}">
                      <a16:colId xmlns:a16="http://schemas.microsoft.com/office/drawing/2014/main" val="2074296805"/>
                    </a:ext>
                  </a:extLst>
                </a:gridCol>
                <a:gridCol w="1179443">
                  <a:extLst>
                    <a:ext uri="{9D8B030D-6E8A-4147-A177-3AD203B41FA5}">
                      <a16:colId xmlns:a16="http://schemas.microsoft.com/office/drawing/2014/main" val="3291812143"/>
                    </a:ext>
                  </a:extLst>
                </a:gridCol>
                <a:gridCol w="927653">
                  <a:extLst>
                    <a:ext uri="{9D8B030D-6E8A-4147-A177-3AD203B41FA5}">
                      <a16:colId xmlns:a16="http://schemas.microsoft.com/office/drawing/2014/main" val="363732892"/>
                    </a:ext>
                  </a:extLst>
                </a:gridCol>
                <a:gridCol w="751599">
                  <a:extLst>
                    <a:ext uri="{9D8B030D-6E8A-4147-A177-3AD203B41FA5}">
                      <a16:colId xmlns:a16="http://schemas.microsoft.com/office/drawing/2014/main" val="2967888749"/>
                    </a:ext>
                  </a:extLst>
                </a:gridCol>
                <a:gridCol w="972549">
                  <a:extLst>
                    <a:ext uri="{9D8B030D-6E8A-4147-A177-3AD203B41FA5}">
                      <a16:colId xmlns:a16="http://schemas.microsoft.com/office/drawing/2014/main" val="3603207463"/>
                    </a:ext>
                  </a:extLst>
                </a:gridCol>
              </a:tblGrid>
              <a:tr h="835747">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prometen y no cumplen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8F2D5D"/>
                          </a:solidFill>
                          <a:effectLst/>
                          <a:latin typeface="Helvetica" panose="020B0604020202020204" pitchFamily="34" charset="0"/>
                        </a:rPr>
                        <a:t>Porque solo buscan su propio beneficio/el poder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 ser un partido político/Al final todos son iguales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a:solidFill>
                            <a:srgbClr val="8F2D5D"/>
                          </a:solidFill>
                          <a:effectLst/>
                          <a:latin typeface="Helvetica" panose="020B0604020202020204" pitchFamily="34" charset="0"/>
                        </a:rPr>
                        <a:t>Porque tienen los mismos objetivos/buscan lo mismo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está conformado por personas de otros partidos/está influido por otros partidos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 las propuestas/no tiene propuestas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son corruptos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no hacen nada/no trabajan bien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4680">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221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686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2219">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38632">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512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686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2219">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221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512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2219">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2219">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2219">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221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221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221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221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238632">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36" name="Rectángulo 35">
            <a:extLst>
              <a:ext uri="{FF2B5EF4-FFF2-40B4-BE49-F238E27FC236}">
                <a16:creationId xmlns:a16="http://schemas.microsoft.com/office/drawing/2014/main" id="{5D338644-FDE9-461B-B560-63BD4346DF16}"/>
              </a:ext>
            </a:extLst>
          </p:cNvPr>
          <p:cNvSpPr/>
          <p:nvPr/>
        </p:nvSpPr>
        <p:spPr>
          <a:xfrm>
            <a:off x="1470991" y="6257005"/>
            <a:ext cx="7382825"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Morena es un partido político igual a todos los demás.</a:t>
            </a:r>
          </a:p>
        </p:txBody>
      </p:sp>
    </p:spTree>
    <p:extLst>
      <p:ext uri="{BB962C8B-B14F-4D97-AF65-F5344CB8AC3E}">
        <p14:creationId xmlns:p14="http://schemas.microsoft.com/office/powerpoint/2010/main" val="98915587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79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2" name="Rectángulo 21">
            <a:extLst>
              <a:ext uri="{FF2B5EF4-FFF2-40B4-BE49-F238E27FC236}">
                <a16:creationId xmlns:a16="http://schemas.microsoft.com/office/drawing/2014/main" id="{2C4CE13F-95FE-434D-919B-E7463106C662}"/>
              </a:ext>
            </a:extLst>
          </p:cNvPr>
          <p:cNvSpPr/>
          <p:nvPr/>
        </p:nvSpPr>
        <p:spPr>
          <a:xfrm>
            <a:off x="6052457" y="-3803"/>
            <a:ext cx="309154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CuadroTexto 22">
            <a:extLst>
              <a:ext uri="{FF2B5EF4-FFF2-40B4-BE49-F238E27FC236}">
                <a16:creationId xmlns:a16="http://schemas.microsoft.com/office/drawing/2014/main" id="{D05FBBEF-29C8-4F56-8F07-9D8F18E80DDF}"/>
              </a:ext>
            </a:extLst>
          </p:cNvPr>
          <p:cNvSpPr txBox="1"/>
          <p:nvPr/>
        </p:nvSpPr>
        <p:spPr>
          <a:xfrm>
            <a:off x="6052457" y="103056"/>
            <a:ext cx="300452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Razón igualdad Morena</a:t>
            </a:r>
          </a:p>
        </p:txBody>
      </p:sp>
      <p:sp>
        <p:nvSpPr>
          <p:cNvPr id="33" name="CuadroTexto 32">
            <a:extLst>
              <a:ext uri="{FF2B5EF4-FFF2-40B4-BE49-F238E27FC236}">
                <a16:creationId xmlns:a16="http://schemas.microsoft.com/office/drawing/2014/main" id="{9DC4ED52-0DFD-4EA1-A1F3-46F858EC1E8D}"/>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es igual a todos los demás?</a:t>
            </a:r>
          </a:p>
        </p:txBody>
      </p:sp>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35" name="9 Tabla">
            <a:extLst>
              <a:ext uri="{FF2B5EF4-FFF2-40B4-BE49-F238E27FC236}">
                <a16:creationId xmlns:a16="http://schemas.microsoft.com/office/drawing/2014/main" id="{BB11BF84-EE85-416A-A645-A56784F4A339}"/>
              </a:ext>
            </a:extLst>
          </p:cNvPr>
          <p:cNvGraphicFramePr>
            <a:graphicFrameLocks noGrp="1"/>
          </p:cNvGraphicFramePr>
          <p:nvPr>
            <p:extLst/>
          </p:nvPr>
        </p:nvGraphicFramePr>
        <p:xfrm>
          <a:off x="193869" y="1245717"/>
          <a:ext cx="8510341" cy="442434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04539">
                  <a:extLst>
                    <a:ext uri="{9D8B030D-6E8A-4147-A177-3AD203B41FA5}">
                      <a16:colId xmlns:a16="http://schemas.microsoft.com/office/drawing/2014/main" val="20001"/>
                    </a:ext>
                  </a:extLst>
                </a:gridCol>
                <a:gridCol w="728129">
                  <a:extLst>
                    <a:ext uri="{9D8B030D-6E8A-4147-A177-3AD203B41FA5}">
                      <a16:colId xmlns:a16="http://schemas.microsoft.com/office/drawing/2014/main" val="20002"/>
                    </a:ext>
                  </a:extLst>
                </a:gridCol>
                <a:gridCol w="1404731">
                  <a:extLst>
                    <a:ext uri="{9D8B030D-6E8A-4147-A177-3AD203B41FA5}">
                      <a16:colId xmlns:a16="http://schemas.microsoft.com/office/drawing/2014/main" val="1889212505"/>
                    </a:ext>
                  </a:extLst>
                </a:gridCol>
                <a:gridCol w="841883">
                  <a:extLst>
                    <a:ext uri="{9D8B030D-6E8A-4147-A177-3AD203B41FA5}">
                      <a16:colId xmlns:a16="http://schemas.microsoft.com/office/drawing/2014/main" val="1803750054"/>
                    </a:ext>
                  </a:extLst>
                </a:gridCol>
                <a:gridCol w="991581">
                  <a:extLst>
                    <a:ext uri="{9D8B030D-6E8A-4147-A177-3AD203B41FA5}">
                      <a16:colId xmlns:a16="http://schemas.microsoft.com/office/drawing/2014/main" val="2074296805"/>
                    </a:ext>
                  </a:extLst>
                </a:gridCol>
                <a:gridCol w="991581">
                  <a:extLst>
                    <a:ext uri="{9D8B030D-6E8A-4147-A177-3AD203B41FA5}">
                      <a16:colId xmlns:a16="http://schemas.microsoft.com/office/drawing/2014/main" val="3291812143"/>
                    </a:ext>
                  </a:extLst>
                </a:gridCol>
                <a:gridCol w="991581">
                  <a:extLst>
                    <a:ext uri="{9D8B030D-6E8A-4147-A177-3AD203B41FA5}">
                      <a16:colId xmlns:a16="http://schemas.microsoft.com/office/drawing/2014/main" val="363732892"/>
                    </a:ext>
                  </a:extLst>
                </a:gridCol>
                <a:gridCol w="596348">
                  <a:extLst>
                    <a:ext uri="{9D8B030D-6E8A-4147-A177-3AD203B41FA5}">
                      <a16:colId xmlns:a16="http://schemas.microsoft.com/office/drawing/2014/main" val="2967888749"/>
                    </a:ext>
                  </a:extLst>
                </a:gridCol>
                <a:gridCol w="357808">
                  <a:extLst>
                    <a:ext uri="{9D8B030D-6E8A-4147-A177-3AD203B41FA5}">
                      <a16:colId xmlns:a16="http://schemas.microsoft.com/office/drawing/2014/main" val="3603207463"/>
                    </a:ext>
                  </a:extLst>
                </a:gridCol>
                <a:gridCol w="593880">
                  <a:extLst>
                    <a:ext uri="{9D8B030D-6E8A-4147-A177-3AD203B41FA5}">
                      <a16:colId xmlns:a16="http://schemas.microsoft.com/office/drawing/2014/main" val="2793555959"/>
                    </a:ext>
                  </a:extLst>
                </a:gridCol>
              </a:tblGrid>
              <a:tr h="756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de igual forma roban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 las acciones que llevan a cabo (compra de votos, malos manejos)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mienten/son mentirosos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no hay confianza/no se les cree ya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 la gente que lo conforma/</a:t>
                      </a:r>
                    </a:p>
                    <a:p>
                      <a:pPr algn="ctr" rtl="0" fontAlgn="ctr"/>
                      <a:r>
                        <a:rPr lang="es-ES" sz="900" b="1" i="0" u="none" strike="noStrike" dirty="0">
                          <a:solidFill>
                            <a:srgbClr val="8F2D5D"/>
                          </a:solidFill>
                          <a:effectLst/>
                          <a:latin typeface="Helvetica" panose="020B0604020202020204" pitchFamily="34" charset="0"/>
                        </a:rPr>
                        <a:t>Por AMLO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8F2D5D"/>
                          </a:solidFill>
                          <a:effectLst/>
                          <a:latin typeface="Helvetica" panose="020B0604020202020204" pitchFamily="34" charset="0"/>
                        </a:rPr>
                        <a:t>Porque vive del pueblo y del gobierno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AE85C5"/>
                          </a:solidFill>
                          <a:effectLst/>
                          <a:latin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s-ES" sz="900" b="1" i="0" u="none" strike="noStrike" dirty="0">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595959"/>
                          </a:solidFill>
                          <a:effectLst/>
                          <a:latin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3469">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346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6831">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3469">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346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272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6831">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3469">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346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0272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3469">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3469">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3469">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36" name="Rectángulo 35">
            <a:extLst>
              <a:ext uri="{FF2B5EF4-FFF2-40B4-BE49-F238E27FC236}">
                <a16:creationId xmlns:a16="http://schemas.microsoft.com/office/drawing/2014/main" id="{5D338644-FDE9-461B-B560-63BD4346DF16}"/>
              </a:ext>
            </a:extLst>
          </p:cNvPr>
          <p:cNvSpPr/>
          <p:nvPr/>
        </p:nvSpPr>
        <p:spPr>
          <a:xfrm>
            <a:off x="1470991" y="6257005"/>
            <a:ext cx="7382825"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Morena es un partido político igual a todos los demás.</a:t>
            </a:r>
          </a:p>
        </p:txBody>
      </p:sp>
      <p:sp>
        <p:nvSpPr>
          <p:cNvPr id="24" name="8 CuadroTexto">
            <a:extLst>
              <a:ext uri="{FF2B5EF4-FFF2-40B4-BE49-F238E27FC236}">
                <a16:creationId xmlns:a16="http://schemas.microsoft.com/office/drawing/2014/main" id="{40BEDC5A-2D16-4EB1-BF42-40DDD80EC48A}"/>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398</a:t>
            </a:r>
          </a:p>
        </p:txBody>
      </p:sp>
    </p:spTree>
    <p:extLst>
      <p:ext uri="{BB962C8B-B14F-4D97-AF65-F5344CB8AC3E}">
        <p14:creationId xmlns:p14="http://schemas.microsoft.com/office/powerpoint/2010/main" val="315776288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Imagen 35">
            <a:extLst>
              <a:ext uri="{FF2B5EF4-FFF2-40B4-BE49-F238E27FC236}">
                <a16:creationId xmlns:a16="http://schemas.microsoft.com/office/drawing/2014/main" id="{101325E3-9460-4784-A203-B69DE44767E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50777" y="1855052"/>
            <a:ext cx="3168382" cy="3172870"/>
          </a:xfrm>
          <a:prstGeom prst="rect">
            <a:avLst/>
          </a:prstGeom>
        </p:spPr>
      </p:pic>
      <p:pic>
        <p:nvPicPr>
          <p:cNvPr id="32" name="Imagen 31">
            <a:extLst>
              <a:ext uri="{FF2B5EF4-FFF2-40B4-BE49-F238E27FC236}">
                <a16:creationId xmlns:a16="http://schemas.microsoft.com/office/drawing/2014/main" id="{70E499A8-A69A-4B4F-90B4-B9BDC589C9A9}"/>
              </a:ext>
            </a:extLst>
          </p:cNvPr>
          <p:cNvPicPr>
            <a:picLocks noChangeAspect="1"/>
          </p:cNvPicPr>
          <p:nvPr/>
        </p:nvPicPr>
        <p:blipFill>
          <a:blip r:embed="rId3">
            <a:duotone>
              <a:prstClr val="black"/>
              <a:schemeClr val="accent5">
                <a:tint val="45000"/>
                <a:satMod val="400000"/>
              </a:schemeClr>
            </a:duotone>
            <a:extLst>
              <a:ext uri="{BEBA8EAE-BF5A-486C-A8C5-ECC9F3942E4B}">
                <a14:imgProps xmlns:a14="http://schemas.microsoft.com/office/drawing/2010/main">
                  <a14:imgLayer r:embed="rId4">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0" y="958062"/>
            <a:ext cx="3158444" cy="3158444"/>
          </a:xfrm>
          <a:prstGeom prst="rect">
            <a:avLst/>
          </a:prstGeom>
        </p:spPr>
      </p:pic>
      <p:pic>
        <p:nvPicPr>
          <p:cNvPr id="27" name="Imagen 26">
            <a:extLst>
              <a:ext uri="{FF2B5EF4-FFF2-40B4-BE49-F238E27FC236}">
                <a16:creationId xmlns:a16="http://schemas.microsoft.com/office/drawing/2014/main" id="{B26B1638-C5F3-4407-A304-F302E22D3214}"/>
              </a:ext>
            </a:extLst>
          </p:cNvPr>
          <p:cNvPicPr>
            <a:picLocks noChangeAspect="1"/>
          </p:cNvPicPr>
          <p:nvPr/>
        </p:nvPicPr>
        <p:blipFill>
          <a:blip r:embed="rId5">
            <a:duotone>
              <a:prstClr val="black"/>
              <a:srgbClr val="FFFF00">
                <a:tint val="45000"/>
                <a:satMod val="400000"/>
              </a:srgbClr>
            </a:duotone>
            <a:extLst>
              <a:ext uri="{28A0092B-C50C-407E-A947-70E740481C1C}">
                <a14:useLocalDpi xmlns:a14="http://schemas.microsoft.com/office/drawing/2010/main" val="0"/>
              </a:ext>
            </a:extLst>
          </a:blip>
          <a:stretch>
            <a:fillRect/>
          </a:stretch>
        </p:blipFill>
        <p:spPr>
          <a:xfrm>
            <a:off x="6019898" y="2986848"/>
            <a:ext cx="3187005" cy="3187005"/>
          </a:xfrm>
          <a:prstGeom prst="rect">
            <a:avLst/>
          </a:prstGeom>
        </p:spPr>
      </p:pic>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6"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384121" y="1885"/>
            <a:ext cx="2759879" cy="602986"/>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384120" y="103056"/>
            <a:ext cx="2759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Imaginario colectivo</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3" y="668339"/>
            <a:ext cx="8187602"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Dígame,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8"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31" name="Rectángulo: esquinas superiores redondeadas 30">
            <a:extLst>
              <a:ext uri="{FF2B5EF4-FFF2-40B4-BE49-F238E27FC236}">
                <a16:creationId xmlns:a16="http://schemas.microsoft.com/office/drawing/2014/main" id="{ED5D20A7-1DEF-4CA1-B329-6195F3D9E440}"/>
              </a:ext>
            </a:extLst>
          </p:cNvPr>
          <p:cNvSpPr/>
          <p:nvPr/>
        </p:nvSpPr>
        <p:spPr>
          <a:xfrm rot="16200000">
            <a:off x="7645137" y="4837422"/>
            <a:ext cx="347783" cy="2672862"/>
          </a:xfrm>
          <a:prstGeom prst="round2SameRect">
            <a:avLst>
              <a:gd name="adj1" fmla="val 50000"/>
              <a:gd name="adj2" fmla="val 0"/>
            </a:avLst>
          </a:prstGeom>
          <a:solidFill>
            <a:srgbClr val="FFC000">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CuadroTexto 32">
            <a:extLst>
              <a:ext uri="{FF2B5EF4-FFF2-40B4-BE49-F238E27FC236}">
                <a16:creationId xmlns:a16="http://schemas.microsoft.com/office/drawing/2014/main" id="{84D97005-3C7F-4338-9464-908271145CA2}"/>
              </a:ext>
            </a:extLst>
          </p:cNvPr>
          <p:cNvSpPr txBox="1"/>
          <p:nvPr/>
        </p:nvSpPr>
        <p:spPr>
          <a:xfrm>
            <a:off x="6482597" y="6046976"/>
            <a:ext cx="262168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PRD</a:t>
            </a:r>
          </a:p>
        </p:txBody>
      </p:sp>
      <p:sp>
        <p:nvSpPr>
          <p:cNvPr id="34" name="Rectángulo: esquinas redondeadas 33">
            <a:extLst>
              <a:ext uri="{FF2B5EF4-FFF2-40B4-BE49-F238E27FC236}">
                <a16:creationId xmlns:a16="http://schemas.microsoft.com/office/drawing/2014/main" id="{2971B660-4CA6-4D70-A967-857EE54BCA4A}"/>
              </a:ext>
            </a:extLst>
          </p:cNvPr>
          <p:cNvSpPr/>
          <p:nvPr/>
        </p:nvSpPr>
        <p:spPr>
          <a:xfrm rot="5400000">
            <a:off x="4215106" y="3691491"/>
            <a:ext cx="347783" cy="2672862"/>
          </a:xfrm>
          <a:prstGeom prst="roundRect">
            <a:avLst>
              <a:gd name="adj" fmla="val 50000"/>
            </a:avLst>
          </a:prstGeom>
          <a:solidFill>
            <a:schemeClr val="tx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CuadroTexto 34">
            <a:extLst>
              <a:ext uri="{FF2B5EF4-FFF2-40B4-BE49-F238E27FC236}">
                <a16:creationId xmlns:a16="http://schemas.microsoft.com/office/drawing/2014/main" id="{2381D633-F32E-40C3-B37A-5AF2A90379AD}"/>
              </a:ext>
            </a:extLst>
          </p:cNvPr>
          <p:cNvSpPr txBox="1"/>
          <p:nvPr/>
        </p:nvSpPr>
        <p:spPr>
          <a:xfrm>
            <a:off x="3052565" y="4891877"/>
            <a:ext cx="267286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rPr>
              <a:t>PAN</a:t>
            </a:r>
          </a:p>
        </p:txBody>
      </p:sp>
      <p:sp>
        <p:nvSpPr>
          <p:cNvPr id="5" name="Rectángulo: esquinas superiores redondeadas 4">
            <a:extLst>
              <a:ext uri="{FF2B5EF4-FFF2-40B4-BE49-F238E27FC236}">
                <a16:creationId xmlns:a16="http://schemas.microsoft.com/office/drawing/2014/main" id="{45DC0F86-6337-4368-8D24-095686B6EE06}"/>
              </a:ext>
            </a:extLst>
          </p:cNvPr>
          <p:cNvSpPr/>
          <p:nvPr/>
        </p:nvSpPr>
        <p:spPr>
          <a:xfrm rot="5400000">
            <a:off x="1164185" y="2809390"/>
            <a:ext cx="347783" cy="2672862"/>
          </a:xfrm>
          <a:prstGeom prst="round2SameRect">
            <a:avLst>
              <a:gd name="adj1" fmla="val 50000"/>
              <a:gd name="adj2" fmla="val 0"/>
            </a:avLst>
          </a:prstGeom>
          <a:solidFill>
            <a:srgbClr val="306A30">
              <a:alpha val="8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uadroTexto 3">
            <a:extLst>
              <a:ext uri="{FF2B5EF4-FFF2-40B4-BE49-F238E27FC236}">
                <a16:creationId xmlns:a16="http://schemas.microsoft.com/office/drawing/2014/main" id="{14A8A061-1AF2-4435-8C2F-2B1FAEF64A6A}"/>
              </a:ext>
            </a:extLst>
          </p:cNvPr>
          <p:cNvSpPr txBox="1"/>
          <p:nvPr/>
        </p:nvSpPr>
        <p:spPr>
          <a:xfrm>
            <a:off x="189322" y="3991932"/>
            <a:ext cx="248518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400" dirty="0">
                <a:solidFill>
                  <a:prstClr val="white"/>
                </a:solidFill>
                <a:latin typeface="Helvetica" panose="020B0604020202020204" pitchFamily="34" charset="0"/>
                <a:cs typeface="Helvetica" panose="020B0604020202020204" pitchFamily="34" charset="0"/>
              </a:rPr>
              <a:t>PRI</a:t>
            </a:r>
            <a:endParaRPr kumimoji="0" lang="es-MX" sz="1400" b="0" i="0" u="none" strike="noStrike" kern="1200" cap="none" spc="0" normalizeH="0" baseline="0" noProof="0" dirty="0">
              <a:ln>
                <a:noFill/>
              </a:ln>
              <a:solidFill>
                <a:prstClr val="white"/>
              </a:solidFill>
              <a:effectLst/>
              <a:uLnTx/>
              <a:uFillTx/>
              <a:latin typeface="Helvetica" panose="020B0604020202020204" pitchFamily="34" charset="0"/>
              <a:ea typeface="+mn-ea"/>
              <a:cs typeface="Helvetica" panose="020B0604020202020204" pitchFamily="34" charset="0"/>
            </a:endParaRPr>
          </a:p>
        </p:txBody>
      </p:sp>
      <p:sp>
        <p:nvSpPr>
          <p:cNvPr id="37" name="CuadroTexto 36">
            <a:extLst>
              <a:ext uri="{FF2B5EF4-FFF2-40B4-BE49-F238E27FC236}">
                <a16:creationId xmlns:a16="http://schemas.microsoft.com/office/drawing/2014/main" id="{90D0A4A8-8C08-440A-954F-139ABAD739C0}"/>
              </a:ext>
            </a:extLst>
          </p:cNvPr>
          <p:cNvSpPr txBox="1"/>
          <p:nvPr/>
        </p:nvSpPr>
        <p:spPr>
          <a:xfrm>
            <a:off x="528907" y="6396335"/>
            <a:ext cx="5710961" cy="430887"/>
          </a:xfrm>
          <a:prstGeom prst="rect">
            <a:avLst/>
          </a:prstGeom>
          <a:noFill/>
        </p:spPr>
        <p:txBody>
          <a:bodyPr wrap="square" rtlCol="0">
            <a:spAutoFit/>
          </a:bodyPr>
          <a:lstStyle>
            <a:defPPr>
              <a:defRPr lang="es-MX"/>
            </a:defPPr>
            <a:lvl1pPr marR="0" lvl="0" indent="0" algn="r" fontAlgn="auto">
              <a:lnSpc>
                <a:spcPct val="1000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Helvetica" charset="0"/>
                <a:ea typeface="Helvetica" charset="0"/>
                <a:cs typeface="Helvetica" charset="0"/>
              </a:defRPr>
            </a:lvl1pPr>
          </a:lstStyle>
          <a:p>
            <a:pPr algn="l"/>
            <a:r>
              <a:rPr lang="es-MX" sz="1050" dirty="0"/>
              <a:t>Cada nube representa de manera proporcional el porcentaje de lo que se asoció a cada partido. Para ver porcentajes, véase al interior del reporte. </a:t>
            </a:r>
          </a:p>
        </p:txBody>
      </p:sp>
    </p:spTree>
    <p:extLst>
      <p:ext uri="{BB962C8B-B14F-4D97-AF65-F5344CB8AC3E}">
        <p14:creationId xmlns:p14="http://schemas.microsoft.com/office/powerpoint/2010/main" val="406890645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281</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25" name="9 Tabla">
            <a:extLst>
              <a:ext uri="{FF2B5EF4-FFF2-40B4-BE49-F238E27FC236}">
                <a16:creationId xmlns:a16="http://schemas.microsoft.com/office/drawing/2014/main" id="{12034949-D77E-41BA-93D4-E448B5813FB7}"/>
              </a:ext>
            </a:extLst>
          </p:cNvPr>
          <p:cNvGraphicFramePr>
            <a:graphicFrameLocks noGrp="1"/>
          </p:cNvGraphicFramePr>
          <p:nvPr>
            <p:extLst/>
          </p:nvPr>
        </p:nvGraphicFramePr>
        <p:xfrm>
          <a:off x="206382" y="1272930"/>
          <a:ext cx="8563544" cy="455568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44235">
                  <a:extLst>
                    <a:ext uri="{9D8B030D-6E8A-4147-A177-3AD203B41FA5}">
                      <a16:colId xmlns:a16="http://schemas.microsoft.com/office/drawing/2014/main" val="20002"/>
                    </a:ext>
                  </a:extLst>
                </a:gridCol>
                <a:gridCol w="1004245">
                  <a:extLst>
                    <a:ext uri="{9D8B030D-6E8A-4147-A177-3AD203B41FA5}">
                      <a16:colId xmlns:a16="http://schemas.microsoft.com/office/drawing/2014/main" val="1889212505"/>
                    </a:ext>
                  </a:extLst>
                </a:gridCol>
                <a:gridCol w="942109">
                  <a:extLst>
                    <a:ext uri="{9D8B030D-6E8A-4147-A177-3AD203B41FA5}">
                      <a16:colId xmlns:a16="http://schemas.microsoft.com/office/drawing/2014/main" val="1803750054"/>
                    </a:ext>
                  </a:extLst>
                </a:gridCol>
                <a:gridCol w="858982">
                  <a:extLst>
                    <a:ext uri="{9D8B030D-6E8A-4147-A177-3AD203B41FA5}">
                      <a16:colId xmlns:a16="http://schemas.microsoft.com/office/drawing/2014/main" val="2074296805"/>
                    </a:ext>
                  </a:extLst>
                </a:gridCol>
                <a:gridCol w="748145">
                  <a:extLst>
                    <a:ext uri="{9D8B030D-6E8A-4147-A177-3AD203B41FA5}">
                      <a16:colId xmlns:a16="http://schemas.microsoft.com/office/drawing/2014/main" val="3291812143"/>
                    </a:ext>
                  </a:extLst>
                </a:gridCol>
                <a:gridCol w="803564">
                  <a:extLst>
                    <a:ext uri="{9D8B030D-6E8A-4147-A177-3AD203B41FA5}">
                      <a16:colId xmlns:a16="http://schemas.microsoft.com/office/drawing/2014/main" val="363732892"/>
                    </a:ext>
                  </a:extLst>
                </a:gridCol>
                <a:gridCol w="708365">
                  <a:extLst>
                    <a:ext uri="{9D8B030D-6E8A-4147-A177-3AD203B41FA5}">
                      <a16:colId xmlns:a16="http://schemas.microsoft.com/office/drawing/2014/main" val="2967888749"/>
                    </a:ext>
                  </a:extLst>
                </a:gridCol>
                <a:gridCol w="844235">
                  <a:extLst>
                    <a:ext uri="{9D8B030D-6E8A-4147-A177-3AD203B41FA5}">
                      <a16:colId xmlns:a16="http://schemas.microsoft.com/office/drawing/2014/main" val="3603207463"/>
                    </a:ext>
                  </a:extLst>
                </a:gridCol>
                <a:gridCol w="844235">
                  <a:extLst>
                    <a:ext uri="{9D8B030D-6E8A-4147-A177-3AD203B41FA5}">
                      <a16:colId xmlns:a16="http://schemas.microsoft.com/office/drawing/2014/main" val="2793555959"/>
                    </a:ext>
                  </a:extLst>
                </a:gridCol>
              </a:tblGrid>
              <a:tr h="887345">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 sus propuestas/ ideales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promete un cambio/ Porque tiene la intención de mejorar el país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no es corrupto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se preocupa por la población/ apoya a la población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es un partido honesto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es un Partido perseverante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 sus valores/principios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tiene gente que lo apoya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 su dirigente (AMLO)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3469">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346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6831">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3469">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346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272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6831">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3469">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346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0272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3469">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3469">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3469">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36" name="Rectángulo 35">
            <a:extLst>
              <a:ext uri="{FF2B5EF4-FFF2-40B4-BE49-F238E27FC236}">
                <a16:creationId xmlns:a16="http://schemas.microsoft.com/office/drawing/2014/main" id="{95EDEFB5-D1E7-45EE-AB87-C9FAC6A7C55E}"/>
              </a:ext>
            </a:extLst>
          </p:cNvPr>
          <p:cNvSpPr/>
          <p:nvPr/>
        </p:nvSpPr>
        <p:spPr>
          <a:xfrm>
            <a:off x="6052457" y="-3803"/>
            <a:ext cx="309154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CuadroTexto 36">
            <a:extLst>
              <a:ext uri="{FF2B5EF4-FFF2-40B4-BE49-F238E27FC236}">
                <a16:creationId xmlns:a16="http://schemas.microsoft.com/office/drawing/2014/main" id="{58189906-BFB6-48CB-9E65-ED4743BA3F24}"/>
              </a:ext>
            </a:extLst>
          </p:cNvPr>
          <p:cNvSpPr txBox="1"/>
          <p:nvPr/>
        </p:nvSpPr>
        <p:spPr>
          <a:xfrm>
            <a:off x="6052457" y="103056"/>
            <a:ext cx="300452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Razón diferencia Morena</a:t>
            </a:r>
          </a:p>
        </p:txBody>
      </p:sp>
      <p:sp>
        <p:nvSpPr>
          <p:cNvPr id="38" name="CuadroTexto 37">
            <a:extLst>
              <a:ext uri="{FF2B5EF4-FFF2-40B4-BE49-F238E27FC236}">
                <a16:creationId xmlns:a16="http://schemas.microsoft.com/office/drawing/2014/main" id="{56E8E2B2-735A-43DF-B240-721B2C59849F}"/>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es diferente a los demás?</a:t>
            </a:r>
          </a:p>
        </p:txBody>
      </p:sp>
      <p:sp>
        <p:nvSpPr>
          <p:cNvPr id="39" name="Rectángulo 38">
            <a:extLst>
              <a:ext uri="{FF2B5EF4-FFF2-40B4-BE49-F238E27FC236}">
                <a16:creationId xmlns:a16="http://schemas.microsoft.com/office/drawing/2014/main" id="{57ECB849-F34F-42A9-B5E1-373B9930A112}"/>
              </a:ext>
            </a:extLst>
          </p:cNvPr>
          <p:cNvSpPr/>
          <p:nvPr/>
        </p:nvSpPr>
        <p:spPr>
          <a:xfrm>
            <a:off x="1470991" y="6257005"/>
            <a:ext cx="7382825"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Morena es un partido político diferente a los demás.</a:t>
            </a:r>
          </a:p>
        </p:txBody>
      </p:sp>
    </p:spTree>
    <p:extLst>
      <p:ext uri="{BB962C8B-B14F-4D97-AF65-F5344CB8AC3E}">
        <p14:creationId xmlns:p14="http://schemas.microsoft.com/office/powerpoint/2010/main" val="386665591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281</a:t>
            </a:r>
          </a:p>
        </p:txBody>
      </p:sp>
      <p:grpSp>
        <p:nvGrpSpPr>
          <p:cNvPr id="26" name="Grupo 25">
            <a:extLst>
              <a:ext uri="{FF2B5EF4-FFF2-40B4-BE49-F238E27FC236}">
                <a16:creationId xmlns:a16="http://schemas.microsoft.com/office/drawing/2014/main" id="{098D947B-2FAF-42E4-90D9-9F4C86ECD2DA}"/>
              </a:ext>
            </a:extLst>
          </p:cNvPr>
          <p:cNvGrpSpPr/>
          <p:nvPr/>
        </p:nvGrpSpPr>
        <p:grpSpPr>
          <a:xfrm>
            <a:off x="0" y="6415365"/>
            <a:ext cx="526473" cy="365125"/>
            <a:chOff x="0" y="6415365"/>
            <a:chExt cx="526473" cy="365125"/>
          </a:xfrm>
        </p:grpSpPr>
        <p:sp>
          <p:nvSpPr>
            <p:cNvPr id="27" name="Hexágono 26">
              <a:extLst>
                <a:ext uri="{FF2B5EF4-FFF2-40B4-BE49-F238E27FC236}">
                  <a16:creationId xmlns:a16="http://schemas.microsoft.com/office/drawing/2014/main" id="{6DA81E17-8F05-4C5F-A763-F0CF68574852}"/>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8" name="Marcador de número de diapositiva 8">
              <a:extLst>
                <a:ext uri="{FF2B5EF4-FFF2-40B4-BE49-F238E27FC236}">
                  <a16:creationId xmlns:a16="http://schemas.microsoft.com/office/drawing/2014/main" id="{AB346BB5-1783-40F9-8194-FFCB0D03E381}"/>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pSp>
      <p:pic>
        <p:nvPicPr>
          <p:cNvPr id="29" name="142 Imagen">
            <a:hlinkClick r:id="rId3"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0" name="Grupo 29"/>
          <p:cNvGrpSpPr/>
          <p:nvPr/>
        </p:nvGrpSpPr>
        <p:grpSpPr>
          <a:xfrm>
            <a:off x="8490210" y="6621585"/>
            <a:ext cx="226511" cy="113560"/>
            <a:chOff x="8490210" y="6621585"/>
            <a:chExt cx="226511" cy="113560"/>
          </a:xfrm>
        </p:grpSpPr>
        <p:sp>
          <p:nvSpPr>
            <p:cNvPr id="31" name="Elipse 30">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Elipse 31">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 name="Rectángulo 18">
            <a:extLst>
              <a:ext uri="{FF2B5EF4-FFF2-40B4-BE49-F238E27FC236}">
                <a16:creationId xmlns:a16="http://schemas.microsoft.com/office/drawing/2014/main" id="{5675CCF4-477B-4BC7-B1BA-695E468A663A}"/>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Imagen 19">
            <a:extLst>
              <a:ext uri="{FF2B5EF4-FFF2-40B4-BE49-F238E27FC236}">
                <a16:creationId xmlns:a16="http://schemas.microsoft.com/office/drawing/2014/main" id="{F2768EC2-0B47-43E4-85E9-33C3B60710A6}"/>
              </a:ext>
            </a:extLst>
          </p:cNvPr>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21" name="Imagen 20">
            <a:extLst>
              <a:ext uri="{FF2B5EF4-FFF2-40B4-BE49-F238E27FC236}">
                <a16:creationId xmlns:a16="http://schemas.microsoft.com/office/drawing/2014/main" id="{14AC2727-0BA4-4A2D-A618-634CB15F3B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4" name="Rectángulo 33">
            <a:extLst>
              <a:ext uri="{FF2B5EF4-FFF2-40B4-BE49-F238E27FC236}">
                <a16:creationId xmlns:a16="http://schemas.microsoft.com/office/drawing/2014/main" id="{7731A978-9D41-4A79-A8A3-05A10A70BAB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graphicFrame>
        <p:nvGraphicFramePr>
          <p:cNvPr id="25" name="9 Tabla">
            <a:extLst>
              <a:ext uri="{FF2B5EF4-FFF2-40B4-BE49-F238E27FC236}">
                <a16:creationId xmlns:a16="http://schemas.microsoft.com/office/drawing/2014/main" id="{12034949-D77E-41BA-93D4-E448B5813FB7}"/>
              </a:ext>
            </a:extLst>
          </p:cNvPr>
          <p:cNvGraphicFramePr>
            <a:graphicFrameLocks noGrp="1"/>
          </p:cNvGraphicFramePr>
          <p:nvPr>
            <p:extLst/>
          </p:nvPr>
        </p:nvGraphicFramePr>
        <p:xfrm>
          <a:off x="206382" y="1272930"/>
          <a:ext cx="8480422" cy="4348905"/>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92521">
                  <a:extLst>
                    <a:ext uri="{9D8B030D-6E8A-4147-A177-3AD203B41FA5}">
                      <a16:colId xmlns:a16="http://schemas.microsoft.com/office/drawing/2014/main" val="20002"/>
                    </a:ext>
                  </a:extLst>
                </a:gridCol>
                <a:gridCol w="792521">
                  <a:extLst>
                    <a:ext uri="{9D8B030D-6E8A-4147-A177-3AD203B41FA5}">
                      <a16:colId xmlns:a16="http://schemas.microsoft.com/office/drawing/2014/main" val="1889212505"/>
                    </a:ext>
                  </a:extLst>
                </a:gridCol>
                <a:gridCol w="792521">
                  <a:extLst>
                    <a:ext uri="{9D8B030D-6E8A-4147-A177-3AD203B41FA5}">
                      <a16:colId xmlns:a16="http://schemas.microsoft.com/office/drawing/2014/main" val="1803750054"/>
                    </a:ext>
                  </a:extLst>
                </a:gridCol>
                <a:gridCol w="792521">
                  <a:extLst>
                    <a:ext uri="{9D8B030D-6E8A-4147-A177-3AD203B41FA5}">
                      <a16:colId xmlns:a16="http://schemas.microsoft.com/office/drawing/2014/main" val="2074296805"/>
                    </a:ext>
                  </a:extLst>
                </a:gridCol>
                <a:gridCol w="792521">
                  <a:extLst>
                    <a:ext uri="{9D8B030D-6E8A-4147-A177-3AD203B41FA5}">
                      <a16:colId xmlns:a16="http://schemas.microsoft.com/office/drawing/2014/main" val="3291812143"/>
                    </a:ext>
                  </a:extLst>
                </a:gridCol>
                <a:gridCol w="792521">
                  <a:extLst>
                    <a:ext uri="{9D8B030D-6E8A-4147-A177-3AD203B41FA5}">
                      <a16:colId xmlns:a16="http://schemas.microsoft.com/office/drawing/2014/main" val="363732892"/>
                    </a:ext>
                  </a:extLst>
                </a:gridCol>
                <a:gridCol w="792521">
                  <a:extLst>
                    <a:ext uri="{9D8B030D-6E8A-4147-A177-3AD203B41FA5}">
                      <a16:colId xmlns:a16="http://schemas.microsoft.com/office/drawing/2014/main" val="2967888749"/>
                    </a:ext>
                  </a:extLst>
                </a:gridCol>
                <a:gridCol w="655782">
                  <a:extLst>
                    <a:ext uri="{9D8B030D-6E8A-4147-A177-3AD203B41FA5}">
                      <a16:colId xmlns:a16="http://schemas.microsoft.com/office/drawing/2014/main" val="3603207463"/>
                    </a:ext>
                  </a:extLst>
                </a:gridCol>
                <a:gridCol w="655782">
                  <a:extLst>
                    <a:ext uri="{9D8B030D-6E8A-4147-A177-3AD203B41FA5}">
                      <a16:colId xmlns:a16="http://schemas.microsoft.com/office/drawing/2014/main" val="2793555959"/>
                    </a:ext>
                  </a:extLst>
                </a:gridCol>
                <a:gridCol w="655782">
                  <a:extLst>
                    <a:ext uri="{9D8B030D-6E8A-4147-A177-3AD203B41FA5}">
                      <a16:colId xmlns:a16="http://schemas.microsoft.com/office/drawing/2014/main" val="20005"/>
                    </a:ext>
                  </a:extLst>
                </a:gridCol>
              </a:tblGrid>
              <a:tr h="680561">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es un partido nuevo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a:ln>
                            <a:noFill/>
                          </a:ln>
                          <a:solidFill>
                            <a:srgbClr val="1D75B5"/>
                          </a:solidFill>
                          <a:effectLst/>
                          <a:uLnTx/>
                          <a:uFillTx/>
                          <a:latin typeface="Helvetica" panose="020B0604020202020204" pitchFamily="34" charset="0"/>
                          <a:ea typeface="+mn-ea"/>
                          <a:cs typeface="Helvetica" panose="020B0604020202020204" pitchFamily="34" charset="0"/>
                        </a:rPr>
                        <a:t>Por la manera de trabajar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 sus integrantes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a:ln>
                            <a:noFill/>
                          </a:ln>
                          <a:solidFill>
                            <a:srgbClr val="1D75B5"/>
                          </a:solidFill>
                          <a:effectLst/>
                          <a:uLnTx/>
                          <a:uFillTx/>
                          <a:latin typeface="Helvetica" panose="020B0604020202020204" pitchFamily="34" charset="0"/>
                          <a:ea typeface="+mn-ea"/>
                          <a:cs typeface="Helvetica" panose="020B0604020202020204" pitchFamily="34" charset="0"/>
                        </a:rPr>
                        <a:t>Porque nunca ha estado en el poder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 lo que sabe o ha escuchado del Partido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no ha sobresalido como otros Partidos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Porque es peor que otros Partidos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3469">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346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6831">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3469">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346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2724">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6831">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3469">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346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02724">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3469">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3469">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3469">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3469">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36" name="Rectángulo 35">
            <a:extLst>
              <a:ext uri="{FF2B5EF4-FFF2-40B4-BE49-F238E27FC236}">
                <a16:creationId xmlns:a16="http://schemas.microsoft.com/office/drawing/2014/main" id="{95EDEFB5-D1E7-45EE-AB87-C9FAC6A7C55E}"/>
              </a:ext>
            </a:extLst>
          </p:cNvPr>
          <p:cNvSpPr/>
          <p:nvPr/>
        </p:nvSpPr>
        <p:spPr>
          <a:xfrm>
            <a:off x="6052457" y="-3803"/>
            <a:ext cx="3091543"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CuadroTexto 36">
            <a:extLst>
              <a:ext uri="{FF2B5EF4-FFF2-40B4-BE49-F238E27FC236}">
                <a16:creationId xmlns:a16="http://schemas.microsoft.com/office/drawing/2014/main" id="{58189906-BFB6-48CB-9E65-ED4743BA3F24}"/>
              </a:ext>
            </a:extLst>
          </p:cNvPr>
          <p:cNvSpPr txBox="1"/>
          <p:nvPr/>
        </p:nvSpPr>
        <p:spPr>
          <a:xfrm>
            <a:off x="6052457" y="103056"/>
            <a:ext cx="300452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Razón diferencia Morena</a:t>
            </a:r>
          </a:p>
        </p:txBody>
      </p:sp>
      <p:sp>
        <p:nvSpPr>
          <p:cNvPr id="38" name="CuadroTexto 37">
            <a:extLst>
              <a:ext uri="{FF2B5EF4-FFF2-40B4-BE49-F238E27FC236}">
                <a16:creationId xmlns:a16="http://schemas.microsoft.com/office/drawing/2014/main" id="{56E8E2B2-735A-43DF-B240-721B2C59849F}"/>
              </a:ext>
            </a:extLst>
          </p:cNvPr>
          <p:cNvSpPr txBox="1"/>
          <p:nvPr/>
        </p:nvSpPr>
        <p:spPr>
          <a:xfrm>
            <a:off x="665018" y="775855"/>
            <a:ext cx="8323859"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srgbClr val="080808"/>
                </a:solidFill>
                <a:effectLst/>
                <a:uLnTx/>
                <a:uFillTx/>
                <a:latin typeface="Helvetica" panose="020B0604020202020204" pitchFamily="34" charset="0"/>
                <a:ea typeface="+mn-ea"/>
                <a:cs typeface="Helvetica" panose="020B0604020202020204" pitchFamily="34" charset="0"/>
              </a:rPr>
              <a:t>¿Por qué es diferente a los demás?</a:t>
            </a:r>
          </a:p>
        </p:txBody>
      </p:sp>
      <p:sp>
        <p:nvSpPr>
          <p:cNvPr id="39" name="Rectángulo 38">
            <a:extLst>
              <a:ext uri="{FF2B5EF4-FFF2-40B4-BE49-F238E27FC236}">
                <a16:creationId xmlns:a16="http://schemas.microsoft.com/office/drawing/2014/main" id="{57ECB849-F34F-42A9-B5E1-373B9930A112}"/>
              </a:ext>
            </a:extLst>
          </p:cNvPr>
          <p:cNvSpPr/>
          <p:nvPr/>
        </p:nvSpPr>
        <p:spPr>
          <a:xfrm>
            <a:off x="1470991" y="6257005"/>
            <a:ext cx="7382825"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prstClr val="black"/>
                </a:solidFill>
                <a:effectLst/>
                <a:uLnTx/>
                <a:uFillTx/>
                <a:latin typeface="Helvetica" charset="0"/>
                <a:ea typeface="Helvetica" charset="0"/>
                <a:cs typeface="Helvetica" charset="0"/>
              </a:rPr>
              <a:t>*Esta pregunta sólo se realizó a quienes mencionaron Morena es un partido político diferente a los demás.</a:t>
            </a:r>
          </a:p>
        </p:txBody>
      </p:sp>
    </p:spTree>
    <p:extLst>
      <p:ext uri="{BB962C8B-B14F-4D97-AF65-F5344CB8AC3E}">
        <p14:creationId xmlns:p14="http://schemas.microsoft.com/office/powerpoint/2010/main" val="128559316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2578847" y="2586700"/>
            <a:ext cx="398098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000" b="0" i="0" u="none" strike="noStrike" kern="1200" cap="none" spc="0" normalizeH="0" baseline="0" noProof="0" dirty="0">
                <a:ln>
                  <a:noFill/>
                </a:ln>
                <a:solidFill>
                  <a:prstClr val="white"/>
                </a:solidFill>
                <a:effectLst/>
                <a:uLnTx/>
                <a:uFillTx/>
                <a:latin typeface="Helvetica" charset="0"/>
                <a:ea typeface="Helvetica" charset="0"/>
                <a:cs typeface="Helvetica" charset="0"/>
              </a:rPr>
              <a:t>Partidos políticos </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B34E6A5B-FC4F-4AE6-955F-A84349F4D3B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59288" y="1608170"/>
            <a:ext cx="452603" cy="452603"/>
          </a:xfrm>
          <a:prstGeom prst="rect">
            <a:avLst/>
          </a:prstGeom>
          <a:ln>
            <a:noFill/>
          </a:ln>
        </p:spPr>
      </p:pic>
    </p:spTree>
    <p:extLst>
      <p:ext uri="{BB962C8B-B14F-4D97-AF65-F5344CB8AC3E}">
        <p14:creationId xmlns:p14="http://schemas.microsoft.com/office/powerpoint/2010/main" val="349746531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6732105" y="-3803"/>
            <a:ext cx="241189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6732104" y="103056"/>
            <a:ext cx="2324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Partidos Políticos</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165413"/>
          <a:ext cx="8768006" cy="5327415"/>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expresión “partidos políticos”?</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288731" y="2391103"/>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sp>
        <p:nvSpPr>
          <p:cNvPr id="19" name="Cerrar corchete 18">
            <a:extLst>
              <a:ext uri="{FF2B5EF4-FFF2-40B4-BE49-F238E27FC236}">
                <a16:creationId xmlns:a16="http://schemas.microsoft.com/office/drawing/2014/main" id="{71F9C98B-1693-4496-BD8F-DE08E70AF034}"/>
              </a:ext>
            </a:extLst>
          </p:cNvPr>
          <p:cNvSpPr/>
          <p:nvPr/>
        </p:nvSpPr>
        <p:spPr>
          <a:xfrm>
            <a:off x="7257974" y="1416221"/>
            <a:ext cx="74576" cy="974882"/>
          </a:xfrm>
          <a:prstGeom prst="rightBracket">
            <a:avLst/>
          </a:prstGeom>
          <a:ln>
            <a:solidFill>
              <a:srgbClr val="53429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Cerrar corchete 19">
            <a:extLst>
              <a:ext uri="{FF2B5EF4-FFF2-40B4-BE49-F238E27FC236}">
                <a16:creationId xmlns:a16="http://schemas.microsoft.com/office/drawing/2014/main" id="{FEC10F82-34B5-4323-B696-CD32D3A50005}"/>
              </a:ext>
            </a:extLst>
          </p:cNvPr>
          <p:cNvSpPr/>
          <p:nvPr/>
        </p:nvSpPr>
        <p:spPr>
          <a:xfrm>
            <a:off x="7257974" y="2435925"/>
            <a:ext cx="59444" cy="3232945"/>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Rectángulo 20">
            <a:extLst>
              <a:ext uri="{FF2B5EF4-FFF2-40B4-BE49-F238E27FC236}">
                <a16:creationId xmlns:a16="http://schemas.microsoft.com/office/drawing/2014/main" id="{0BFB16B6-9E1B-4F84-BD80-DCF2FE74EFAF}"/>
              </a:ext>
            </a:extLst>
          </p:cNvPr>
          <p:cNvSpPr/>
          <p:nvPr/>
        </p:nvSpPr>
        <p:spPr>
          <a:xfrm>
            <a:off x="7393064" y="1115655"/>
            <a:ext cx="151117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D75B5"/>
                </a:solidFill>
                <a:effectLst/>
                <a:uLnTx/>
                <a:uFillTx/>
                <a:latin typeface="Helvetica" charset="0"/>
                <a:ea typeface="Helvetica" charset="0"/>
                <a:cs typeface="Helvetica" charset="0"/>
              </a:rPr>
              <a:t>Aspecto positivo</a:t>
            </a:r>
          </a:p>
        </p:txBody>
      </p:sp>
      <p:sp>
        <p:nvSpPr>
          <p:cNvPr id="23" name="Rectángulo 22">
            <a:extLst>
              <a:ext uri="{FF2B5EF4-FFF2-40B4-BE49-F238E27FC236}">
                <a16:creationId xmlns:a16="http://schemas.microsoft.com/office/drawing/2014/main" id="{A8AA98DC-8BBF-4253-B16E-FA4FF536EBFA}"/>
              </a:ext>
            </a:extLst>
          </p:cNvPr>
          <p:cNvSpPr/>
          <p:nvPr/>
        </p:nvSpPr>
        <p:spPr>
          <a:xfrm>
            <a:off x="7250763" y="1672828"/>
            <a:ext cx="11646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534290"/>
                </a:solidFill>
                <a:effectLst/>
                <a:uLnTx/>
                <a:uFillTx/>
                <a:latin typeface="Helvetica" charset="0"/>
                <a:ea typeface="+mn-ea"/>
                <a:cs typeface="Helvetica" charset="0"/>
              </a:rPr>
              <a:t>12.9%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534290"/>
                </a:solidFill>
                <a:effectLst/>
                <a:uLnTx/>
                <a:uFillTx/>
                <a:latin typeface="Helvetica" charset="0"/>
                <a:ea typeface="+mn-ea"/>
                <a:cs typeface="Helvetica" charset="0"/>
              </a:rPr>
              <a:t>Aspectos neutros</a:t>
            </a:r>
          </a:p>
        </p:txBody>
      </p:sp>
      <p:sp>
        <p:nvSpPr>
          <p:cNvPr id="25" name="Rectángulo 24">
            <a:extLst>
              <a:ext uri="{FF2B5EF4-FFF2-40B4-BE49-F238E27FC236}">
                <a16:creationId xmlns:a16="http://schemas.microsoft.com/office/drawing/2014/main" id="{C4172F33-C029-490D-AA90-4DAFE16E77A7}"/>
              </a:ext>
            </a:extLst>
          </p:cNvPr>
          <p:cNvSpPr/>
          <p:nvPr/>
        </p:nvSpPr>
        <p:spPr>
          <a:xfrm>
            <a:off x="7182463" y="3831606"/>
            <a:ext cx="137974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8F2D5D"/>
                </a:solidFill>
                <a:effectLst/>
                <a:uLnTx/>
                <a:uFillTx/>
                <a:latin typeface="Helvetica" charset="0"/>
                <a:ea typeface="+mn-ea"/>
                <a:cs typeface="Helvetica" charset="0"/>
              </a:rPr>
              <a:t>72.9%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8F2D5D"/>
                </a:solidFill>
                <a:effectLst/>
                <a:uLnTx/>
                <a:uFillTx/>
                <a:latin typeface="Helvetica" charset="0"/>
                <a:ea typeface="+mn-ea"/>
                <a:cs typeface="Helvetica" charset="0"/>
              </a:rPr>
              <a:t>Aspectos negativos </a:t>
            </a:r>
          </a:p>
        </p:txBody>
      </p:sp>
      <p:cxnSp>
        <p:nvCxnSpPr>
          <p:cNvPr id="5" name="Conector recto de flecha 4">
            <a:extLst>
              <a:ext uri="{FF2B5EF4-FFF2-40B4-BE49-F238E27FC236}">
                <a16:creationId xmlns:a16="http://schemas.microsoft.com/office/drawing/2014/main" id="{D5DB34B4-E111-45FA-BAF9-2731931C68A5}"/>
              </a:ext>
            </a:extLst>
          </p:cNvPr>
          <p:cNvCxnSpPr/>
          <p:nvPr/>
        </p:nvCxnSpPr>
        <p:spPr>
          <a:xfrm>
            <a:off x="5417127" y="1254154"/>
            <a:ext cx="1840847" cy="0"/>
          </a:xfrm>
          <a:prstGeom prst="straightConnector1">
            <a:avLst/>
          </a:prstGeom>
          <a:ln>
            <a:solidFill>
              <a:srgbClr val="1D75B5"/>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432199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454999" cy="4686238"/>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94811">
                  <a:extLst>
                    <a:ext uri="{9D8B030D-6E8A-4147-A177-3AD203B41FA5}">
                      <a16:colId xmlns:a16="http://schemas.microsoft.com/office/drawing/2014/main" val="20002"/>
                    </a:ext>
                  </a:extLst>
                </a:gridCol>
                <a:gridCol w="817418">
                  <a:extLst>
                    <a:ext uri="{9D8B030D-6E8A-4147-A177-3AD203B41FA5}">
                      <a16:colId xmlns:a16="http://schemas.microsoft.com/office/drawing/2014/main" val="1889212505"/>
                    </a:ext>
                  </a:extLst>
                </a:gridCol>
                <a:gridCol w="858982">
                  <a:extLst>
                    <a:ext uri="{9D8B030D-6E8A-4147-A177-3AD203B41FA5}">
                      <a16:colId xmlns:a16="http://schemas.microsoft.com/office/drawing/2014/main" val="1803750054"/>
                    </a:ext>
                  </a:extLst>
                </a:gridCol>
                <a:gridCol w="609600">
                  <a:extLst>
                    <a:ext uri="{9D8B030D-6E8A-4147-A177-3AD203B41FA5}">
                      <a16:colId xmlns:a16="http://schemas.microsoft.com/office/drawing/2014/main" val="2074296805"/>
                    </a:ext>
                  </a:extLst>
                </a:gridCol>
                <a:gridCol w="563974">
                  <a:extLst>
                    <a:ext uri="{9D8B030D-6E8A-4147-A177-3AD203B41FA5}">
                      <a16:colId xmlns:a16="http://schemas.microsoft.com/office/drawing/2014/main" val="3291812143"/>
                    </a:ext>
                  </a:extLst>
                </a:gridCol>
                <a:gridCol w="1001589">
                  <a:extLst>
                    <a:ext uri="{9D8B030D-6E8A-4147-A177-3AD203B41FA5}">
                      <a16:colId xmlns:a16="http://schemas.microsoft.com/office/drawing/2014/main" val="363732892"/>
                    </a:ext>
                  </a:extLst>
                </a:gridCol>
                <a:gridCol w="496325">
                  <a:extLst>
                    <a:ext uri="{9D8B030D-6E8A-4147-A177-3AD203B41FA5}">
                      <a16:colId xmlns:a16="http://schemas.microsoft.com/office/drawing/2014/main" val="2967888749"/>
                    </a:ext>
                  </a:extLst>
                </a:gridCol>
                <a:gridCol w="748957">
                  <a:extLst>
                    <a:ext uri="{9D8B030D-6E8A-4147-A177-3AD203B41FA5}">
                      <a16:colId xmlns:a16="http://schemas.microsoft.com/office/drawing/2014/main" val="3603207463"/>
                    </a:ext>
                  </a:extLst>
                </a:gridCol>
                <a:gridCol w="748957">
                  <a:extLst>
                    <a:ext uri="{9D8B030D-6E8A-4147-A177-3AD203B41FA5}">
                      <a16:colId xmlns:a16="http://schemas.microsoft.com/office/drawing/2014/main" val="2793555959"/>
                    </a:ext>
                  </a:extLst>
                </a:gridCol>
                <a:gridCol w="748957">
                  <a:extLst>
                    <a:ext uri="{9D8B030D-6E8A-4147-A177-3AD203B41FA5}">
                      <a16:colId xmlns:a16="http://schemas.microsoft.com/office/drawing/2014/main" val="20005"/>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1D75B5"/>
                          </a:solidFill>
                          <a:effectLst/>
                          <a:uLnTx/>
                          <a:uFillTx/>
                          <a:latin typeface="Helvetica" panose="020B0604020202020204" pitchFamily="34" charset="0"/>
                          <a:ea typeface="+mn-ea"/>
                          <a:cs typeface="Helvetica" panose="020B0604020202020204" pitchFamily="34" charset="0"/>
                        </a:rPr>
                        <a:t>Que hagan bien su trabajo/ saquen al país adelante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Poder/ Un cargo en el poder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Actores políticos (gobernadores, candidatos)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Gobierno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Partidos políticos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Instituciones/ Organizaciones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534290"/>
                          </a:solidFill>
                          <a:effectLst/>
                          <a:uLnTx/>
                          <a:uFillTx/>
                          <a:latin typeface="Helvetica" panose="020B0604020202020204" pitchFamily="34" charset="0"/>
                          <a:ea typeface="+mn-ea"/>
                          <a:cs typeface="Helvetica" panose="020B0604020202020204" pitchFamily="34" charset="0"/>
                        </a:rPr>
                        <a:t>Política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Corrupción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Rateros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Repudio/ Rechazo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36" name="Rectángulo 35">
            <a:extLst>
              <a:ext uri="{FF2B5EF4-FFF2-40B4-BE49-F238E27FC236}">
                <a16:creationId xmlns:a16="http://schemas.microsoft.com/office/drawing/2014/main" id="{E363A255-44DA-466A-AE8A-761DDDEABCA3}"/>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7" name="Imagen 36">
            <a:extLst>
              <a:ext uri="{FF2B5EF4-FFF2-40B4-BE49-F238E27FC236}">
                <a16:creationId xmlns:a16="http://schemas.microsoft.com/office/drawing/2014/main" id="{B3456C06-176D-4E99-A40E-98BA89A5BCEA}"/>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38" name="Imagen 37">
            <a:extLst>
              <a:ext uri="{FF2B5EF4-FFF2-40B4-BE49-F238E27FC236}">
                <a16:creationId xmlns:a16="http://schemas.microsoft.com/office/drawing/2014/main" id="{86363218-DD82-478A-9EF5-F2BEB0AE277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9" name="Rectángulo 38">
            <a:extLst>
              <a:ext uri="{FF2B5EF4-FFF2-40B4-BE49-F238E27FC236}">
                <a16:creationId xmlns:a16="http://schemas.microsoft.com/office/drawing/2014/main" id="{F24074F5-A515-4504-A3CF-C04FDC02ED33}"/>
              </a:ext>
            </a:extLst>
          </p:cNvPr>
          <p:cNvSpPr/>
          <p:nvPr/>
        </p:nvSpPr>
        <p:spPr>
          <a:xfrm>
            <a:off x="6732105" y="-3803"/>
            <a:ext cx="241189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CuadroTexto 39">
            <a:extLst>
              <a:ext uri="{FF2B5EF4-FFF2-40B4-BE49-F238E27FC236}">
                <a16:creationId xmlns:a16="http://schemas.microsoft.com/office/drawing/2014/main" id="{36F0EB86-2476-440F-AA03-C6CC577D3CF4}"/>
              </a:ext>
            </a:extLst>
          </p:cNvPr>
          <p:cNvSpPr txBox="1"/>
          <p:nvPr/>
        </p:nvSpPr>
        <p:spPr>
          <a:xfrm>
            <a:off x="6732104" y="103056"/>
            <a:ext cx="2324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Partidos Políticos</a:t>
            </a:r>
          </a:p>
        </p:txBody>
      </p:sp>
      <p:sp>
        <p:nvSpPr>
          <p:cNvPr id="41" name="Rectángulo 40">
            <a:extLst>
              <a:ext uri="{FF2B5EF4-FFF2-40B4-BE49-F238E27FC236}">
                <a16:creationId xmlns:a16="http://schemas.microsoft.com/office/drawing/2014/main" id="{E0BD2131-6D12-4FD9-80C8-1759B6113D5D}"/>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expresión “partidos políticos”?</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83959303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565840" cy="4686238"/>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839393">
                  <a:extLst>
                    <a:ext uri="{9D8B030D-6E8A-4147-A177-3AD203B41FA5}">
                      <a16:colId xmlns:a16="http://schemas.microsoft.com/office/drawing/2014/main" val="20002"/>
                    </a:ext>
                  </a:extLst>
                </a:gridCol>
                <a:gridCol w="664063">
                  <a:extLst>
                    <a:ext uri="{9D8B030D-6E8A-4147-A177-3AD203B41FA5}">
                      <a16:colId xmlns:a16="http://schemas.microsoft.com/office/drawing/2014/main" val="1889212505"/>
                    </a:ext>
                  </a:extLst>
                </a:gridCol>
                <a:gridCol w="751728">
                  <a:extLst>
                    <a:ext uri="{9D8B030D-6E8A-4147-A177-3AD203B41FA5}">
                      <a16:colId xmlns:a16="http://schemas.microsoft.com/office/drawing/2014/main" val="1803750054"/>
                    </a:ext>
                  </a:extLst>
                </a:gridCol>
                <a:gridCol w="751728">
                  <a:extLst>
                    <a:ext uri="{9D8B030D-6E8A-4147-A177-3AD203B41FA5}">
                      <a16:colId xmlns:a16="http://schemas.microsoft.com/office/drawing/2014/main" val="2074296805"/>
                    </a:ext>
                  </a:extLst>
                </a:gridCol>
                <a:gridCol w="751728">
                  <a:extLst>
                    <a:ext uri="{9D8B030D-6E8A-4147-A177-3AD203B41FA5}">
                      <a16:colId xmlns:a16="http://schemas.microsoft.com/office/drawing/2014/main" val="3291812143"/>
                    </a:ext>
                  </a:extLst>
                </a:gridCol>
                <a:gridCol w="751728">
                  <a:extLst>
                    <a:ext uri="{9D8B030D-6E8A-4147-A177-3AD203B41FA5}">
                      <a16:colId xmlns:a16="http://schemas.microsoft.com/office/drawing/2014/main" val="363732892"/>
                    </a:ext>
                  </a:extLst>
                </a:gridCol>
                <a:gridCol w="751728">
                  <a:extLst>
                    <a:ext uri="{9D8B030D-6E8A-4147-A177-3AD203B41FA5}">
                      <a16:colId xmlns:a16="http://schemas.microsoft.com/office/drawing/2014/main" val="2967888749"/>
                    </a:ext>
                  </a:extLst>
                </a:gridCol>
                <a:gridCol w="751728">
                  <a:extLst>
                    <a:ext uri="{9D8B030D-6E8A-4147-A177-3AD203B41FA5}">
                      <a16:colId xmlns:a16="http://schemas.microsoft.com/office/drawing/2014/main" val="3603207463"/>
                    </a:ext>
                  </a:extLst>
                </a:gridCol>
                <a:gridCol w="751728">
                  <a:extLst>
                    <a:ext uri="{9D8B030D-6E8A-4147-A177-3AD203B41FA5}">
                      <a16:colId xmlns:a16="http://schemas.microsoft.com/office/drawing/2014/main" val="2793555959"/>
                    </a:ext>
                  </a:extLst>
                </a:gridCol>
                <a:gridCol w="834859">
                  <a:extLst>
                    <a:ext uri="{9D8B030D-6E8A-4147-A177-3AD203B41FA5}">
                      <a16:colId xmlns:a16="http://schemas.microsoft.com/office/drawing/2014/main" val="20005"/>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Deshonestidad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Mentiras/ Engaños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Falta de credibilidad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Fraude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Problemas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Elecciones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Basura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Trabajan mal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Decepción/ desagrado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Dinero (gastos Innecesarios)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36" name="Rectángulo 35">
            <a:extLst>
              <a:ext uri="{FF2B5EF4-FFF2-40B4-BE49-F238E27FC236}">
                <a16:creationId xmlns:a16="http://schemas.microsoft.com/office/drawing/2014/main" id="{E363A255-44DA-466A-AE8A-761DDDEABCA3}"/>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7" name="Imagen 36">
            <a:extLst>
              <a:ext uri="{FF2B5EF4-FFF2-40B4-BE49-F238E27FC236}">
                <a16:creationId xmlns:a16="http://schemas.microsoft.com/office/drawing/2014/main" id="{B3456C06-176D-4E99-A40E-98BA89A5BCEA}"/>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38" name="Imagen 37">
            <a:extLst>
              <a:ext uri="{FF2B5EF4-FFF2-40B4-BE49-F238E27FC236}">
                <a16:creationId xmlns:a16="http://schemas.microsoft.com/office/drawing/2014/main" id="{86363218-DD82-478A-9EF5-F2BEB0AE277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9" name="Rectángulo 38">
            <a:extLst>
              <a:ext uri="{FF2B5EF4-FFF2-40B4-BE49-F238E27FC236}">
                <a16:creationId xmlns:a16="http://schemas.microsoft.com/office/drawing/2014/main" id="{F24074F5-A515-4504-A3CF-C04FDC02ED33}"/>
              </a:ext>
            </a:extLst>
          </p:cNvPr>
          <p:cNvSpPr/>
          <p:nvPr/>
        </p:nvSpPr>
        <p:spPr>
          <a:xfrm>
            <a:off x="6732105" y="-3803"/>
            <a:ext cx="241189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CuadroTexto 39">
            <a:extLst>
              <a:ext uri="{FF2B5EF4-FFF2-40B4-BE49-F238E27FC236}">
                <a16:creationId xmlns:a16="http://schemas.microsoft.com/office/drawing/2014/main" id="{36F0EB86-2476-440F-AA03-C6CC577D3CF4}"/>
              </a:ext>
            </a:extLst>
          </p:cNvPr>
          <p:cNvSpPr txBox="1"/>
          <p:nvPr/>
        </p:nvSpPr>
        <p:spPr>
          <a:xfrm>
            <a:off x="6732104" y="103056"/>
            <a:ext cx="2324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Partidos Políticos</a:t>
            </a:r>
          </a:p>
        </p:txBody>
      </p:sp>
      <p:sp>
        <p:nvSpPr>
          <p:cNvPr id="41" name="Rectángulo 40">
            <a:extLst>
              <a:ext uri="{FF2B5EF4-FFF2-40B4-BE49-F238E27FC236}">
                <a16:creationId xmlns:a16="http://schemas.microsoft.com/office/drawing/2014/main" id="{E0BD2131-6D12-4FD9-80C8-1759B6113D5D}"/>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expresión “partidos políticos”?</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373337991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17942" y="1073772"/>
          <a:ext cx="8427299" cy="4686238"/>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46187">
                  <a:extLst>
                    <a:ext uri="{9D8B030D-6E8A-4147-A177-3AD203B41FA5}">
                      <a16:colId xmlns:a16="http://schemas.microsoft.com/office/drawing/2014/main" val="20002"/>
                    </a:ext>
                  </a:extLst>
                </a:gridCol>
                <a:gridCol w="619678">
                  <a:extLst>
                    <a:ext uri="{9D8B030D-6E8A-4147-A177-3AD203B41FA5}">
                      <a16:colId xmlns:a16="http://schemas.microsoft.com/office/drawing/2014/main" val="1889212505"/>
                    </a:ext>
                  </a:extLst>
                </a:gridCol>
                <a:gridCol w="872696">
                  <a:extLst>
                    <a:ext uri="{9D8B030D-6E8A-4147-A177-3AD203B41FA5}">
                      <a16:colId xmlns:a16="http://schemas.microsoft.com/office/drawing/2014/main" val="1803750054"/>
                    </a:ext>
                  </a:extLst>
                </a:gridCol>
                <a:gridCol w="872977">
                  <a:extLst>
                    <a:ext uri="{9D8B030D-6E8A-4147-A177-3AD203B41FA5}">
                      <a16:colId xmlns:a16="http://schemas.microsoft.com/office/drawing/2014/main" val="2074296805"/>
                    </a:ext>
                  </a:extLst>
                </a:gridCol>
                <a:gridCol w="619397">
                  <a:extLst>
                    <a:ext uri="{9D8B030D-6E8A-4147-A177-3AD203B41FA5}">
                      <a16:colId xmlns:a16="http://schemas.microsoft.com/office/drawing/2014/main" val="3291812143"/>
                    </a:ext>
                  </a:extLst>
                </a:gridCol>
                <a:gridCol w="746187">
                  <a:extLst>
                    <a:ext uri="{9D8B030D-6E8A-4147-A177-3AD203B41FA5}">
                      <a16:colId xmlns:a16="http://schemas.microsoft.com/office/drawing/2014/main" val="363732892"/>
                    </a:ext>
                  </a:extLst>
                </a:gridCol>
                <a:gridCol w="746187">
                  <a:extLst>
                    <a:ext uri="{9D8B030D-6E8A-4147-A177-3AD203B41FA5}">
                      <a16:colId xmlns:a16="http://schemas.microsoft.com/office/drawing/2014/main" val="2967888749"/>
                    </a:ext>
                  </a:extLst>
                </a:gridCol>
                <a:gridCol w="746187">
                  <a:extLst>
                    <a:ext uri="{9D8B030D-6E8A-4147-A177-3AD203B41FA5}">
                      <a16:colId xmlns:a16="http://schemas.microsoft.com/office/drawing/2014/main" val="3603207463"/>
                    </a:ext>
                  </a:extLst>
                </a:gridCol>
                <a:gridCol w="746187">
                  <a:extLst>
                    <a:ext uri="{9D8B030D-6E8A-4147-A177-3AD203B41FA5}">
                      <a16:colId xmlns:a16="http://schemas.microsoft.com/office/drawing/2014/main" val="2793555959"/>
                    </a:ext>
                  </a:extLst>
                </a:gridCol>
                <a:gridCol w="746187">
                  <a:extLst>
                    <a:ext uri="{9D8B030D-6E8A-4147-A177-3AD203B41FA5}">
                      <a16:colId xmlns:a16="http://schemas.microsoft.com/office/drawing/2014/main" val="20005"/>
                    </a:ext>
                  </a:extLst>
                </a:gridCol>
              </a:tblGrid>
              <a:tr h="914916">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Campañas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Votos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Más de lo mismo/ todos son iguales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Desconfianza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PRI</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8F2D5D"/>
                          </a:solidFill>
                          <a:effectLst/>
                          <a:uLnTx/>
                          <a:uFillTx/>
                          <a:latin typeface="Helvetica" panose="020B0604020202020204" pitchFamily="34" charset="0"/>
                          <a:ea typeface="+mn-ea"/>
                          <a:cs typeface="Helvetica" panose="020B0604020202020204" pitchFamily="34" charset="0"/>
                        </a:rPr>
                        <a:t>PAN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rgbClr val="AE85C5"/>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solidFill>
                          <a:effectLst/>
                          <a:uLnTx/>
                          <a:uFillTx/>
                          <a:latin typeface="Helvetica" panose="020B0604020202020204" pitchFamily="34" charset="0"/>
                          <a:ea typeface="+mn-ea"/>
                          <a:cs typeface="Helvetica" panose="020B0604020202020204" pitchFamily="34" charset="0"/>
                        </a:rPr>
                        <a:t>Nada/ Ninguna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kumimoji="0" lang="es-MX" sz="900" b="1" i="0" u="none" strike="noStrike" kern="1200" cap="none" spc="0" normalizeH="0" baseline="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9481">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9481">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9481">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2129">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1703">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9481">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9481">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12129">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9481">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9481">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1100" b="0" i="0" u="none" strike="noStrike" dirty="0">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99481">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99481">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dirty="0">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36" name="Rectángulo 35">
            <a:extLst>
              <a:ext uri="{FF2B5EF4-FFF2-40B4-BE49-F238E27FC236}">
                <a16:creationId xmlns:a16="http://schemas.microsoft.com/office/drawing/2014/main" id="{E363A255-44DA-466A-AE8A-761DDDEABCA3}"/>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37" name="Imagen 36">
            <a:extLst>
              <a:ext uri="{FF2B5EF4-FFF2-40B4-BE49-F238E27FC236}">
                <a16:creationId xmlns:a16="http://schemas.microsoft.com/office/drawing/2014/main" id="{B3456C06-176D-4E99-A40E-98BA89A5BCEA}"/>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38" name="Imagen 37">
            <a:extLst>
              <a:ext uri="{FF2B5EF4-FFF2-40B4-BE49-F238E27FC236}">
                <a16:creationId xmlns:a16="http://schemas.microsoft.com/office/drawing/2014/main" id="{86363218-DD82-478A-9EF5-F2BEB0AE277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39" name="Rectángulo 38">
            <a:extLst>
              <a:ext uri="{FF2B5EF4-FFF2-40B4-BE49-F238E27FC236}">
                <a16:creationId xmlns:a16="http://schemas.microsoft.com/office/drawing/2014/main" id="{F24074F5-A515-4504-A3CF-C04FDC02ED33}"/>
              </a:ext>
            </a:extLst>
          </p:cNvPr>
          <p:cNvSpPr/>
          <p:nvPr/>
        </p:nvSpPr>
        <p:spPr>
          <a:xfrm>
            <a:off x="6732105" y="-3803"/>
            <a:ext cx="2411894"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CuadroTexto 39">
            <a:extLst>
              <a:ext uri="{FF2B5EF4-FFF2-40B4-BE49-F238E27FC236}">
                <a16:creationId xmlns:a16="http://schemas.microsoft.com/office/drawing/2014/main" id="{36F0EB86-2476-440F-AA03-C6CC577D3CF4}"/>
              </a:ext>
            </a:extLst>
          </p:cNvPr>
          <p:cNvSpPr txBox="1"/>
          <p:nvPr/>
        </p:nvSpPr>
        <p:spPr>
          <a:xfrm>
            <a:off x="6732104" y="103056"/>
            <a:ext cx="232487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Partidos Políticos</a:t>
            </a:r>
          </a:p>
        </p:txBody>
      </p:sp>
      <p:sp>
        <p:nvSpPr>
          <p:cNvPr id="41" name="Rectángulo 40">
            <a:extLst>
              <a:ext uri="{FF2B5EF4-FFF2-40B4-BE49-F238E27FC236}">
                <a16:creationId xmlns:a16="http://schemas.microsoft.com/office/drawing/2014/main" id="{E0BD2131-6D12-4FD9-80C8-1759B6113D5D}"/>
              </a:ext>
            </a:extLst>
          </p:cNvPr>
          <p:cNvSpPr/>
          <p:nvPr/>
        </p:nvSpPr>
        <p:spPr>
          <a:xfrm>
            <a:off x="689112" y="668339"/>
            <a:ext cx="8205505"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dígame, ¿qué es lo primero que se le viene a la mente cuando escucha la expresión “partidos políticos”?</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Tree>
    <p:extLst>
      <p:ext uri="{BB962C8B-B14F-4D97-AF65-F5344CB8AC3E}">
        <p14:creationId xmlns:p14="http://schemas.microsoft.com/office/powerpoint/2010/main" val="123241193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ext uri="{D42A27DB-BD31-4B8C-83A1-F6EECF244321}">
                <p14:modId xmlns:p14="http://schemas.microsoft.com/office/powerpoint/2010/main" val="787561286"/>
              </p:ext>
            </p:extLst>
          </p:nvPr>
        </p:nvGraphicFramePr>
        <p:xfrm>
          <a:off x="154322" y="1355248"/>
          <a:ext cx="8768006" cy="4945349"/>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PRD</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7615455" y="3082876"/>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cxnSp>
        <p:nvCxnSpPr>
          <p:cNvPr id="5" name="Conector recto 4">
            <a:extLst>
              <a:ext uri="{FF2B5EF4-FFF2-40B4-BE49-F238E27FC236}">
                <a16:creationId xmlns:a16="http://schemas.microsoft.com/office/drawing/2014/main" id="{E4981B54-D5F1-4FB8-963B-FE89535C503D}"/>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7F64003A-0E32-42DA-8F96-E0E2237702D1}"/>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PRD</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19" name="Cerrar corchete 18">
            <a:extLst>
              <a:ext uri="{FF2B5EF4-FFF2-40B4-BE49-F238E27FC236}">
                <a16:creationId xmlns:a16="http://schemas.microsoft.com/office/drawing/2014/main" id="{C491135D-F557-4AE7-8F2F-09A708DE27C5}"/>
              </a:ext>
            </a:extLst>
          </p:cNvPr>
          <p:cNvSpPr/>
          <p:nvPr/>
        </p:nvSpPr>
        <p:spPr>
          <a:xfrm>
            <a:off x="6484347" y="1429438"/>
            <a:ext cx="45719" cy="2373136"/>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Cerrar corchete 19">
            <a:extLst>
              <a:ext uri="{FF2B5EF4-FFF2-40B4-BE49-F238E27FC236}">
                <a16:creationId xmlns:a16="http://schemas.microsoft.com/office/drawing/2014/main" id="{58AEDF05-7337-4520-8EB9-2E169774DBF5}"/>
              </a:ext>
            </a:extLst>
          </p:cNvPr>
          <p:cNvSpPr/>
          <p:nvPr/>
        </p:nvSpPr>
        <p:spPr>
          <a:xfrm>
            <a:off x="6331525" y="3876764"/>
            <a:ext cx="45719" cy="1219204"/>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Cerrar corchete 20">
            <a:extLst>
              <a:ext uri="{FF2B5EF4-FFF2-40B4-BE49-F238E27FC236}">
                <a16:creationId xmlns:a16="http://schemas.microsoft.com/office/drawing/2014/main" id="{CE2F28F3-886E-4D26-849E-4625BAA37AED}"/>
              </a:ext>
            </a:extLst>
          </p:cNvPr>
          <p:cNvSpPr/>
          <p:nvPr/>
        </p:nvSpPr>
        <p:spPr>
          <a:xfrm>
            <a:off x="5943595" y="5095968"/>
            <a:ext cx="45719" cy="457201"/>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srgbClr val="1D75B5"/>
              </a:solidFill>
              <a:effectLst/>
              <a:uLnTx/>
              <a:uFillTx/>
              <a:latin typeface="Calibri"/>
              <a:ea typeface="+mn-ea"/>
              <a:cs typeface="+mn-cs"/>
            </a:endParaRPr>
          </a:p>
        </p:txBody>
      </p:sp>
    </p:spTree>
    <p:extLst>
      <p:ext uri="{BB962C8B-B14F-4D97-AF65-F5344CB8AC3E}">
        <p14:creationId xmlns:p14="http://schemas.microsoft.com/office/powerpoint/2010/main" val="308715046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12398" y="1735928"/>
          <a:ext cx="8487049"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52162">
                  <a:extLst>
                    <a:ext uri="{9D8B030D-6E8A-4147-A177-3AD203B41FA5}">
                      <a16:colId xmlns:a16="http://schemas.microsoft.com/office/drawing/2014/main" val="20002"/>
                    </a:ext>
                  </a:extLst>
                </a:gridCol>
                <a:gridCol w="792724">
                  <a:extLst>
                    <a:ext uri="{9D8B030D-6E8A-4147-A177-3AD203B41FA5}">
                      <a16:colId xmlns:a16="http://schemas.microsoft.com/office/drawing/2014/main" val="1889212505"/>
                    </a:ext>
                  </a:extLst>
                </a:gridCol>
                <a:gridCol w="711600">
                  <a:extLst>
                    <a:ext uri="{9D8B030D-6E8A-4147-A177-3AD203B41FA5}">
                      <a16:colId xmlns:a16="http://schemas.microsoft.com/office/drawing/2014/main" val="1803750054"/>
                    </a:ext>
                  </a:extLst>
                </a:gridCol>
                <a:gridCol w="752162">
                  <a:extLst>
                    <a:ext uri="{9D8B030D-6E8A-4147-A177-3AD203B41FA5}">
                      <a16:colId xmlns:a16="http://schemas.microsoft.com/office/drawing/2014/main" val="2074296805"/>
                    </a:ext>
                  </a:extLst>
                </a:gridCol>
                <a:gridCol w="752162">
                  <a:extLst>
                    <a:ext uri="{9D8B030D-6E8A-4147-A177-3AD203B41FA5}">
                      <a16:colId xmlns:a16="http://schemas.microsoft.com/office/drawing/2014/main" val="3291812143"/>
                    </a:ext>
                  </a:extLst>
                </a:gridCol>
                <a:gridCol w="752162">
                  <a:extLst>
                    <a:ext uri="{9D8B030D-6E8A-4147-A177-3AD203B41FA5}">
                      <a16:colId xmlns:a16="http://schemas.microsoft.com/office/drawing/2014/main" val="363732892"/>
                    </a:ext>
                  </a:extLst>
                </a:gridCol>
                <a:gridCol w="752162">
                  <a:extLst>
                    <a:ext uri="{9D8B030D-6E8A-4147-A177-3AD203B41FA5}">
                      <a16:colId xmlns:a16="http://schemas.microsoft.com/office/drawing/2014/main" val="2967888749"/>
                    </a:ext>
                  </a:extLst>
                </a:gridCol>
                <a:gridCol w="752162">
                  <a:extLst>
                    <a:ext uri="{9D8B030D-6E8A-4147-A177-3AD203B41FA5}">
                      <a16:colId xmlns:a16="http://schemas.microsoft.com/office/drawing/2014/main" val="3603207463"/>
                    </a:ext>
                  </a:extLst>
                </a:gridCol>
                <a:gridCol w="752162">
                  <a:extLst>
                    <a:ext uri="{9D8B030D-6E8A-4147-A177-3AD203B41FA5}">
                      <a16:colId xmlns:a16="http://schemas.microsoft.com/office/drawing/2014/main" val="2793555959"/>
                    </a:ext>
                  </a:extLst>
                </a:gridCol>
                <a:gridCol w="752162">
                  <a:extLst>
                    <a:ext uri="{9D8B030D-6E8A-4147-A177-3AD203B41FA5}">
                      <a16:colId xmlns:a16="http://schemas.microsoft.com/office/drawing/2014/main" val="20005"/>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Corrupción/</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Fraude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Desconfianza/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Poca credibilidad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Fracaso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Mentira/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Deshonesto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Todos son iguales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Decadencia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Malo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Oportunista/Vividor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Conflicto/</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Problemas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Hipocresía/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Falsedad</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PRD</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PRD</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34690235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89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12398" y="1735928"/>
          <a:ext cx="8487049"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52162">
                  <a:extLst>
                    <a:ext uri="{9D8B030D-6E8A-4147-A177-3AD203B41FA5}">
                      <a16:colId xmlns:a16="http://schemas.microsoft.com/office/drawing/2014/main" val="20002"/>
                    </a:ext>
                  </a:extLst>
                </a:gridCol>
                <a:gridCol w="673454">
                  <a:extLst>
                    <a:ext uri="{9D8B030D-6E8A-4147-A177-3AD203B41FA5}">
                      <a16:colId xmlns:a16="http://schemas.microsoft.com/office/drawing/2014/main" val="1889212505"/>
                    </a:ext>
                  </a:extLst>
                </a:gridCol>
                <a:gridCol w="954157">
                  <a:extLst>
                    <a:ext uri="{9D8B030D-6E8A-4147-A177-3AD203B41FA5}">
                      <a16:colId xmlns:a16="http://schemas.microsoft.com/office/drawing/2014/main" val="1803750054"/>
                    </a:ext>
                  </a:extLst>
                </a:gridCol>
                <a:gridCol w="628875">
                  <a:extLst>
                    <a:ext uri="{9D8B030D-6E8A-4147-A177-3AD203B41FA5}">
                      <a16:colId xmlns:a16="http://schemas.microsoft.com/office/drawing/2014/main" val="2074296805"/>
                    </a:ext>
                  </a:extLst>
                </a:gridCol>
                <a:gridCol w="752162">
                  <a:extLst>
                    <a:ext uri="{9D8B030D-6E8A-4147-A177-3AD203B41FA5}">
                      <a16:colId xmlns:a16="http://schemas.microsoft.com/office/drawing/2014/main" val="3291812143"/>
                    </a:ext>
                  </a:extLst>
                </a:gridCol>
                <a:gridCol w="752162">
                  <a:extLst>
                    <a:ext uri="{9D8B030D-6E8A-4147-A177-3AD203B41FA5}">
                      <a16:colId xmlns:a16="http://schemas.microsoft.com/office/drawing/2014/main" val="363732892"/>
                    </a:ext>
                  </a:extLst>
                </a:gridCol>
                <a:gridCol w="752162">
                  <a:extLst>
                    <a:ext uri="{9D8B030D-6E8A-4147-A177-3AD203B41FA5}">
                      <a16:colId xmlns:a16="http://schemas.microsoft.com/office/drawing/2014/main" val="2967888749"/>
                    </a:ext>
                  </a:extLst>
                </a:gridCol>
                <a:gridCol w="752162">
                  <a:extLst>
                    <a:ext uri="{9D8B030D-6E8A-4147-A177-3AD203B41FA5}">
                      <a16:colId xmlns:a16="http://schemas.microsoft.com/office/drawing/2014/main" val="3603207463"/>
                    </a:ext>
                  </a:extLst>
                </a:gridCol>
                <a:gridCol w="752162">
                  <a:extLst>
                    <a:ext uri="{9D8B030D-6E8A-4147-A177-3AD203B41FA5}">
                      <a16:colId xmlns:a16="http://schemas.microsoft.com/office/drawing/2014/main" val="2793555959"/>
                    </a:ext>
                  </a:extLst>
                </a:gridCol>
                <a:gridCol w="752162">
                  <a:extLst>
                    <a:ext uri="{9D8B030D-6E8A-4147-A177-3AD203B41FA5}">
                      <a16:colId xmlns:a16="http://schemas.microsoft.com/office/drawing/2014/main" val="20005"/>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No me gusta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err="1">
                          <a:ln>
                            <a:noFill/>
                          </a:ln>
                          <a:solidFill>
                            <a:srgbClr val="8F2D5D"/>
                          </a:solidFill>
                          <a:effectLst/>
                          <a:uLnTx/>
                          <a:uFillTx/>
                          <a:latin typeface="Helvetica" panose="020B0604020202020204" pitchFamily="34" charset="0"/>
                          <a:ea typeface="+mn-ea"/>
                          <a:cs typeface="Helvetica" panose="020B0604020202020204" pitchFamily="34" charset="0"/>
                        </a:rPr>
                        <a:t>Expriismo</a:t>
                      </a:r>
                      <a:endPar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endParaRP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División/</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Desintegración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Traición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No trabaja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Populismo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Partido político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Izquierda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Lucha por el poder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Antiguo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PRD</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PRD</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20109030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4469">
            <a:alpha val="15000"/>
          </a:srgbClr>
        </a:solidFill>
        <a:effectLst/>
      </p:bgPr>
    </p:bg>
    <p:spTree>
      <p:nvGrpSpPr>
        <p:cNvPr id="1" name=""/>
        <p:cNvGrpSpPr/>
        <p:nvPr/>
      </p:nvGrpSpPr>
      <p:grpSpPr>
        <a:xfrm>
          <a:off x="0" y="0"/>
          <a:ext cx="0" cy="0"/>
          <a:chOff x="0" y="0"/>
          <a:chExt cx="0" cy="0"/>
        </a:xfrm>
      </p:grpSpPr>
      <p:pic>
        <p:nvPicPr>
          <p:cNvPr id="13" name="Imagen 12"/>
          <p:cNvPicPr>
            <a:picLocks noChangeAspect="1"/>
          </p:cNvPicPr>
          <p:nvPr/>
        </p:nvPicPr>
        <p:blipFill>
          <a:blip r:embed="rId2">
            <a:alphaModFix amt="30000"/>
            <a:extLst>
              <a:ext uri="{28A0092B-C50C-407E-A947-70E740481C1C}">
                <a14:useLocalDpi xmlns:a14="http://schemas.microsoft.com/office/drawing/2010/main" val="0"/>
              </a:ext>
            </a:extLst>
          </a:blip>
          <a:stretch>
            <a:fillRect/>
          </a:stretch>
        </p:blipFill>
        <p:spPr>
          <a:xfrm>
            <a:off x="-198774" y="-1568840"/>
            <a:ext cx="9678054" cy="9683797"/>
          </a:xfrm>
          <a:prstGeom prst="rect">
            <a:avLst/>
          </a:prstGeom>
        </p:spPr>
      </p:pic>
      <p:sp>
        <p:nvSpPr>
          <p:cNvPr id="11" name="Rectángulo 10"/>
          <p:cNvSpPr>
            <a:spLocks/>
          </p:cNvSpPr>
          <p:nvPr/>
        </p:nvSpPr>
        <p:spPr>
          <a:xfrm>
            <a:off x="2581069" y="0"/>
            <a:ext cx="3978765" cy="6857999"/>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ángulo 13"/>
          <p:cNvSpPr>
            <a:spLocks/>
          </p:cNvSpPr>
          <p:nvPr/>
        </p:nvSpPr>
        <p:spPr>
          <a:xfrm>
            <a:off x="2583291" y="2417887"/>
            <a:ext cx="3978765" cy="772836"/>
          </a:xfrm>
          <a:prstGeom prst="rect">
            <a:avLst/>
          </a:prstGeom>
          <a:solidFill>
            <a:srgbClr val="00446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051A5F00-53BF-4402-8F03-7C4C014C7B7E}"/>
              </a:ext>
            </a:extLst>
          </p:cNvPr>
          <p:cNvSpPr txBox="1">
            <a:spLocks/>
          </p:cNvSpPr>
          <p:nvPr/>
        </p:nvSpPr>
        <p:spPr>
          <a:xfrm>
            <a:off x="3731857" y="2417887"/>
            <a:ext cx="1816789" cy="707886"/>
          </a:xfrm>
          <a:prstGeom prst="rect">
            <a:avLst/>
          </a:prstGeom>
          <a:noFill/>
        </p:spPr>
        <p:txBody>
          <a:bodyPr wrap="square" rtlCol="0">
            <a:spAutoFit/>
          </a:bodyPr>
          <a:lstStyle/>
          <a:p>
            <a:pPr algn="ctr"/>
            <a:r>
              <a:rPr lang="es-MX" sz="2000" dirty="0">
                <a:solidFill>
                  <a:schemeClr val="bg1"/>
                </a:solidFill>
                <a:latin typeface="Helvetica" charset="0"/>
                <a:ea typeface="Helvetica" charset="0"/>
                <a:cs typeface="Helvetica" charset="0"/>
              </a:rPr>
              <a:t>Perfil de la muestra</a:t>
            </a:r>
          </a:p>
        </p:txBody>
      </p:sp>
      <p:sp>
        <p:nvSpPr>
          <p:cNvPr id="4" name="Elipse 3">
            <a:extLst>
              <a:ext uri="{FF2B5EF4-FFF2-40B4-BE49-F238E27FC236}">
                <a16:creationId xmlns:a16="http://schemas.microsoft.com/office/drawing/2014/main" id="{BB8FCCD9-776E-474E-BAFB-A050DD13D160}"/>
              </a:ext>
            </a:extLst>
          </p:cNvPr>
          <p:cNvSpPr/>
          <p:nvPr/>
        </p:nvSpPr>
        <p:spPr>
          <a:xfrm>
            <a:off x="4288358" y="1540789"/>
            <a:ext cx="648000" cy="64800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 name="6 Imagen">
            <a:hlinkClick r:id="rId3" action="ppaction://hlinksldjump"/>
            <a:extLst>
              <a:ext uri="{FF2B5EF4-FFF2-40B4-BE49-F238E27FC236}">
                <a16:creationId xmlns:a16="http://schemas.microsoft.com/office/drawing/2014/main" id="{A1E43A29-C9CF-4E99-A257-9DB01B712E4E}"/>
              </a:ext>
            </a:extLst>
          </p:cNvPr>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4287568" y="5959635"/>
            <a:ext cx="705369" cy="705369"/>
          </a:xfrm>
          <a:prstGeom prst="rect">
            <a:avLst/>
          </a:prstGeom>
        </p:spPr>
      </p:pic>
      <p:pic>
        <p:nvPicPr>
          <p:cNvPr id="8" name="Imagen 7">
            <a:extLst>
              <a:ext uri="{FF2B5EF4-FFF2-40B4-BE49-F238E27FC236}">
                <a16:creationId xmlns:a16="http://schemas.microsoft.com/office/drawing/2014/main" id="{E6F6FF07-8A0C-430C-A9E9-72A993451C4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76025" y="1630340"/>
            <a:ext cx="490909" cy="490909"/>
          </a:xfrm>
          <a:prstGeom prst="rect">
            <a:avLst/>
          </a:prstGeom>
        </p:spPr>
      </p:pic>
    </p:spTree>
    <p:extLst>
      <p:ext uri="{BB962C8B-B14F-4D97-AF65-F5344CB8AC3E}">
        <p14:creationId xmlns:p14="http://schemas.microsoft.com/office/powerpoint/2010/main" val="60512018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90</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12398" y="1735928"/>
          <a:ext cx="8504009"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64783">
                  <a:extLst>
                    <a:ext uri="{9D8B030D-6E8A-4147-A177-3AD203B41FA5}">
                      <a16:colId xmlns:a16="http://schemas.microsoft.com/office/drawing/2014/main" val="20001"/>
                    </a:ext>
                  </a:extLst>
                </a:gridCol>
                <a:gridCol w="621656">
                  <a:extLst>
                    <a:ext uri="{9D8B030D-6E8A-4147-A177-3AD203B41FA5}">
                      <a16:colId xmlns:a16="http://schemas.microsoft.com/office/drawing/2014/main" val="20002"/>
                    </a:ext>
                  </a:extLst>
                </a:gridCol>
                <a:gridCol w="690929">
                  <a:extLst>
                    <a:ext uri="{9D8B030D-6E8A-4147-A177-3AD203B41FA5}">
                      <a16:colId xmlns:a16="http://schemas.microsoft.com/office/drawing/2014/main" val="1889212505"/>
                    </a:ext>
                  </a:extLst>
                </a:gridCol>
                <a:gridCol w="794511">
                  <a:extLst>
                    <a:ext uri="{9D8B030D-6E8A-4147-A177-3AD203B41FA5}">
                      <a16:colId xmlns:a16="http://schemas.microsoft.com/office/drawing/2014/main" val="1803750054"/>
                    </a:ext>
                  </a:extLst>
                </a:gridCol>
                <a:gridCol w="587347">
                  <a:extLst>
                    <a:ext uri="{9D8B030D-6E8A-4147-A177-3AD203B41FA5}">
                      <a16:colId xmlns:a16="http://schemas.microsoft.com/office/drawing/2014/main" val="2074296805"/>
                    </a:ext>
                  </a:extLst>
                </a:gridCol>
                <a:gridCol w="690929">
                  <a:extLst>
                    <a:ext uri="{9D8B030D-6E8A-4147-A177-3AD203B41FA5}">
                      <a16:colId xmlns:a16="http://schemas.microsoft.com/office/drawing/2014/main" val="3291812143"/>
                    </a:ext>
                  </a:extLst>
                </a:gridCol>
                <a:gridCol w="690929">
                  <a:extLst>
                    <a:ext uri="{9D8B030D-6E8A-4147-A177-3AD203B41FA5}">
                      <a16:colId xmlns:a16="http://schemas.microsoft.com/office/drawing/2014/main" val="363732892"/>
                    </a:ext>
                  </a:extLst>
                </a:gridCol>
                <a:gridCol w="690929">
                  <a:extLst>
                    <a:ext uri="{9D8B030D-6E8A-4147-A177-3AD203B41FA5}">
                      <a16:colId xmlns:a16="http://schemas.microsoft.com/office/drawing/2014/main" val="2967888749"/>
                    </a:ext>
                  </a:extLst>
                </a:gridCol>
                <a:gridCol w="690929">
                  <a:extLst>
                    <a:ext uri="{9D8B030D-6E8A-4147-A177-3AD203B41FA5}">
                      <a16:colId xmlns:a16="http://schemas.microsoft.com/office/drawing/2014/main" val="3603207463"/>
                    </a:ext>
                  </a:extLst>
                </a:gridCol>
                <a:gridCol w="690929">
                  <a:extLst>
                    <a:ext uri="{9D8B030D-6E8A-4147-A177-3AD203B41FA5}">
                      <a16:colId xmlns:a16="http://schemas.microsoft.com/office/drawing/2014/main" val="2793555959"/>
                    </a:ext>
                  </a:extLst>
                </a:gridCol>
                <a:gridCol w="690929">
                  <a:extLst>
                    <a:ext uri="{9D8B030D-6E8A-4147-A177-3AD203B41FA5}">
                      <a16:colId xmlns:a16="http://schemas.microsoft.com/office/drawing/2014/main" val="20005"/>
                    </a:ext>
                  </a:extLst>
                </a:gridCol>
                <a:gridCol w="690929">
                  <a:extLst>
                    <a:ext uri="{9D8B030D-6E8A-4147-A177-3AD203B41FA5}">
                      <a16:colId xmlns:a16="http://schemas.microsoft.com/office/drawing/2014/main" val="2976499824"/>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Trabajo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Andrés Manuel López Obrador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Cuauhtémoc Cárdenas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Política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Buena opción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Cambio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Confianza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accent4"/>
                          </a:solidFill>
                          <a:effectLst/>
                          <a:uLnTx/>
                          <a:uFillTx/>
                          <a:latin typeface="Helvetica" panose="020B0604020202020204" pitchFamily="34" charset="0"/>
                          <a:ea typeface="+mn-ea"/>
                          <a:cs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solidFill>
                          <a:effectLst/>
                          <a:uLnTx/>
                          <a:uFillTx/>
                          <a:latin typeface="Helvetica" panose="020B0604020202020204" pitchFamily="34" charset="0"/>
                          <a:ea typeface="+mn-ea"/>
                          <a:cs typeface="Helvetica" panose="020B0604020202020204" pitchFamily="34" charset="0"/>
                        </a:rPr>
                        <a:t>Nada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9.4%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PRD</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PRD</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187208129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nvPr>
        </p:nvGraphicFramePr>
        <p:xfrm>
          <a:off x="154322" y="1355248"/>
          <a:ext cx="8768006" cy="4945349"/>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PRI</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91</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cxnSp>
        <p:nvCxnSpPr>
          <p:cNvPr id="5" name="Conector recto 4">
            <a:extLst>
              <a:ext uri="{FF2B5EF4-FFF2-40B4-BE49-F238E27FC236}">
                <a16:creationId xmlns:a16="http://schemas.microsoft.com/office/drawing/2014/main" id="{E4981B54-D5F1-4FB8-963B-FE89535C503D}"/>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7F64003A-0E32-42DA-8F96-E0E2237702D1}"/>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PRI</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21" name="Cerrar corchete 20">
            <a:extLst>
              <a:ext uri="{FF2B5EF4-FFF2-40B4-BE49-F238E27FC236}">
                <a16:creationId xmlns:a16="http://schemas.microsoft.com/office/drawing/2014/main" id="{F5C1C189-866D-4C82-9569-A57ECCED1D58}"/>
              </a:ext>
            </a:extLst>
          </p:cNvPr>
          <p:cNvSpPr/>
          <p:nvPr/>
        </p:nvSpPr>
        <p:spPr>
          <a:xfrm>
            <a:off x="5953062" y="4435071"/>
            <a:ext cx="94724" cy="528586"/>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3" name="Cerrar corchete 22">
            <a:extLst>
              <a:ext uri="{FF2B5EF4-FFF2-40B4-BE49-F238E27FC236}">
                <a16:creationId xmlns:a16="http://schemas.microsoft.com/office/drawing/2014/main" id="{05A18DE2-09DD-4DA1-9B35-890371187737}"/>
              </a:ext>
            </a:extLst>
          </p:cNvPr>
          <p:cNvSpPr/>
          <p:nvPr/>
        </p:nvSpPr>
        <p:spPr>
          <a:xfrm>
            <a:off x="7984841" y="1409692"/>
            <a:ext cx="88491" cy="3009812"/>
          </a:xfrm>
          <a:prstGeom prst="rightBracket">
            <a:avLst/>
          </a:prstGeom>
          <a:ln>
            <a:solidFill>
              <a:srgbClr val="72244B"/>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Rectángulo 24">
            <a:extLst>
              <a:ext uri="{FF2B5EF4-FFF2-40B4-BE49-F238E27FC236}">
                <a16:creationId xmlns:a16="http://schemas.microsoft.com/office/drawing/2014/main" id="{FC184CA5-C453-4A50-9C72-E6F345C08C08}"/>
              </a:ext>
            </a:extLst>
          </p:cNvPr>
          <p:cNvSpPr/>
          <p:nvPr/>
        </p:nvSpPr>
        <p:spPr>
          <a:xfrm>
            <a:off x="6384516" y="4327143"/>
            <a:ext cx="634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6455AF"/>
                </a:solidFill>
                <a:effectLst/>
                <a:uLnTx/>
                <a:uFillTx/>
                <a:latin typeface="Helvetica" charset="0"/>
                <a:ea typeface="Helvetica" charset="0"/>
                <a:cs typeface="Helvetica" charset="0"/>
              </a:rPr>
              <a:t>11.3%</a:t>
            </a:r>
          </a:p>
        </p:txBody>
      </p:sp>
      <p:sp>
        <p:nvSpPr>
          <p:cNvPr id="26" name="Rectángulo 25">
            <a:extLst>
              <a:ext uri="{FF2B5EF4-FFF2-40B4-BE49-F238E27FC236}">
                <a16:creationId xmlns:a16="http://schemas.microsoft.com/office/drawing/2014/main" id="{FF5A5AAE-5C29-4A95-BEC0-3DF43D25C1E3}"/>
              </a:ext>
            </a:extLst>
          </p:cNvPr>
          <p:cNvSpPr/>
          <p:nvPr/>
        </p:nvSpPr>
        <p:spPr>
          <a:xfrm>
            <a:off x="8127790" y="2610902"/>
            <a:ext cx="838783" cy="2743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72244B"/>
                </a:solidFill>
                <a:effectLst/>
                <a:uLnTx/>
                <a:uFillTx/>
                <a:latin typeface="Helvetica" charset="0"/>
                <a:ea typeface="Helvetica" charset="0"/>
                <a:cs typeface="Helvetica" charset="0"/>
              </a:rPr>
              <a:t>70.4%</a:t>
            </a:r>
          </a:p>
        </p:txBody>
      </p:sp>
      <p:sp>
        <p:nvSpPr>
          <p:cNvPr id="27" name="Rectángulo 26">
            <a:extLst>
              <a:ext uri="{FF2B5EF4-FFF2-40B4-BE49-F238E27FC236}">
                <a16:creationId xmlns:a16="http://schemas.microsoft.com/office/drawing/2014/main" id="{A3EF4BFB-B8A9-4565-9C49-D870306C1246}"/>
              </a:ext>
            </a:extLst>
          </p:cNvPr>
          <p:cNvSpPr/>
          <p:nvPr/>
        </p:nvSpPr>
        <p:spPr>
          <a:xfrm>
            <a:off x="5823900" y="5386048"/>
            <a:ext cx="890841" cy="415498"/>
          </a:xfrm>
          <a:prstGeom prst="rect">
            <a:avLst/>
          </a:prstGeom>
          <a:noFill/>
        </p:spPr>
        <p:txBody>
          <a:bodyPr wrap="square" rtlCol="0">
            <a:spAutoFit/>
          </a:bodyPr>
          <a:lstStyle/>
          <a:p>
            <a:pPr algn="ctr"/>
            <a:r>
              <a:rPr lang="es-MX" sz="1200" b="1" dirty="0">
                <a:solidFill>
                  <a:srgbClr val="175D91"/>
                </a:solidFill>
                <a:latin typeface="Helvetica" charset="0"/>
                <a:cs typeface="Helvetica" charset="0"/>
              </a:rPr>
              <a:t>Aspectos positivos</a:t>
            </a:r>
          </a:p>
        </p:txBody>
      </p:sp>
      <p:sp>
        <p:nvSpPr>
          <p:cNvPr id="30" name="Rectángulo 29">
            <a:extLst>
              <a:ext uri="{FF2B5EF4-FFF2-40B4-BE49-F238E27FC236}">
                <a16:creationId xmlns:a16="http://schemas.microsoft.com/office/drawing/2014/main" id="{3684AC42-CFCB-405F-9A64-ACD364249ACB}"/>
              </a:ext>
            </a:extLst>
          </p:cNvPr>
          <p:cNvSpPr/>
          <p:nvPr/>
        </p:nvSpPr>
        <p:spPr>
          <a:xfrm>
            <a:off x="6168252" y="4513851"/>
            <a:ext cx="1037620" cy="461665"/>
          </a:xfrm>
          <a:prstGeom prst="rect">
            <a:avLst/>
          </a:prstGeom>
          <a:noFill/>
        </p:spPr>
        <p:txBody>
          <a:bodyPr wrap="square" rtlCol="0">
            <a:spAutoFit/>
          </a:bodyPr>
          <a:lstStyle/>
          <a:p>
            <a:pPr algn="ctr"/>
            <a:r>
              <a:rPr lang="es-MX" sz="1200" b="1" dirty="0">
                <a:solidFill>
                  <a:srgbClr val="6455AF"/>
                </a:solidFill>
                <a:latin typeface="Helvetica" charset="0"/>
                <a:cs typeface="Helvetica" charset="0"/>
              </a:rPr>
              <a:t>Aspectos neutros</a:t>
            </a:r>
          </a:p>
        </p:txBody>
      </p:sp>
      <p:sp>
        <p:nvSpPr>
          <p:cNvPr id="31" name="Cerrar corchete 30">
            <a:extLst>
              <a:ext uri="{FF2B5EF4-FFF2-40B4-BE49-F238E27FC236}">
                <a16:creationId xmlns:a16="http://schemas.microsoft.com/office/drawing/2014/main" id="{77E016BD-698E-4222-AEE8-FE0BCF3A57D7}"/>
              </a:ext>
            </a:extLst>
          </p:cNvPr>
          <p:cNvSpPr/>
          <p:nvPr/>
        </p:nvSpPr>
        <p:spPr>
          <a:xfrm>
            <a:off x="5640724" y="5050554"/>
            <a:ext cx="83971" cy="554603"/>
          </a:xfrm>
          <a:prstGeom prst="rightBracket">
            <a:avLst/>
          </a:prstGeom>
          <a:ln>
            <a:solidFill>
              <a:srgbClr val="175D9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Rectángulo 31">
            <a:extLst>
              <a:ext uri="{FF2B5EF4-FFF2-40B4-BE49-F238E27FC236}">
                <a16:creationId xmlns:a16="http://schemas.microsoft.com/office/drawing/2014/main" id="{44907FB3-4628-41C8-AB5D-C39CC8E6C643}"/>
              </a:ext>
            </a:extLst>
          </p:cNvPr>
          <p:cNvSpPr/>
          <p:nvPr/>
        </p:nvSpPr>
        <p:spPr>
          <a:xfrm>
            <a:off x="6054333" y="5189356"/>
            <a:ext cx="54281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175D91"/>
                </a:solidFill>
                <a:effectLst/>
                <a:uLnTx/>
                <a:uFillTx/>
                <a:latin typeface="Helvetica" charset="0"/>
                <a:ea typeface="Helvetica" charset="0"/>
                <a:cs typeface="Helvetica" charset="0"/>
              </a:rPr>
              <a:t>8.8%</a:t>
            </a:r>
          </a:p>
        </p:txBody>
      </p:sp>
      <p:sp>
        <p:nvSpPr>
          <p:cNvPr id="33" name="Rectángulo 32">
            <a:extLst>
              <a:ext uri="{FF2B5EF4-FFF2-40B4-BE49-F238E27FC236}">
                <a16:creationId xmlns:a16="http://schemas.microsoft.com/office/drawing/2014/main" id="{3C976A31-E37B-47E3-B4DD-DAD20E481D5B}"/>
              </a:ext>
            </a:extLst>
          </p:cNvPr>
          <p:cNvSpPr/>
          <p:nvPr/>
        </p:nvSpPr>
        <p:spPr>
          <a:xfrm>
            <a:off x="8029087" y="2887900"/>
            <a:ext cx="1047564" cy="461665"/>
          </a:xfrm>
          <a:prstGeom prst="rect">
            <a:avLst/>
          </a:prstGeom>
          <a:noFill/>
        </p:spPr>
        <p:txBody>
          <a:bodyPr wrap="square" rtlCol="0">
            <a:spAutoFit/>
          </a:bodyPr>
          <a:lstStyle/>
          <a:p>
            <a:pPr algn="ctr"/>
            <a:r>
              <a:rPr lang="es-MX" sz="1200" b="1" dirty="0">
                <a:solidFill>
                  <a:srgbClr val="72244B"/>
                </a:solidFill>
                <a:latin typeface="Helvetica" charset="0"/>
                <a:cs typeface="Helvetica" charset="0"/>
              </a:rPr>
              <a:t>Aspectos negativos</a:t>
            </a:r>
          </a:p>
        </p:txBody>
      </p:sp>
      <p:sp>
        <p:nvSpPr>
          <p:cNvPr id="34" name="Rectángulo 33">
            <a:extLst>
              <a:ext uri="{FF2B5EF4-FFF2-40B4-BE49-F238E27FC236}">
                <a16:creationId xmlns:a16="http://schemas.microsoft.com/office/drawing/2014/main" id="{019E4D48-D9EC-419D-AC62-0CA7B8E3CC97}"/>
              </a:ext>
            </a:extLst>
          </p:cNvPr>
          <p:cNvSpPr/>
          <p:nvPr/>
        </p:nvSpPr>
        <p:spPr>
          <a:xfrm>
            <a:off x="137860" y="1976519"/>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spTree>
    <p:extLst>
      <p:ext uri="{BB962C8B-B14F-4D97-AF65-F5344CB8AC3E}">
        <p14:creationId xmlns:p14="http://schemas.microsoft.com/office/powerpoint/2010/main" val="164702891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92</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23086" y="1735928"/>
          <a:ext cx="8497828" cy="419887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17790">
                  <a:extLst>
                    <a:ext uri="{9D8B030D-6E8A-4147-A177-3AD203B41FA5}">
                      <a16:colId xmlns:a16="http://schemas.microsoft.com/office/drawing/2014/main" val="20001"/>
                    </a:ext>
                  </a:extLst>
                </a:gridCol>
                <a:gridCol w="702365">
                  <a:extLst>
                    <a:ext uri="{9D8B030D-6E8A-4147-A177-3AD203B41FA5}">
                      <a16:colId xmlns:a16="http://schemas.microsoft.com/office/drawing/2014/main" val="20002"/>
                    </a:ext>
                  </a:extLst>
                </a:gridCol>
                <a:gridCol w="689113">
                  <a:extLst>
                    <a:ext uri="{9D8B030D-6E8A-4147-A177-3AD203B41FA5}">
                      <a16:colId xmlns:a16="http://schemas.microsoft.com/office/drawing/2014/main" val="1889212505"/>
                    </a:ext>
                  </a:extLst>
                </a:gridCol>
                <a:gridCol w="755374">
                  <a:extLst>
                    <a:ext uri="{9D8B030D-6E8A-4147-A177-3AD203B41FA5}">
                      <a16:colId xmlns:a16="http://schemas.microsoft.com/office/drawing/2014/main" val="1803750054"/>
                    </a:ext>
                  </a:extLst>
                </a:gridCol>
                <a:gridCol w="808383">
                  <a:extLst>
                    <a:ext uri="{9D8B030D-6E8A-4147-A177-3AD203B41FA5}">
                      <a16:colId xmlns:a16="http://schemas.microsoft.com/office/drawing/2014/main" val="2074296805"/>
                    </a:ext>
                  </a:extLst>
                </a:gridCol>
                <a:gridCol w="768626">
                  <a:extLst>
                    <a:ext uri="{9D8B030D-6E8A-4147-A177-3AD203B41FA5}">
                      <a16:colId xmlns:a16="http://schemas.microsoft.com/office/drawing/2014/main" val="3291812143"/>
                    </a:ext>
                  </a:extLst>
                </a:gridCol>
                <a:gridCol w="1020417">
                  <a:extLst>
                    <a:ext uri="{9D8B030D-6E8A-4147-A177-3AD203B41FA5}">
                      <a16:colId xmlns:a16="http://schemas.microsoft.com/office/drawing/2014/main" val="363732892"/>
                    </a:ext>
                  </a:extLst>
                </a:gridCol>
                <a:gridCol w="795131">
                  <a:extLst>
                    <a:ext uri="{9D8B030D-6E8A-4147-A177-3AD203B41FA5}">
                      <a16:colId xmlns:a16="http://schemas.microsoft.com/office/drawing/2014/main" val="2967888749"/>
                    </a:ext>
                  </a:extLst>
                </a:gridCol>
                <a:gridCol w="649359">
                  <a:extLst>
                    <a:ext uri="{9D8B030D-6E8A-4147-A177-3AD203B41FA5}">
                      <a16:colId xmlns:a16="http://schemas.microsoft.com/office/drawing/2014/main" val="3603207463"/>
                    </a:ext>
                  </a:extLst>
                </a:gridCol>
                <a:gridCol w="1282990">
                  <a:extLst>
                    <a:ext uri="{9D8B030D-6E8A-4147-A177-3AD203B41FA5}">
                      <a16:colId xmlns:a16="http://schemas.microsoft.com/office/drawing/2014/main" val="2793555959"/>
                    </a:ext>
                  </a:extLst>
                </a:gridCol>
              </a:tblGrid>
              <a:tr h="720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Corrupción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Rateros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Mal </a:t>
                      </a:r>
                    </a:p>
                    <a:p>
                      <a:pPr algn="ctr" rtl="0" fontAlgn="ctr"/>
                      <a:r>
                        <a:rPr lang="es-ES" sz="900" b="1" i="0" u="none" strike="noStrike" dirty="0">
                          <a:solidFill>
                            <a:srgbClr val="72244B"/>
                          </a:solidFill>
                          <a:effectLst/>
                          <a:latin typeface="Helvetica" panose="020B0604020202020204" pitchFamily="34" charset="0"/>
                        </a:rPr>
                        <a:t>gobierno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Es lo peor </a:t>
                      </a:r>
                    </a:p>
                    <a:p>
                      <a:pPr algn="ctr" rtl="0" fontAlgn="ctr"/>
                      <a:r>
                        <a:rPr lang="es-ES" sz="900" b="1" i="0" u="none" strike="noStrike" dirty="0">
                          <a:solidFill>
                            <a:srgbClr val="72244B"/>
                          </a:solidFill>
                          <a:effectLst/>
                          <a:latin typeface="Helvetica" panose="020B0604020202020204" pitchFamily="34" charset="0"/>
                        </a:rPr>
                        <a:t>de México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Desconfianza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Mentiras/</a:t>
                      </a:r>
                    </a:p>
                    <a:p>
                      <a:pPr algn="ctr" rtl="0" fontAlgn="ctr"/>
                      <a:r>
                        <a:rPr lang="es-ES" sz="900" b="1" i="0" u="none" strike="noStrike" dirty="0">
                          <a:solidFill>
                            <a:srgbClr val="72244B"/>
                          </a:solidFill>
                          <a:effectLst/>
                          <a:latin typeface="Helvetica" panose="020B0604020202020204" pitchFamily="34" charset="0"/>
                        </a:rPr>
                        <a:t>Deshonestidad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Mal partido político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Repudio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México no avanza/</a:t>
                      </a:r>
                    </a:p>
                    <a:p>
                      <a:pPr algn="ctr" rtl="0" fontAlgn="ctr"/>
                      <a:r>
                        <a:rPr lang="es-ES" sz="900" b="1" i="0" u="none" strike="noStrike" dirty="0">
                          <a:solidFill>
                            <a:srgbClr val="72244B"/>
                          </a:solidFill>
                          <a:effectLst/>
                          <a:latin typeface="Helvetica" panose="020B0604020202020204" pitchFamily="34" charset="0"/>
                        </a:rPr>
                        <a:t>Estamos estancados desde hace años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40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240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786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240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240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541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786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240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240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541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240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2408">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240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PRI</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PRI</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344637063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93</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518346" cy="396665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91286">
                  <a:extLst>
                    <a:ext uri="{9D8B030D-6E8A-4147-A177-3AD203B41FA5}">
                      <a16:colId xmlns:a16="http://schemas.microsoft.com/office/drawing/2014/main" val="20001"/>
                    </a:ext>
                  </a:extLst>
                </a:gridCol>
                <a:gridCol w="715617">
                  <a:extLst>
                    <a:ext uri="{9D8B030D-6E8A-4147-A177-3AD203B41FA5}">
                      <a16:colId xmlns:a16="http://schemas.microsoft.com/office/drawing/2014/main" val="20002"/>
                    </a:ext>
                  </a:extLst>
                </a:gridCol>
                <a:gridCol w="1484244">
                  <a:extLst>
                    <a:ext uri="{9D8B030D-6E8A-4147-A177-3AD203B41FA5}">
                      <a16:colId xmlns:a16="http://schemas.microsoft.com/office/drawing/2014/main" val="1889212505"/>
                    </a:ext>
                  </a:extLst>
                </a:gridCol>
                <a:gridCol w="808382">
                  <a:extLst>
                    <a:ext uri="{9D8B030D-6E8A-4147-A177-3AD203B41FA5}">
                      <a16:colId xmlns:a16="http://schemas.microsoft.com/office/drawing/2014/main" val="1803750054"/>
                    </a:ext>
                  </a:extLst>
                </a:gridCol>
                <a:gridCol w="622852">
                  <a:extLst>
                    <a:ext uri="{9D8B030D-6E8A-4147-A177-3AD203B41FA5}">
                      <a16:colId xmlns:a16="http://schemas.microsoft.com/office/drawing/2014/main" val="2074296805"/>
                    </a:ext>
                  </a:extLst>
                </a:gridCol>
                <a:gridCol w="1245705">
                  <a:extLst>
                    <a:ext uri="{9D8B030D-6E8A-4147-A177-3AD203B41FA5}">
                      <a16:colId xmlns:a16="http://schemas.microsoft.com/office/drawing/2014/main" val="3291812143"/>
                    </a:ext>
                  </a:extLst>
                </a:gridCol>
                <a:gridCol w="636104">
                  <a:extLst>
                    <a:ext uri="{9D8B030D-6E8A-4147-A177-3AD203B41FA5}">
                      <a16:colId xmlns:a16="http://schemas.microsoft.com/office/drawing/2014/main" val="363732892"/>
                    </a:ext>
                  </a:extLst>
                </a:gridCol>
                <a:gridCol w="490331">
                  <a:extLst>
                    <a:ext uri="{9D8B030D-6E8A-4147-A177-3AD203B41FA5}">
                      <a16:colId xmlns:a16="http://schemas.microsoft.com/office/drawing/2014/main" val="2967888749"/>
                    </a:ext>
                  </a:extLst>
                </a:gridCol>
                <a:gridCol w="742121">
                  <a:extLst>
                    <a:ext uri="{9D8B030D-6E8A-4147-A177-3AD203B41FA5}">
                      <a16:colId xmlns:a16="http://schemas.microsoft.com/office/drawing/2014/main" val="3603207463"/>
                    </a:ext>
                  </a:extLst>
                </a:gridCol>
                <a:gridCol w="773424">
                  <a:extLst>
                    <a:ext uri="{9D8B030D-6E8A-4147-A177-3AD203B41FA5}">
                      <a16:colId xmlns:a16="http://schemas.microsoft.com/office/drawing/2014/main" val="2793555959"/>
                    </a:ext>
                  </a:extLst>
                </a:gridCol>
              </a:tblGrid>
              <a:tr h="720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Siempre es lo mismo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Ya no debe </a:t>
                      </a:r>
                    </a:p>
                    <a:p>
                      <a:pPr algn="ctr" rtl="0" fontAlgn="ctr"/>
                      <a:r>
                        <a:rPr lang="es-ES" sz="900" b="1" i="0" u="none" strike="noStrike" dirty="0">
                          <a:solidFill>
                            <a:srgbClr val="72244B"/>
                          </a:solidFill>
                          <a:effectLst/>
                          <a:latin typeface="Helvetica" panose="020B0604020202020204" pitchFamily="34" charset="0"/>
                        </a:rPr>
                        <a:t>estar en el poder/</a:t>
                      </a:r>
                    </a:p>
                    <a:p>
                      <a:pPr algn="ctr" rtl="0" fontAlgn="ctr"/>
                      <a:r>
                        <a:rPr lang="es-ES" sz="900" b="1" i="0" u="none" strike="noStrike" dirty="0">
                          <a:solidFill>
                            <a:srgbClr val="72244B"/>
                          </a:solidFill>
                          <a:effectLst/>
                          <a:latin typeface="Helvetica" panose="020B0604020202020204" pitchFamily="34" charset="0"/>
                        </a:rPr>
                        <a:t>Darle oportunidad </a:t>
                      </a:r>
                    </a:p>
                    <a:p>
                      <a:pPr algn="ctr" rtl="0" fontAlgn="ctr"/>
                      <a:r>
                        <a:rPr lang="es-ES" sz="900" b="1" i="0" u="none" strike="noStrike" dirty="0">
                          <a:solidFill>
                            <a:srgbClr val="72244B"/>
                          </a:solidFill>
                          <a:effectLst/>
                          <a:latin typeface="Helvetica" panose="020B0604020202020204" pitchFamily="34" charset="0"/>
                        </a:rPr>
                        <a:t>a otros partidos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Inseguridad/</a:t>
                      </a:r>
                    </a:p>
                    <a:p>
                      <a:pPr algn="ctr" rtl="0" fontAlgn="ctr"/>
                      <a:r>
                        <a:rPr lang="es-ES" sz="900" b="1" i="0" u="none" strike="noStrike" dirty="0">
                          <a:solidFill>
                            <a:srgbClr val="72244B"/>
                          </a:solidFill>
                          <a:effectLst/>
                          <a:latin typeface="Helvetica" panose="020B0604020202020204" pitchFamily="34" charset="0"/>
                        </a:rPr>
                        <a:t>Delincuencia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No cumplen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Problemas/El mal estado del país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Fraude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Fracaso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2244B"/>
                          </a:solidFill>
                          <a:effectLst/>
                          <a:latin typeface="Helvetica" panose="020B0604020202020204" pitchFamily="34" charset="0"/>
                        </a:rPr>
                        <a:t>Frustración/</a:t>
                      </a:r>
                    </a:p>
                    <a:p>
                      <a:pPr algn="ctr" rtl="0" fontAlgn="ctr"/>
                      <a:r>
                        <a:rPr lang="es-ES" sz="900" b="1" i="0" u="none" strike="noStrike" dirty="0">
                          <a:solidFill>
                            <a:srgbClr val="72244B"/>
                          </a:solidFill>
                          <a:effectLst/>
                          <a:latin typeface="Helvetica" panose="020B0604020202020204" pitchFamily="34" charset="0"/>
                        </a:rPr>
                        <a:t>Coraje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Siempre ha gobernado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68336">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833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349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8336">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6833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6339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63498">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68336">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6833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6339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68336">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68336">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68336">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6833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6833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6833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6833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68336">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PRI</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PRI</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31847291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94</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316829" y="1751651"/>
          <a:ext cx="8510342" cy="4162874"/>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857548">
                  <a:extLst>
                    <a:ext uri="{9D8B030D-6E8A-4147-A177-3AD203B41FA5}">
                      <a16:colId xmlns:a16="http://schemas.microsoft.com/office/drawing/2014/main" val="20001"/>
                    </a:ext>
                  </a:extLst>
                </a:gridCol>
                <a:gridCol w="967409">
                  <a:extLst>
                    <a:ext uri="{9D8B030D-6E8A-4147-A177-3AD203B41FA5}">
                      <a16:colId xmlns:a16="http://schemas.microsoft.com/office/drawing/2014/main" val="20002"/>
                    </a:ext>
                  </a:extLst>
                </a:gridCol>
                <a:gridCol w="967409">
                  <a:extLst>
                    <a:ext uri="{9D8B030D-6E8A-4147-A177-3AD203B41FA5}">
                      <a16:colId xmlns:a16="http://schemas.microsoft.com/office/drawing/2014/main" val="1889212505"/>
                    </a:ext>
                  </a:extLst>
                </a:gridCol>
                <a:gridCol w="967409">
                  <a:extLst>
                    <a:ext uri="{9D8B030D-6E8A-4147-A177-3AD203B41FA5}">
                      <a16:colId xmlns:a16="http://schemas.microsoft.com/office/drawing/2014/main" val="1803750054"/>
                    </a:ext>
                  </a:extLst>
                </a:gridCol>
                <a:gridCol w="967409">
                  <a:extLst>
                    <a:ext uri="{9D8B030D-6E8A-4147-A177-3AD203B41FA5}">
                      <a16:colId xmlns:a16="http://schemas.microsoft.com/office/drawing/2014/main" val="2074296805"/>
                    </a:ext>
                  </a:extLst>
                </a:gridCol>
                <a:gridCol w="967409">
                  <a:extLst>
                    <a:ext uri="{9D8B030D-6E8A-4147-A177-3AD203B41FA5}">
                      <a16:colId xmlns:a16="http://schemas.microsoft.com/office/drawing/2014/main" val="3291812143"/>
                    </a:ext>
                  </a:extLst>
                </a:gridCol>
                <a:gridCol w="649357">
                  <a:extLst>
                    <a:ext uri="{9D8B030D-6E8A-4147-A177-3AD203B41FA5}">
                      <a16:colId xmlns:a16="http://schemas.microsoft.com/office/drawing/2014/main" val="363732892"/>
                    </a:ext>
                  </a:extLst>
                </a:gridCol>
                <a:gridCol w="702365">
                  <a:extLst>
                    <a:ext uri="{9D8B030D-6E8A-4147-A177-3AD203B41FA5}">
                      <a16:colId xmlns:a16="http://schemas.microsoft.com/office/drawing/2014/main" val="2967888749"/>
                    </a:ext>
                  </a:extLst>
                </a:gridCol>
                <a:gridCol w="556591">
                  <a:extLst>
                    <a:ext uri="{9D8B030D-6E8A-4147-A177-3AD203B41FA5}">
                      <a16:colId xmlns:a16="http://schemas.microsoft.com/office/drawing/2014/main" val="3603207463"/>
                    </a:ext>
                  </a:extLst>
                </a:gridCol>
                <a:gridCol w="699156">
                  <a:extLst>
                    <a:ext uri="{9D8B030D-6E8A-4147-A177-3AD203B41FA5}">
                      <a16:colId xmlns:a16="http://schemas.microsoft.com/office/drawing/2014/main" val="2793555959"/>
                    </a:ext>
                  </a:extLst>
                </a:gridCol>
              </a:tblGrid>
              <a:tr h="68400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Partido político/</a:t>
                      </a:r>
                    </a:p>
                    <a:p>
                      <a:pPr algn="ctr" rtl="0" fontAlgn="ctr"/>
                      <a:r>
                        <a:rPr lang="es-ES" sz="900" b="1" i="0" u="none" strike="noStrike" dirty="0">
                          <a:solidFill>
                            <a:srgbClr val="6455AF"/>
                          </a:solidFill>
                          <a:effectLst/>
                          <a:latin typeface="Helvetica" panose="020B0604020202020204" pitchFamily="34" charset="0"/>
                        </a:rPr>
                        <a:t>Política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6455AF"/>
                          </a:solidFill>
                          <a:effectLst/>
                          <a:latin typeface="Helvetica" panose="020B0604020202020204" pitchFamily="34" charset="0"/>
                        </a:rPr>
                        <a:t>Enrique Peña Nieto/</a:t>
                      </a:r>
                    </a:p>
                    <a:p>
                      <a:pPr algn="ctr" rtl="0" fontAlgn="ctr"/>
                      <a:r>
                        <a:rPr lang="es-ES" sz="900" b="1" i="0" u="none" strike="noStrike" dirty="0">
                          <a:solidFill>
                            <a:srgbClr val="6455AF"/>
                          </a:solidFill>
                          <a:effectLst/>
                          <a:latin typeface="Helvetica" panose="020B0604020202020204" pitchFamily="34" charset="0"/>
                        </a:rPr>
                        <a:t>Presidente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Ha trabajado/</a:t>
                      </a:r>
                    </a:p>
                    <a:p>
                      <a:pPr algn="ctr" rtl="0" fontAlgn="ctr"/>
                      <a:r>
                        <a:rPr lang="es-ES" sz="900" b="1" i="0" u="none" strike="noStrike" dirty="0">
                          <a:solidFill>
                            <a:srgbClr val="175D91"/>
                          </a:solidFill>
                          <a:effectLst/>
                          <a:latin typeface="Helvetica" panose="020B0604020202020204" pitchFamily="34" charset="0"/>
                        </a:rPr>
                        <a:t>Gobierna bien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Confianza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175D91"/>
                          </a:solidFill>
                          <a:effectLst/>
                          <a:latin typeface="Helvetica" panose="020B0604020202020204" pitchFamily="34" charset="0"/>
                        </a:rPr>
                        <a:t>Buen partido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AE85C5"/>
                          </a:solidFill>
                          <a:effectLst/>
                          <a:latin typeface="Helvetica" panose="020B0604020202020204" pitchFamily="34" charset="0"/>
                        </a:rPr>
                        <a:t>Otro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000000"/>
                          </a:solidFill>
                          <a:effectLst/>
                          <a:latin typeface="Helvetica" panose="020B0604020202020204" pitchFamily="34" charset="0"/>
                        </a:rPr>
                        <a:t>Nada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7F7F7F"/>
                          </a:solidFill>
                          <a:effectLst/>
                          <a:latin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s-ES" sz="900" b="1" i="0" u="none" strike="noStrike" dirty="0">
                          <a:solidFill>
                            <a:srgbClr val="595959"/>
                          </a:solidFill>
                          <a:effectLst/>
                          <a:latin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408">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8240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786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82408">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82408">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541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7864">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2408">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2408">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541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82408">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82408">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ES" sz="1100" b="0" i="0" u="none" strike="noStrike">
                        <a:solidFill>
                          <a:srgbClr val="000000"/>
                        </a:solidFill>
                        <a:effectLst/>
                        <a:latin typeface="Calibri" panose="020F050202020403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82408">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82408">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ES" sz="900" b="0" i="0" u="none" strike="noStrike">
                          <a:solidFill>
                            <a:srgbClr val="000000"/>
                          </a:solidFill>
                          <a:effectLst/>
                          <a:latin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8.2%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a:solidFill>
                            <a:srgbClr val="000000"/>
                          </a:solidFill>
                          <a:effectLst/>
                          <a:latin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ES" sz="900" b="0" i="0" u="none" strike="noStrike" dirty="0">
                          <a:solidFill>
                            <a:srgbClr val="000000"/>
                          </a:solidFill>
                          <a:effectLst/>
                          <a:latin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PRI</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PRI</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320749334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33 Gráfico">
            <a:extLst>
              <a:ext uri="{FF2B5EF4-FFF2-40B4-BE49-F238E27FC236}">
                <a16:creationId xmlns:a16="http://schemas.microsoft.com/office/drawing/2014/main" id="{F9AA0B57-2C86-49EB-8614-501E2BFE5329}"/>
              </a:ext>
            </a:extLst>
          </p:cNvPr>
          <p:cNvGraphicFramePr/>
          <p:nvPr>
            <p:extLst>
              <p:ext uri="{D42A27DB-BD31-4B8C-83A1-F6EECF244321}">
                <p14:modId xmlns:p14="http://schemas.microsoft.com/office/powerpoint/2010/main" val="2998962079"/>
              </p:ext>
            </p:extLst>
          </p:nvPr>
        </p:nvGraphicFramePr>
        <p:xfrm>
          <a:off x="154322" y="1355248"/>
          <a:ext cx="8768006" cy="5137580"/>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3"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PAN</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sp>
        <p:nvSpPr>
          <p:cNvPr id="17" name="Rectángulo 16">
            <a:extLst>
              <a:ext uri="{FF2B5EF4-FFF2-40B4-BE49-F238E27FC236}">
                <a16:creationId xmlns:a16="http://schemas.microsoft.com/office/drawing/2014/main" id="{127E699A-7687-467E-8FDC-4BD2441248E0}"/>
              </a:ext>
            </a:extLst>
          </p:cNvPr>
          <p:cNvSpPr/>
          <p:nvPr/>
        </p:nvSpPr>
        <p:spPr>
          <a:xfrm>
            <a:off x="7615455" y="3082876"/>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15" name="142 Imagen">
            <a:hlinkClick r:id="rId5"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95</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cxnSp>
        <p:nvCxnSpPr>
          <p:cNvPr id="5" name="Conector recto 4">
            <a:extLst>
              <a:ext uri="{FF2B5EF4-FFF2-40B4-BE49-F238E27FC236}">
                <a16:creationId xmlns:a16="http://schemas.microsoft.com/office/drawing/2014/main" id="{E4981B54-D5F1-4FB8-963B-FE89535C503D}"/>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7F64003A-0E32-42DA-8F96-E0E2237702D1}"/>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PAN</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
        <p:nvSpPr>
          <p:cNvPr id="19" name="Cerrar corchete 18">
            <a:extLst>
              <a:ext uri="{FF2B5EF4-FFF2-40B4-BE49-F238E27FC236}">
                <a16:creationId xmlns:a16="http://schemas.microsoft.com/office/drawing/2014/main" id="{7D8A7E6D-A2B0-418D-9F10-E4D9D16C9E64}"/>
              </a:ext>
            </a:extLst>
          </p:cNvPr>
          <p:cNvSpPr/>
          <p:nvPr/>
        </p:nvSpPr>
        <p:spPr>
          <a:xfrm>
            <a:off x="6484347" y="1429438"/>
            <a:ext cx="45719" cy="2373136"/>
          </a:xfrm>
          <a:prstGeom prst="rightBracket">
            <a:avLst/>
          </a:prstGeom>
          <a:ln>
            <a:solidFill>
              <a:srgbClr val="8F2D5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Cerrar corchete 19">
            <a:extLst>
              <a:ext uri="{FF2B5EF4-FFF2-40B4-BE49-F238E27FC236}">
                <a16:creationId xmlns:a16="http://schemas.microsoft.com/office/drawing/2014/main" id="{97D18060-21E0-4E0A-B204-C3EF8FBA9217}"/>
              </a:ext>
            </a:extLst>
          </p:cNvPr>
          <p:cNvSpPr/>
          <p:nvPr/>
        </p:nvSpPr>
        <p:spPr>
          <a:xfrm>
            <a:off x="5638790" y="4529175"/>
            <a:ext cx="45719" cy="1081916"/>
          </a:xfrm>
          <a:prstGeom prst="rightBracket">
            <a:avLst/>
          </a:prstGeom>
          <a:ln>
            <a:solidFill>
              <a:srgbClr val="6455A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Cerrar corchete 20">
            <a:extLst>
              <a:ext uri="{FF2B5EF4-FFF2-40B4-BE49-F238E27FC236}">
                <a16:creationId xmlns:a16="http://schemas.microsoft.com/office/drawing/2014/main" id="{F4521DAC-5423-461A-B5AF-13E6C99B5BE9}"/>
              </a:ext>
            </a:extLst>
          </p:cNvPr>
          <p:cNvSpPr/>
          <p:nvPr/>
        </p:nvSpPr>
        <p:spPr>
          <a:xfrm>
            <a:off x="5787185" y="3827922"/>
            <a:ext cx="45719" cy="701253"/>
          </a:xfrm>
          <a:prstGeom prst="rightBracket">
            <a:avLst/>
          </a:prstGeom>
          <a:ln>
            <a:solidFill>
              <a:srgbClr val="1D75B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srgbClr val="1D75B5"/>
              </a:solidFill>
              <a:effectLst/>
              <a:uLnTx/>
              <a:uFillTx/>
              <a:latin typeface="Calibri"/>
              <a:ea typeface="+mn-ea"/>
              <a:cs typeface="+mn-cs"/>
            </a:endParaRPr>
          </a:p>
        </p:txBody>
      </p:sp>
      <p:sp>
        <p:nvSpPr>
          <p:cNvPr id="23" name="CuadroTexto 1">
            <a:extLst>
              <a:ext uri="{FF2B5EF4-FFF2-40B4-BE49-F238E27FC236}">
                <a16:creationId xmlns:a16="http://schemas.microsoft.com/office/drawing/2014/main" id="{1F11E424-616C-4EE0-8A71-42E6F30E61CC}"/>
              </a:ext>
            </a:extLst>
          </p:cNvPr>
          <p:cNvSpPr txBox="1"/>
          <p:nvPr/>
        </p:nvSpPr>
        <p:spPr>
          <a:xfrm rot="5400000">
            <a:off x="6017819" y="4891222"/>
            <a:ext cx="355227" cy="770778"/>
          </a:xfrm>
          <a:prstGeom prst="rect">
            <a:avLst/>
          </a:prstGeom>
        </p:spPr>
        <p:txBody>
          <a:bodyPr vert="vert270"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Aspectos neutros</a:t>
            </a:r>
          </a:p>
        </p:txBody>
      </p:sp>
      <p:sp>
        <p:nvSpPr>
          <p:cNvPr id="25" name="CuadroTexto 2">
            <a:extLst>
              <a:ext uri="{FF2B5EF4-FFF2-40B4-BE49-F238E27FC236}">
                <a16:creationId xmlns:a16="http://schemas.microsoft.com/office/drawing/2014/main" id="{25C4203B-258B-498C-A48A-8C3F3B3735D3}"/>
              </a:ext>
            </a:extLst>
          </p:cNvPr>
          <p:cNvSpPr txBox="1"/>
          <p:nvPr/>
        </p:nvSpPr>
        <p:spPr>
          <a:xfrm>
            <a:off x="6825760" y="2467412"/>
            <a:ext cx="789695" cy="41563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58.1%</a:t>
            </a:r>
          </a:p>
        </p:txBody>
      </p:sp>
      <p:sp>
        <p:nvSpPr>
          <p:cNvPr id="26" name="CuadroTexto 1">
            <a:extLst>
              <a:ext uri="{FF2B5EF4-FFF2-40B4-BE49-F238E27FC236}">
                <a16:creationId xmlns:a16="http://schemas.microsoft.com/office/drawing/2014/main" id="{FA9E0FAE-AEE9-4F0C-8673-23E2354624FB}"/>
              </a:ext>
            </a:extLst>
          </p:cNvPr>
          <p:cNvSpPr txBox="1"/>
          <p:nvPr/>
        </p:nvSpPr>
        <p:spPr>
          <a:xfrm rot="5400000">
            <a:off x="6993919" y="2174738"/>
            <a:ext cx="355227" cy="1282934"/>
          </a:xfrm>
          <a:prstGeom prst="rect">
            <a:avLst/>
          </a:prstGeom>
        </p:spPr>
        <p:txBody>
          <a:bodyPr vert="vert270"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Aspectos negativos</a:t>
            </a:r>
          </a:p>
        </p:txBody>
      </p:sp>
      <p:sp>
        <p:nvSpPr>
          <p:cNvPr id="27" name="CuadroTexto 1">
            <a:extLst>
              <a:ext uri="{FF2B5EF4-FFF2-40B4-BE49-F238E27FC236}">
                <a16:creationId xmlns:a16="http://schemas.microsoft.com/office/drawing/2014/main" id="{702D1207-8568-46CB-87E6-80F065D28623}"/>
              </a:ext>
            </a:extLst>
          </p:cNvPr>
          <p:cNvSpPr txBox="1"/>
          <p:nvPr/>
        </p:nvSpPr>
        <p:spPr>
          <a:xfrm>
            <a:off x="5943411" y="3912117"/>
            <a:ext cx="789695" cy="41563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12.5%</a:t>
            </a:r>
          </a:p>
        </p:txBody>
      </p:sp>
      <p:sp>
        <p:nvSpPr>
          <p:cNvPr id="30" name="CuadroTexto 1">
            <a:extLst>
              <a:ext uri="{FF2B5EF4-FFF2-40B4-BE49-F238E27FC236}">
                <a16:creationId xmlns:a16="http://schemas.microsoft.com/office/drawing/2014/main" id="{F9371D6C-FD34-45E7-A81D-0511DF434446}"/>
              </a:ext>
            </a:extLst>
          </p:cNvPr>
          <p:cNvSpPr txBox="1"/>
          <p:nvPr/>
        </p:nvSpPr>
        <p:spPr>
          <a:xfrm rot="5400000">
            <a:off x="6088785" y="3608908"/>
            <a:ext cx="355227" cy="1282934"/>
          </a:xfrm>
          <a:prstGeom prst="rect">
            <a:avLst/>
          </a:prstGeom>
        </p:spPr>
        <p:txBody>
          <a:bodyPr vert="vert270"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Aspectos positivos</a:t>
            </a:r>
          </a:p>
        </p:txBody>
      </p:sp>
      <p:sp>
        <p:nvSpPr>
          <p:cNvPr id="31" name="CuadroTexto 1">
            <a:extLst>
              <a:ext uri="{FF2B5EF4-FFF2-40B4-BE49-F238E27FC236}">
                <a16:creationId xmlns:a16="http://schemas.microsoft.com/office/drawing/2014/main" id="{33E2DC9C-493A-4913-B2C2-021EEEDFAB3E}"/>
              </a:ext>
            </a:extLst>
          </p:cNvPr>
          <p:cNvSpPr txBox="1"/>
          <p:nvPr/>
        </p:nvSpPr>
        <p:spPr>
          <a:xfrm>
            <a:off x="5871552" y="4920639"/>
            <a:ext cx="789695" cy="41563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12.1%</a:t>
            </a:r>
          </a:p>
        </p:txBody>
      </p:sp>
    </p:spTree>
    <p:extLst>
      <p:ext uri="{BB962C8B-B14F-4D97-AF65-F5344CB8AC3E}">
        <p14:creationId xmlns:p14="http://schemas.microsoft.com/office/powerpoint/2010/main" val="318759646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96</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618963"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59812">
                  <a:extLst>
                    <a:ext uri="{9D8B030D-6E8A-4147-A177-3AD203B41FA5}">
                      <a16:colId xmlns:a16="http://schemas.microsoft.com/office/drawing/2014/main" val="20002"/>
                    </a:ext>
                  </a:extLst>
                </a:gridCol>
                <a:gridCol w="759812">
                  <a:extLst>
                    <a:ext uri="{9D8B030D-6E8A-4147-A177-3AD203B41FA5}">
                      <a16:colId xmlns:a16="http://schemas.microsoft.com/office/drawing/2014/main" val="1889212505"/>
                    </a:ext>
                  </a:extLst>
                </a:gridCol>
                <a:gridCol w="759812">
                  <a:extLst>
                    <a:ext uri="{9D8B030D-6E8A-4147-A177-3AD203B41FA5}">
                      <a16:colId xmlns:a16="http://schemas.microsoft.com/office/drawing/2014/main" val="1803750054"/>
                    </a:ext>
                  </a:extLst>
                </a:gridCol>
                <a:gridCol w="940644">
                  <a:extLst>
                    <a:ext uri="{9D8B030D-6E8A-4147-A177-3AD203B41FA5}">
                      <a16:colId xmlns:a16="http://schemas.microsoft.com/office/drawing/2014/main" val="2074296805"/>
                    </a:ext>
                  </a:extLst>
                </a:gridCol>
                <a:gridCol w="872836">
                  <a:extLst>
                    <a:ext uri="{9D8B030D-6E8A-4147-A177-3AD203B41FA5}">
                      <a16:colId xmlns:a16="http://schemas.microsoft.com/office/drawing/2014/main" val="3291812143"/>
                    </a:ext>
                  </a:extLst>
                </a:gridCol>
                <a:gridCol w="803564">
                  <a:extLst>
                    <a:ext uri="{9D8B030D-6E8A-4147-A177-3AD203B41FA5}">
                      <a16:colId xmlns:a16="http://schemas.microsoft.com/office/drawing/2014/main" val="363732892"/>
                    </a:ext>
                  </a:extLst>
                </a:gridCol>
                <a:gridCol w="762000">
                  <a:extLst>
                    <a:ext uri="{9D8B030D-6E8A-4147-A177-3AD203B41FA5}">
                      <a16:colId xmlns:a16="http://schemas.microsoft.com/office/drawing/2014/main" val="2967888749"/>
                    </a:ext>
                  </a:extLst>
                </a:gridCol>
                <a:gridCol w="595745">
                  <a:extLst>
                    <a:ext uri="{9D8B030D-6E8A-4147-A177-3AD203B41FA5}">
                      <a16:colId xmlns:a16="http://schemas.microsoft.com/office/drawing/2014/main" val="3603207463"/>
                    </a:ext>
                  </a:extLst>
                </a:gridCol>
                <a:gridCol w="762000">
                  <a:extLst>
                    <a:ext uri="{9D8B030D-6E8A-4147-A177-3AD203B41FA5}">
                      <a16:colId xmlns:a16="http://schemas.microsoft.com/office/drawing/2014/main" val="2793555959"/>
                    </a:ext>
                  </a:extLst>
                </a:gridCol>
                <a:gridCol w="637309">
                  <a:extLst>
                    <a:ext uri="{9D8B030D-6E8A-4147-A177-3AD203B41FA5}">
                      <a16:colId xmlns:a16="http://schemas.microsoft.com/office/drawing/2014/main" val="20005"/>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Corrupción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No trabajan/</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No trabajan bien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Todos los partidos son lo mismo/Es lo mismo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Mentiras/</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Deshonestidad/</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No cumple lo que promete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Ve por su propio beneficio/</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Busca el poder/</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Oportunista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Desconfianza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Mal partido (Sin experiencia, fracaso)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Es como el PRI/</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Lo mismo que el PRI</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Delincuentes/</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Ladrones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Decepción/</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Desilusión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PAN</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PAN</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254239515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97</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563549"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57149">
                  <a:extLst>
                    <a:ext uri="{9D8B030D-6E8A-4147-A177-3AD203B41FA5}">
                      <a16:colId xmlns:a16="http://schemas.microsoft.com/office/drawing/2014/main" val="20001"/>
                    </a:ext>
                  </a:extLst>
                </a:gridCol>
                <a:gridCol w="759812">
                  <a:extLst>
                    <a:ext uri="{9D8B030D-6E8A-4147-A177-3AD203B41FA5}">
                      <a16:colId xmlns:a16="http://schemas.microsoft.com/office/drawing/2014/main" val="20002"/>
                    </a:ext>
                  </a:extLst>
                </a:gridCol>
                <a:gridCol w="759812">
                  <a:extLst>
                    <a:ext uri="{9D8B030D-6E8A-4147-A177-3AD203B41FA5}">
                      <a16:colId xmlns:a16="http://schemas.microsoft.com/office/drawing/2014/main" val="1889212505"/>
                    </a:ext>
                  </a:extLst>
                </a:gridCol>
                <a:gridCol w="759812">
                  <a:extLst>
                    <a:ext uri="{9D8B030D-6E8A-4147-A177-3AD203B41FA5}">
                      <a16:colId xmlns:a16="http://schemas.microsoft.com/office/drawing/2014/main" val="1803750054"/>
                    </a:ext>
                  </a:extLst>
                </a:gridCol>
                <a:gridCol w="759812">
                  <a:extLst>
                    <a:ext uri="{9D8B030D-6E8A-4147-A177-3AD203B41FA5}">
                      <a16:colId xmlns:a16="http://schemas.microsoft.com/office/drawing/2014/main" val="2074296805"/>
                    </a:ext>
                  </a:extLst>
                </a:gridCol>
                <a:gridCol w="804286">
                  <a:extLst>
                    <a:ext uri="{9D8B030D-6E8A-4147-A177-3AD203B41FA5}">
                      <a16:colId xmlns:a16="http://schemas.microsoft.com/office/drawing/2014/main" val="3291812143"/>
                    </a:ext>
                  </a:extLst>
                </a:gridCol>
                <a:gridCol w="715338">
                  <a:extLst>
                    <a:ext uri="{9D8B030D-6E8A-4147-A177-3AD203B41FA5}">
                      <a16:colId xmlns:a16="http://schemas.microsoft.com/office/drawing/2014/main" val="363732892"/>
                    </a:ext>
                  </a:extLst>
                </a:gridCol>
                <a:gridCol w="759812">
                  <a:extLst>
                    <a:ext uri="{9D8B030D-6E8A-4147-A177-3AD203B41FA5}">
                      <a16:colId xmlns:a16="http://schemas.microsoft.com/office/drawing/2014/main" val="2967888749"/>
                    </a:ext>
                  </a:extLst>
                </a:gridCol>
                <a:gridCol w="759812">
                  <a:extLst>
                    <a:ext uri="{9D8B030D-6E8A-4147-A177-3AD203B41FA5}">
                      <a16:colId xmlns:a16="http://schemas.microsoft.com/office/drawing/2014/main" val="3603207463"/>
                    </a:ext>
                  </a:extLst>
                </a:gridCol>
                <a:gridCol w="759812">
                  <a:extLst>
                    <a:ext uri="{9D8B030D-6E8A-4147-A177-3AD203B41FA5}">
                      <a16:colId xmlns:a16="http://schemas.microsoft.com/office/drawing/2014/main" val="2793555959"/>
                    </a:ext>
                  </a:extLst>
                </a:gridCol>
                <a:gridCol w="759812">
                  <a:extLst>
                    <a:ext uri="{9D8B030D-6E8A-4147-A177-3AD203B41FA5}">
                      <a16:colId xmlns:a16="http://schemas.microsoft.com/office/drawing/2014/main" val="20005"/>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Conflictos/</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Problemas internos/</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Divisiones </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Le disgusta/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Rechazo al partido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Partido elitista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Fraude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Incertidumbre/Dudas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8F2D5D"/>
                          </a:solidFill>
                          <a:effectLst/>
                          <a:uLnTx/>
                          <a:uFillTx/>
                          <a:latin typeface="Helvetica" panose="020B0604020202020204" pitchFamily="34" charset="0"/>
                          <a:ea typeface="+mn-ea"/>
                          <a:cs typeface="Helvetica" panose="020B0604020202020204" pitchFamily="34" charset="0"/>
                        </a:rPr>
                        <a:t>Violencia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Buen partido (Honesto, responsable, menos peor)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Trabajan/</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Trabajan bien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Cambio/</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Esperanza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Confianza/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Es confiable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PAN</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PAN</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77508428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ángulo 15">
            <a:extLst>
              <a:ext uri="{FF2B5EF4-FFF2-40B4-BE49-F238E27FC236}">
                <a16:creationId xmlns:a16="http://schemas.microsoft.com/office/drawing/2014/main" id="{B0CE1C8D-25A2-4DC7-B1E0-E998FDC54176}"/>
              </a:ext>
            </a:extLst>
          </p:cNvPr>
          <p:cNvSpPr/>
          <p:nvPr/>
        </p:nvSpPr>
        <p:spPr>
          <a:xfrm>
            <a:off x="54017" y="624857"/>
            <a:ext cx="1511179"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*Respuestas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50" b="1" i="0" u="none" strike="noStrike" kern="1200" cap="none" spc="0" normalizeH="0" baseline="0" noProof="0" dirty="0">
                <a:ln>
                  <a:noFill/>
                </a:ln>
                <a:solidFill>
                  <a:prstClr val="black"/>
                </a:solidFill>
                <a:effectLst/>
                <a:uLnTx/>
                <a:uFillTx/>
                <a:latin typeface="Helvetica" charset="0"/>
                <a:ea typeface="Helvetica" charset="0"/>
                <a:cs typeface="Helvetica" charset="0"/>
              </a:rPr>
              <a:t>espontáneas</a:t>
            </a:r>
          </a:p>
        </p:txBody>
      </p:sp>
      <p:pic>
        <p:nvPicPr>
          <p:cNvPr id="30" name="142 Imagen">
            <a:hlinkClick r:id="rId2"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1" name="Grupo 30"/>
          <p:cNvGrpSpPr/>
          <p:nvPr/>
        </p:nvGrpSpPr>
        <p:grpSpPr>
          <a:xfrm>
            <a:off x="8490210" y="6621585"/>
            <a:ext cx="226511" cy="113560"/>
            <a:chOff x="8490210" y="6621585"/>
            <a:chExt cx="226511" cy="113560"/>
          </a:xfrm>
        </p:grpSpPr>
        <p:sp>
          <p:nvSpPr>
            <p:cNvPr id="32" name="Elipse 3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lipse 32">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4" name="Hexágono 33">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35"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98</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22" name="9 Tabla">
            <a:extLst>
              <a:ext uri="{FF2B5EF4-FFF2-40B4-BE49-F238E27FC236}">
                <a16:creationId xmlns:a16="http://schemas.microsoft.com/office/drawing/2014/main" id="{A0AB8BB0-2722-489D-BD72-DC7AD8F1054D}"/>
              </a:ext>
            </a:extLst>
          </p:cNvPr>
          <p:cNvGraphicFramePr>
            <a:graphicFrameLocks noGrp="1"/>
          </p:cNvGraphicFramePr>
          <p:nvPr>
            <p:extLst/>
          </p:nvPr>
        </p:nvGraphicFramePr>
        <p:xfrm>
          <a:off x="206382" y="1735928"/>
          <a:ext cx="8594944" cy="4081602"/>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20000"/>
                    </a:ext>
                  </a:extLst>
                </a:gridCol>
                <a:gridCol w="762974">
                  <a:extLst>
                    <a:ext uri="{9D8B030D-6E8A-4147-A177-3AD203B41FA5}">
                      <a16:colId xmlns:a16="http://schemas.microsoft.com/office/drawing/2014/main" val="20001"/>
                    </a:ext>
                  </a:extLst>
                </a:gridCol>
                <a:gridCol w="568037">
                  <a:extLst>
                    <a:ext uri="{9D8B030D-6E8A-4147-A177-3AD203B41FA5}">
                      <a16:colId xmlns:a16="http://schemas.microsoft.com/office/drawing/2014/main" val="20002"/>
                    </a:ext>
                  </a:extLst>
                </a:gridCol>
                <a:gridCol w="831272">
                  <a:extLst>
                    <a:ext uri="{9D8B030D-6E8A-4147-A177-3AD203B41FA5}">
                      <a16:colId xmlns:a16="http://schemas.microsoft.com/office/drawing/2014/main" val="1889212505"/>
                    </a:ext>
                  </a:extLst>
                </a:gridCol>
                <a:gridCol w="762000">
                  <a:extLst>
                    <a:ext uri="{9D8B030D-6E8A-4147-A177-3AD203B41FA5}">
                      <a16:colId xmlns:a16="http://schemas.microsoft.com/office/drawing/2014/main" val="1803750054"/>
                    </a:ext>
                  </a:extLst>
                </a:gridCol>
                <a:gridCol w="498764">
                  <a:extLst>
                    <a:ext uri="{9D8B030D-6E8A-4147-A177-3AD203B41FA5}">
                      <a16:colId xmlns:a16="http://schemas.microsoft.com/office/drawing/2014/main" val="2074296805"/>
                    </a:ext>
                  </a:extLst>
                </a:gridCol>
                <a:gridCol w="1039091">
                  <a:extLst>
                    <a:ext uri="{9D8B030D-6E8A-4147-A177-3AD203B41FA5}">
                      <a16:colId xmlns:a16="http://schemas.microsoft.com/office/drawing/2014/main" val="3291812143"/>
                    </a:ext>
                  </a:extLst>
                </a:gridCol>
                <a:gridCol w="637309">
                  <a:extLst>
                    <a:ext uri="{9D8B030D-6E8A-4147-A177-3AD203B41FA5}">
                      <a16:colId xmlns:a16="http://schemas.microsoft.com/office/drawing/2014/main" val="363732892"/>
                    </a:ext>
                  </a:extLst>
                </a:gridCol>
                <a:gridCol w="623455">
                  <a:extLst>
                    <a:ext uri="{9D8B030D-6E8A-4147-A177-3AD203B41FA5}">
                      <a16:colId xmlns:a16="http://schemas.microsoft.com/office/drawing/2014/main" val="2967888749"/>
                    </a:ext>
                  </a:extLst>
                </a:gridCol>
                <a:gridCol w="748145">
                  <a:extLst>
                    <a:ext uri="{9D8B030D-6E8A-4147-A177-3AD203B41FA5}">
                      <a16:colId xmlns:a16="http://schemas.microsoft.com/office/drawing/2014/main" val="3603207463"/>
                    </a:ext>
                  </a:extLst>
                </a:gridCol>
                <a:gridCol w="429491">
                  <a:extLst>
                    <a:ext uri="{9D8B030D-6E8A-4147-A177-3AD203B41FA5}">
                      <a16:colId xmlns:a16="http://schemas.microsoft.com/office/drawing/2014/main" val="2793555959"/>
                    </a:ext>
                  </a:extLst>
                </a:gridCol>
                <a:gridCol w="471055">
                  <a:extLst>
                    <a:ext uri="{9D8B030D-6E8A-4147-A177-3AD203B41FA5}">
                      <a16:colId xmlns:a16="http://schemas.microsoft.com/office/drawing/2014/main" val="20005"/>
                    </a:ext>
                  </a:extLst>
                </a:gridCol>
                <a:gridCol w="443345">
                  <a:extLst>
                    <a:ext uri="{9D8B030D-6E8A-4147-A177-3AD203B41FA5}">
                      <a16:colId xmlns:a16="http://schemas.microsoft.com/office/drawing/2014/main" val="3768527325"/>
                    </a:ext>
                  </a:extLst>
                </a:gridCol>
                <a:gridCol w="571726">
                  <a:extLst>
                    <a:ext uri="{9D8B030D-6E8A-4147-A177-3AD203B41FA5}">
                      <a16:colId xmlns:a16="http://schemas.microsoft.com/office/drawing/2014/main" val="2130479673"/>
                    </a:ext>
                  </a:extLst>
                </a:gridCol>
              </a:tblGrid>
              <a:tr h="800090">
                <a:tc>
                  <a:txBody>
                    <a:bodyPr/>
                    <a:lstStyle/>
                    <a:p>
                      <a:endParaRPr lang="es-MX" sz="1000" dirty="0"/>
                    </a:p>
                  </a:txBody>
                  <a:tcPr anchor="ctr">
                    <a:lnR w="12700" cmpd="sng">
                      <a:noFill/>
                    </a:lnR>
                    <a:lnB w="38100" cmpd="sng">
                      <a:noFill/>
                    </a:lnB>
                    <a:noFill/>
                  </a:tcPr>
                </a:tc>
                <a:tc>
                  <a:txBody>
                    <a:bodyPr/>
                    <a:lstStyle/>
                    <a:p>
                      <a:endParaRPr lang="es-MX" sz="1000" dirty="0">
                        <a:latin typeface="Century Gothic"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Le gusta/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1D75B5"/>
                          </a:solidFill>
                          <a:effectLst/>
                          <a:uLnTx/>
                          <a:uFillTx/>
                          <a:latin typeface="Helvetica" panose="020B0604020202020204" pitchFamily="34" charset="0"/>
                          <a:ea typeface="+mn-ea"/>
                          <a:cs typeface="Helvetica" panose="020B0604020202020204" pitchFamily="34" charset="0"/>
                        </a:rPr>
                        <a:t>Simpatiza con el partido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Partido político/</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Partido Acción Nacional</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Personajes del PAN (Fox, Calderón, Anaya)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Regular/</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Más o menos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Su ideología (Partido de derecha/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Partido conservador)</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Competencia/</a:t>
                      </a:r>
                    </a:p>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Partido de oposición</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Ya ha gobernado</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rgbClr val="6455AF"/>
                          </a:solidFill>
                          <a:effectLst/>
                          <a:uLnTx/>
                          <a:uFillTx/>
                          <a:latin typeface="Helvetica" panose="020B0604020202020204" pitchFamily="34" charset="0"/>
                          <a:ea typeface="+mn-ea"/>
                          <a:cs typeface="Helvetica" panose="020B0604020202020204" pitchFamily="34" charset="0"/>
                        </a:rPr>
                        <a:t>Empresarios</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accent4"/>
                          </a:solidFill>
                          <a:effectLst/>
                          <a:uLnTx/>
                          <a:uFillTx/>
                          <a:latin typeface="Helvetica" panose="020B0604020202020204" pitchFamily="34" charset="0"/>
                          <a:ea typeface="+mn-ea"/>
                          <a:cs typeface="Helvetica" panose="020B0604020202020204" pitchFamily="34" charset="0"/>
                        </a:rPr>
                        <a:t>Otra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solidFill>
                          <a:effectLst/>
                          <a:uLnTx/>
                          <a:uFillTx/>
                          <a:latin typeface="Helvetica" panose="020B0604020202020204" pitchFamily="34" charset="0"/>
                          <a:ea typeface="+mn-ea"/>
                          <a:cs typeface="Helvetica" panose="020B0604020202020204" pitchFamily="34" charset="0"/>
                        </a:rPr>
                        <a:t>Nada</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bg1">
                              <a:lumMod val="50000"/>
                            </a:schemeClr>
                          </a:solidFill>
                          <a:effectLst/>
                          <a:uLnTx/>
                          <a:uFillTx/>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685800" rtl="0" eaLnBrk="1" fontAlgn="ctr" latinLnBrk="0" hangingPunct="1">
                        <a:lnSpc>
                          <a:spcPct val="100000"/>
                        </a:lnSpc>
                        <a:spcBef>
                          <a:spcPts val="0"/>
                        </a:spcBef>
                        <a:spcAft>
                          <a:spcPts val="0"/>
                        </a:spcAft>
                        <a:buClrTx/>
                        <a:buSzTx/>
                        <a:buFontTx/>
                        <a:buNone/>
                        <a:tabLst/>
                        <a:defRPr/>
                      </a:pPr>
                      <a:r>
                        <a:rPr kumimoji="0" lang="es-MX" sz="900" b="1" i="0" u="none" strike="noStrike" kern="1200" cap="none" spc="0" normalizeH="0" baseline="0" noProof="0" dirty="0">
                          <a:ln>
                            <a:noFill/>
                          </a:ln>
                          <a:solidFill>
                            <a:schemeClr val="tx1">
                              <a:lumMod val="65000"/>
                              <a:lumOff val="35000"/>
                            </a:schemeClr>
                          </a:solidFill>
                          <a:effectLst/>
                          <a:uLnTx/>
                          <a:uFillTx/>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9525"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4445">
                <a:tc rowSpan="2">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Sexo</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Masculino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Femenino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74445">
                <a:tc rowSpan="3">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Millennials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4445">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Generación X</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2956">
                <a:tc vMerge="1">
                  <a:txBody>
                    <a:bodyPr/>
                    <a:lstStyle/>
                    <a:p>
                      <a:pPr algn="r" fontAlgn="t"/>
                      <a:endParaRPr lang="es-MX" sz="800" b="1" kern="1200" dirty="0">
                        <a:solidFill>
                          <a:schemeClr val="tx1"/>
                        </a:solidFill>
                        <a:latin typeface="Century Gothic" pitchFamily="34" charset="0"/>
                        <a:ea typeface="+mn-ea"/>
                        <a:cs typeface="Century Gothic"/>
                      </a:endParaRP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Baby</a:t>
                      </a:r>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 </a:t>
                      </a:r>
                      <a:r>
                        <a:rPr lang="es-MX" sz="800" kern="1200" dirty="0" err="1">
                          <a:solidFill>
                            <a:schemeClr val="tx1">
                              <a:lumMod val="95000"/>
                              <a:lumOff val="5000"/>
                            </a:schemeClr>
                          </a:solidFill>
                          <a:latin typeface="Helvetica" panose="020B0604020202020204" pitchFamily="34" charset="0"/>
                          <a:ea typeface="+mn-ea"/>
                          <a:cs typeface="Helvetica" panose="020B0604020202020204" pitchFamily="34" charset="0"/>
                        </a:rPr>
                        <a:t>boomers</a:t>
                      </a:r>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7.3%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409">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s-MX" sz="200" kern="1200" dirty="0">
                        <a:solidFill>
                          <a:schemeClr val="tx1"/>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4445">
                <a:tc rowSpan="4">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Escolaridad</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Sin estudios </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9.3%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74445">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Básica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2956">
                <a:tc vMerge="1">
                  <a:txBody>
                    <a:bodyPr/>
                    <a:lstStyle/>
                    <a:p>
                      <a:pPr algn="ctr" fontAlgn="t"/>
                      <a:endParaRPr lang="es-MX" sz="800" b="1" kern="1200" dirty="0">
                        <a:solidFill>
                          <a:schemeClr val="bg1">
                            <a:lumMod val="7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Medio 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74445">
                <a:tc vMerge="1">
                  <a:txBody>
                    <a:bodyPr/>
                    <a:lstStyle/>
                    <a:p>
                      <a:pPr algn="ctr" fontAlgn="t"/>
                      <a:endParaRPr lang="es-MX" sz="700" b="1" kern="1200" dirty="0">
                        <a:solidFill>
                          <a:schemeClr val="bg1">
                            <a:lumMod val="65000"/>
                          </a:schemeClr>
                        </a:solidFill>
                        <a:latin typeface="Century Gothic" pitchFamily="34" charset="0"/>
                        <a:ea typeface="+mn-ea"/>
                        <a:cs typeface="Century Gothic"/>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Superior</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74445">
                <a:tc>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fontAlgn="ctr" latinLnBrk="0" hangingPunct="1"/>
                      <a:endPar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endParaRP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endParaRPr lang="es-MX" sz="900" b="0" i="0" u="none" strike="noStrike" kern="1200">
                        <a:solidFill>
                          <a:srgbClr val="000000"/>
                        </a:solidFill>
                        <a:effectLst/>
                        <a:latin typeface="Helvetica" panose="020B0604020202020204" pitchFamily="34" charset="0"/>
                        <a:ea typeface="+mn-ea"/>
                        <a:cs typeface="Helvetica" panose="020B0604020202020204" pitchFamily="34" charset="0"/>
                      </a:endParaRPr>
                    </a:p>
                  </a:txBody>
                  <a:tcPr marL="9525" marR="9525" marT="9525" marB="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5974324"/>
                  </a:ext>
                </a:extLst>
              </a:tr>
              <a:tr h="174445">
                <a:tc rowSpan="6">
                  <a:txBody>
                    <a:bodyPr/>
                    <a:lstStyle/>
                    <a:p>
                      <a:pPr algn="ctr" fontAlgn="t"/>
                      <a:r>
                        <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rPr>
                        <a:t>Cercanía partidista</a:t>
                      </a: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PAN</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239064"/>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PRI</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26628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Morena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1.1%</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5437595"/>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Otro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840052"/>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Ninguno</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6.0%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5.2%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7797657"/>
                  </a:ext>
                </a:extLst>
              </a:tr>
              <a:tr h="174445">
                <a:tc vMerge="1">
                  <a:txBody>
                    <a:bodyPr/>
                    <a:lstStyle/>
                    <a:p>
                      <a:pPr algn="ctr" fontAlgn="t"/>
                      <a:endParaRPr lang="es-MX" sz="800" b="1" kern="1200" dirty="0">
                        <a:solidFill>
                          <a:schemeClr val="tx1">
                            <a:lumMod val="75000"/>
                            <a:lumOff val="25000"/>
                          </a:schemeClr>
                        </a:solidFill>
                        <a:latin typeface="Helvetica" panose="020B0604020202020204" pitchFamily="34" charset="0"/>
                        <a:ea typeface="+mn-ea"/>
                        <a:cs typeface="Helvetica" panose="020B0604020202020204" pitchFamily="34" charset="0"/>
                      </a:endParaRPr>
                    </a:p>
                  </a:txBody>
                  <a:tcPr marL="9525" marR="9525" marT="9525" marB="0" vert="vert27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r" defTabSz="914400" rtl="0" eaLnBrk="1" fontAlgn="ctr" latinLnBrk="0" hangingPunct="1"/>
                      <a:r>
                        <a:rPr lang="es-MX" sz="800" kern="1200" dirty="0">
                          <a:solidFill>
                            <a:schemeClr val="tx1">
                              <a:lumMod val="95000"/>
                              <a:lumOff val="5000"/>
                            </a:schemeClr>
                          </a:solidFill>
                          <a:latin typeface="Helvetica" panose="020B0604020202020204" pitchFamily="34" charset="0"/>
                          <a:ea typeface="+mn-ea"/>
                          <a:cs typeface="Helvetica" panose="020B0604020202020204" pitchFamily="34" charset="0"/>
                        </a:rPr>
                        <a:t>No respuesta</a:t>
                      </a:r>
                    </a:p>
                  </a:txBody>
                  <a:tcPr marL="85725" marR="9525" marT="9525"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8.8%</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4.4%</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2.7%</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6.2%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3.5%</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0.0%</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8.6%</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a:solidFill>
                            <a:srgbClr val="000000"/>
                          </a:solidFill>
                          <a:effectLst/>
                          <a:latin typeface="Helvetica" panose="020B0604020202020204" pitchFamily="34" charset="0"/>
                          <a:ea typeface="+mn-ea"/>
                          <a:cs typeface="Helvetica" panose="020B0604020202020204" pitchFamily="34" charset="0"/>
                        </a:rPr>
                        <a:t>1.3%</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2.2%</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685800" rtl="0" eaLnBrk="1" fontAlgn="ctr" latinLnBrk="0" hangingPunct="1"/>
                      <a:r>
                        <a:rPr lang="es-MX" sz="900" b="0" i="0" u="none" strike="noStrike" kern="1200" dirty="0">
                          <a:solidFill>
                            <a:srgbClr val="000000"/>
                          </a:solidFill>
                          <a:effectLst/>
                          <a:latin typeface="Helvetica" panose="020B0604020202020204" pitchFamily="34" charset="0"/>
                          <a:ea typeface="+mn-ea"/>
                          <a:cs typeface="Helvetica" panose="020B0604020202020204" pitchFamily="34" charset="0"/>
                        </a:rPr>
                        <a:t>11.9%</a:t>
                      </a:r>
                    </a:p>
                  </a:txBody>
                  <a:tcPr marL="9525" marR="9525" marT="9525" marB="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33106"/>
                  </a:ext>
                </a:extLst>
              </a:tr>
            </a:tbl>
          </a:graphicData>
        </a:graphic>
      </p:graphicFrame>
      <p:sp>
        <p:nvSpPr>
          <p:cNvPr id="29" name="8 CuadroTexto">
            <a:extLst>
              <a:ext uri="{FF2B5EF4-FFF2-40B4-BE49-F238E27FC236}">
                <a16:creationId xmlns:a16="http://schemas.microsoft.com/office/drawing/2014/main" id="{877310AD-9DA7-42B4-A6B3-1FEDBA25F2B2}"/>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7" name="Rectángulo 16">
            <a:extLst>
              <a:ext uri="{FF2B5EF4-FFF2-40B4-BE49-F238E27FC236}">
                <a16:creationId xmlns:a16="http://schemas.microsoft.com/office/drawing/2014/main" id="{251C59BA-D527-49FD-B25E-735FCC0D7A24}"/>
              </a:ext>
            </a:extLst>
          </p:cNvPr>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 name="Imagen 17">
            <a:extLst>
              <a:ext uri="{FF2B5EF4-FFF2-40B4-BE49-F238E27FC236}">
                <a16:creationId xmlns:a16="http://schemas.microsoft.com/office/drawing/2014/main" id="{EBC0DA38-7738-45F1-AA9A-70E40CD9C1CD}"/>
              </a:ext>
            </a:extLst>
          </p:cNvPr>
          <p:cNvPicPr>
            <a:picLocks noChangeAspect="1"/>
          </p:cNvPicPr>
          <p:nvPr/>
        </p:nvPicPr>
        <p:blipFill rotWithShape="1">
          <a:blip r:embed="rId4"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19" name="Imagen 18">
            <a:extLst>
              <a:ext uri="{FF2B5EF4-FFF2-40B4-BE49-F238E27FC236}">
                <a16:creationId xmlns:a16="http://schemas.microsoft.com/office/drawing/2014/main" id="{1087DF4D-A35C-4ED1-9A4E-EC4973D8E3D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20" name="Rectángulo 19">
            <a:extLst>
              <a:ext uri="{FF2B5EF4-FFF2-40B4-BE49-F238E27FC236}">
                <a16:creationId xmlns:a16="http://schemas.microsoft.com/office/drawing/2014/main" id="{82F24EE3-01F8-45AE-8D9C-6F72C1B29AA7}"/>
              </a:ext>
            </a:extLst>
          </p:cNvPr>
          <p:cNvSpPr/>
          <p:nvPr/>
        </p:nvSpPr>
        <p:spPr>
          <a:xfrm>
            <a:off x="7991061" y="-3803"/>
            <a:ext cx="1152938" cy="631564"/>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CuadroTexto 20">
            <a:extLst>
              <a:ext uri="{FF2B5EF4-FFF2-40B4-BE49-F238E27FC236}">
                <a16:creationId xmlns:a16="http://schemas.microsoft.com/office/drawing/2014/main" id="{92B3F570-7BFA-43EA-8769-70315D0407DD}"/>
              </a:ext>
            </a:extLst>
          </p:cNvPr>
          <p:cNvSpPr txBox="1"/>
          <p:nvPr/>
        </p:nvSpPr>
        <p:spPr>
          <a:xfrm>
            <a:off x="7898296" y="103056"/>
            <a:ext cx="1158687"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PAN</a:t>
            </a:r>
          </a:p>
        </p:txBody>
      </p:sp>
      <p:sp>
        <p:nvSpPr>
          <p:cNvPr id="36" name="Rectángulo 35">
            <a:extLst>
              <a:ext uri="{FF2B5EF4-FFF2-40B4-BE49-F238E27FC236}">
                <a16:creationId xmlns:a16="http://schemas.microsoft.com/office/drawing/2014/main" id="{700E896E-E501-4FE6-86F2-608E680889D8}"/>
              </a:ext>
            </a:extLst>
          </p:cNvPr>
          <p:cNvSpPr/>
          <p:nvPr/>
        </p:nvSpPr>
        <p:spPr>
          <a:xfrm>
            <a:off x="1046922" y="668339"/>
            <a:ext cx="7847695"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Ahora le voy a mencionar el nombre de algunas personas y organizaciones. Para cada una dígame que es lo primero que se le viene a la mente cuando lo escucha. Empecemos, ¿qué es lo primero que se le viene a la mente cuando escucha…?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cxnSp>
        <p:nvCxnSpPr>
          <p:cNvPr id="23" name="Conector recto 22">
            <a:extLst>
              <a:ext uri="{FF2B5EF4-FFF2-40B4-BE49-F238E27FC236}">
                <a16:creationId xmlns:a16="http://schemas.microsoft.com/office/drawing/2014/main" id="{DE178178-33A9-4A43-8314-001E499F6061}"/>
              </a:ext>
            </a:extLst>
          </p:cNvPr>
          <p:cNvCxnSpPr>
            <a:cxnSpLocks/>
          </p:cNvCxnSpPr>
          <p:nvPr/>
        </p:nvCxnSpPr>
        <p:spPr>
          <a:xfrm>
            <a:off x="0" y="1722779"/>
            <a:ext cx="118856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4" name="CuadroTexto 23">
            <a:extLst>
              <a:ext uri="{FF2B5EF4-FFF2-40B4-BE49-F238E27FC236}">
                <a16:creationId xmlns:a16="http://schemas.microsoft.com/office/drawing/2014/main" id="{9BBD0F98-B1E3-4E99-B3E8-4DC93C4A6C27}"/>
              </a:ext>
            </a:extLst>
          </p:cNvPr>
          <p:cNvSpPr txBox="1"/>
          <p:nvPr/>
        </p:nvSpPr>
        <p:spPr>
          <a:xfrm>
            <a:off x="0" y="1429438"/>
            <a:ext cx="117944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rPr>
              <a:t>PAN</a:t>
            </a:r>
            <a:endParaRPr kumimoji="0" lang="es-ES" sz="1400" b="1" i="0" u="none" strike="noStrike" kern="1200" cap="none" spc="0" normalizeH="0" baseline="0" noProof="0" dirty="0">
              <a:ln>
                <a:noFill/>
              </a:ln>
              <a:solidFill>
                <a:prstClr val="black"/>
              </a:solidFill>
              <a:effectLst/>
              <a:uLnTx/>
              <a:uFillTx/>
              <a:latin typeface="Helvetica" panose="020B0604020202020204" pitchFamily="34" charset="0"/>
              <a:ea typeface="+mn-ea"/>
              <a:cs typeface="Helvetica" panose="020B0604020202020204" pitchFamily="34" charset="0"/>
            </a:endParaRPr>
          </a:p>
        </p:txBody>
      </p:sp>
    </p:spTree>
    <p:extLst>
      <p:ext uri="{BB962C8B-B14F-4D97-AF65-F5344CB8AC3E}">
        <p14:creationId xmlns:p14="http://schemas.microsoft.com/office/powerpoint/2010/main" val="410565651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ángulo 9"/>
          <p:cNvSpPr/>
          <p:nvPr/>
        </p:nvSpPr>
        <p:spPr>
          <a:xfrm>
            <a:off x="0" y="-3803"/>
            <a:ext cx="9144000" cy="628919"/>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pic>
        <p:nvPicPr>
          <p:cNvPr id="53" name="Imagen 52"/>
          <p:cNvPicPr>
            <a:picLocks noChangeAspect="1"/>
          </p:cNvPicPr>
          <p:nvPr/>
        </p:nvPicPr>
        <p:blipFill rotWithShape="1">
          <a:blip r:embed="rId2" cstate="print">
            <a:alphaModFix amt="9000"/>
            <a:extLst>
              <a:ext uri="{28A0092B-C50C-407E-A947-70E740481C1C}">
                <a14:useLocalDpi xmlns:a14="http://schemas.microsoft.com/office/drawing/2010/main" val="0"/>
              </a:ext>
            </a:extLst>
          </a:blip>
          <a:srcRect t="67529" b="14549"/>
          <a:stretch/>
        </p:blipFill>
        <p:spPr>
          <a:xfrm>
            <a:off x="-459031" y="-26251"/>
            <a:ext cx="3509808" cy="628660"/>
          </a:xfrm>
          <a:prstGeom prst="rect">
            <a:avLst/>
          </a:prstGeom>
        </p:spPr>
      </p:pic>
      <p:pic>
        <p:nvPicPr>
          <p:cNvPr id="55" name="Imagen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8731" y="28256"/>
            <a:ext cx="1276465" cy="554682"/>
          </a:xfrm>
          <a:prstGeom prst="rect">
            <a:avLst/>
          </a:prstGeom>
        </p:spPr>
      </p:pic>
      <p:sp>
        <p:nvSpPr>
          <p:cNvPr id="56" name="Rectángulo 55"/>
          <p:cNvSpPr/>
          <p:nvPr/>
        </p:nvSpPr>
        <p:spPr>
          <a:xfrm>
            <a:off x="5963479" y="-3803"/>
            <a:ext cx="3180520" cy="594355"/>
          </a:xfrm>
          <a:prstGeom prst="rect">
            <a:avLst/>
          </a:prstGeom>
          <a:solidFill>
            <a:srgbClr val="004469">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CuadroTexto 1">
            <a:extLst>
              <a:ext uri="{FF2B5EF4-FFF2-40B4-BE49-F238E27FC236}">
                <a16:creationId xmlns:a16="http://schemas.microsoft.com/office/drawing/2014/main" id="{A82713AE-79FA-4454-B597-916B1278FCB4}"/>
              </a:ext>
            </a:extLst>
          </p:cNvPr>
          <p:cNvSpPr txBox="1"/>
          <p:nvPr/>
        </p:nvSpPr>
        <p:spPr>
          <a:xfrm>
            <a:off x="5963478" y="103056"/>
            <a:ext cx="3371799" cy="369332"/>
          </a:xfrm>
          <a:prstGeom prst="rect">
            <a:avLst/>
          </a:prstGeom>
          <a:noFill/>
        </p:spPr>
        <p:txBody>
          <a:bodyPr wrap="square" rtlCol="0">
            <a:spAutoFit/>
          </a:bodyPr>
          <a:lstStyle>
            <a:defPPr>
              <a:defRPr lang="es-MX"/>
            </a:defPPr>
            <a:lvl1pPr algn="ctr">
              <a:defRPr b="1">
                <a:solidFill>
                  <a:schemeClr val="bg1"/>
                </a:solidFill>
                <a:latin typeface="Helvetica" charset="0"/>
                <a:ea typeface="Helvetica" charset="0"/>
                <a:cs typeface="Helvetica"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prstClr val="white"/>
                </a:solidFill>
                <a:effectLst/>
                <a:uLnTx/>
                <a:uFillTx/>
                <a:latin typeface="Helvetica" charset="0"/>
                <a:cs typeface="Helvetica" charset="0"/>
              </a:rPr>
              <a:t>Partido con plan de trabajo</a:t>
            </a:r>
          </a:p>
        </p:txBody>
      </p:sp>
      <p:sp>
        <p:nvSpPr>
          <p:cNvPr id="63" name="8 CuadroTexto">
            <a:extLst>
              <a:ext uri="{FF2B5EF4-FFF2-40B4-BE49-F238E27FC236}">
                <a16:creationId xmlns:a16="http://schemas.microsoft.com/office/drawing/2014/main" id="{7DE11464-B461-45B5-8378-04359A2642DF}"/>
              </a:ext>
            </a:extLst>
          </p:cNvPr>
          <p:cNvSpPr txBox="1"/>
          <p:nvPr/>
        </p:nvSpPr>
        <p:spPr>
          <a:xfrm>
            <a:off x="3303620" y="6555480"/>
            <a:ext cx="252028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prstClr val="black">
                    <a:lumMod val="75000"/>
                    <a:lumOff val="25000"/>
                  </a:prstClr>
                </a:solidFill>
                <a:effectLst/>
                <a:uLnTx/>
                <a:uFillTx/>
                <a:latin typeface="Helvetica" panose="020B0604020202020204" pitchFamily="34" charset="0"/>
                <a:ea typeface="+mn-ea"/>
                <a:cs typeface="Helvetica" panose="020B0604020202020204" pitchFamily="34" charset="0"/>
              </a:rPr>
              <a:t>n= 800</a:t>
            </a:r>
          </a:p>
        </p:txBody>
      </p:sp>
      <p:sp>
        <p:nvSpPr>
          <p:cNvPr id="13" name="Rectángulo 12">
            <a:extLst>
              <a:ext uri="{FF2B5EF4-FFF2-40B4-BE49-F238E27FC236}">
                <a16:creationId xmlns:a16="http://schemas.microsoft.com/office/drawing/2014/main" id="{37D286AB-84C3-4B62-BD66-B8CBA85FEFF8}"/>
              </a:ext>
            </a:extLst>
          </p:cNvPr>
          <p:cNvSpPr/>
          <p:nvPr/>
        </p:nvSpPr>
        <p:spPr>
          <a:xfrm>
            <a:off x="689112" y="668339"/>
            <a:ext cx="820550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Helvetica" charset="0"/>
                <a:ea typeface="Helvetica" charset="0"/>
                <a:cs typeface="Helvetica" charset="0"/>
              </a:rPr>
              <a:t>Independientemente de su preferencia o rechazo partidista, ¿cuál partido político considera que posee un plan de trabajo más sólido para México? </a:t>
            </a:r>
            <a:endParaRPr kumimoji="0" lang="es-MX" sz="1200" b="0" i="0" u="none" strike="noStrike" kern="1200" cap="none" spc="0" normalizeH="0" baseline="0" noProof="0" dirty="0">
              <a:ln>
                <a:noFill/>
              </a:ln>
              <a:solidFill>
                <a:prstClr val="black"/>
              </a:solidFill>
              <a:effectLst/>
              <a:uLnTx/>
              <a:uFillTx/>
              <a:latin typeface="Helvetica" charset="0"/>
              <a:ea typeface="Helvetica" charset="0"/>
              <a:cs typeface="Helvetica" charset="0"/>
            </a:endParaRPr>
          </a:p>
        </p:txBody>
      </p:sp>
      <p:pic>
        <p:nvPicPr>
          <p:cNvPr id="15" name="142 Imagen">
            <a:hlinkClick r:id="rId4" action="ppaction://hlinksldjump"/>
            <a:extLst>
              <a:ext uri="{FF2B5EF4-FFF2-40B4-BE49-F238E27FC236}">
                <a16:creationId xmlns:a16="http://schemas.microsoft.com/office/drawing/2014/main" id="{0B66C7A6-D05D-4322-A16A-467603DAE5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210" y="6401510"/>
            <a:ext cx="400067" cy="400067"/>
          </a:xfrm>
          <a:prstGeom prst="rect">
            <a:avLst/>
          </a:prstGeom>
        </p:spPr>
      </p:pic>
      <p:grpSp>
        <p:nvGrpSpPr>
          <p:cNvPr id="3" name="Grupo 2"/>
          <p:cNvGrpSpPr/>
          <p:nvPr/>
        </p:nvGrpSpPr>
        <p:grpSpPr>
          <a:xfrm>
            <a:off x="8490210" y="6621585"/>
            <a:ext cx="226511" cy="113560"/>
            <a:chOff x="8490210" y="6621585"/>
            <a:chExt cx="226511" cy="113560"/>
          </a:xfrm>
        </p:grpSpPr>
        <p:sp>
          <p:nvSpPr>
            <p:cNvPr id="22" name="Elipse 21">
              <a:extLst>
                <a:ext uri="{FF2B5EF4-FFF2-40B4-BE49-F238E27FC236}">
                  <a16:creationId xmlns:a16="http://schemas.microsoft.com/office/drawing/2014/main" id="{A7B20A83-BCC6-4A1C-A159-E4869381CBF4}"/>
                </a:ext>
              </a:extLst>
            </p:cNvPr>
            <p:cNvSpPr/>
            <p:nvPr/>
          </p:nvSpPr>
          <p:spPr>
            <a:xfrm>
              <a:off x="8601047" y="6621585"/>
              <a:ext cx="115674" cy="110836"/>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Elipse 23">
              <a:extLst>
                <a:ext uri="{FF2B5EF4-FFF2-40B4-BE49-F238E27FC236}">
                  <a16:creationId xmlns:a16="http://schemas.microsoft.com/office/drawing/2014/main" id="{A2331BBF-966F-41E8-B4FB-8872502BEFFE}"/>
                </a:ext>
              </a:extLst>
            </p:cNvPr>
            <p:cNvSpPr/>
            <p:nvPr/>
          </p:nvSpPr>
          <p:spPr>
            <a:xfrm>
              <a:off x="8490210" y="6663145"/>
              <a:ext cx="72000" cy="72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Hexágono 27">
            <a:extLst>
              <a:ext uri="{FF2B5EF4-FFF2-40B4-BE49-F238E27FC236}">
                <a16:creationId xmlns:a16="http://schemas.microsoft.com/office/drawing/2014/main" id="{36FB30DF-E76A-4AF6-9B29-3290570DC6C7}"/>
              </a:ext>
            </a:extLst>
          </p:cNvPr>
          <p:cNvSpPr/>
          <p:nvPr/>
        </p:nvSpPr>
        <p:spPr>
          <a:xfrm rot="1714015">
            <a:off x="70270" y="6440194"/>
            <a:ext cx="379266" cy="332508"/>
          </a:xfrm>
          <a:prstGeom prst="hexagon">
            <a:avLst/>
          </a:prstGeom>
          <a:solidFill>
            <a:srgbClr val="FFFFFF">
              <a:lumMod val="85000"/>
            </a:srgb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MX" sz="1800" b="0" i="0" u="none" strike="noStrike" kern="0" cap="none" spc="0" normalizeH="0" baseline="0" noProof="0" dirty="0">
              <a:ln>
                <a:noFill/>
              </a:ln>
              <a:solidFill>
                <a:srgbClr val="FFFFFF"/>
              </a:solidFill>
              <a:effectLst/>
              <a:uLnTx/>
              <a:uFillTx/>
              <a:latin typeface="Helvetica"/>
              <a:ea typeface="+mn-ea"/>
              <a:cs typeface="+mn-cs"/>
            </a:endParaRPr>
          </a:p>
        </p:txBody>
      </p:sp>
      <p:sp>
        <p:nvSpPr>
          <p:cNvPr id="29" name="Marcador de número de diapositiva 8">
            <a:extLst>
              <a:ext uri="{FF2B5EF4-FFF2-40B4-BE49-F238E27FC236}">
                <a16:creationId xmlns:a16="http://schemas.microsoft.com/office/drawing/2014/main" id="{22D187A6-2354-4B60-A494-25D7694990FA}"/>
              </a:ext>
            </a:extLst>
          </p:cNvPr>
          <p:cNvSpPr txBox="1">
            <a:spLocks/>
          </p:cNvSpPr>
          <p:nvPr/>
        </p:nvSpPr>
        <p:spPr>
          <a:xfrm>
            <a:off x="0" y="6415365"/>
            <a:ext cx="526473"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A87EAC2A-0716-491B-B150-EDBD009D8A5A}" type="slidenum">
              <a:rPr kumimoji="0" lang="es-MX" sz="1200" b="1" i="0" u="none" strike="noStrike" kern="1200" cap="none" spc="0" normalizeH="0" baseline="0" noProof="0" smtClean="0">
                <a:ln>
                  <a:noFill/>
                </a:ln>
                <a:solidFill>
                  <a:srgbClr val="808080">
                    <a:lumMod val="50000"/>
                  </a:srgbClr>
                </a:solidFill>
                <a:effectLst/>
                <a:uLnTx/>
                <a:uFillTx/>
                <a:latin typeface="Helvetica"/>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99</a:t>
            </a:fld>
            <a:endParaRPr kumimoji="0" lang="es-MX" sz="1200" b="1" i="0" u="none" strike="noStrike" kern="1200" cap="none" spc="0" normalizeH="0" baseline="0" noProof="0" dirty="0">
              <a:ln>
                <a:noFill/>
              </a:ln>
              <a:solidFill>
                <a:srgbClr val="808080">
                  <a:lumMod val="50000"/>
                </a:srgbClr>
              </a:solidFill>
              <a:effectLst/>
              <a:uLnTx/>
              <a:uFillTx/>
              <a:latin typeface="Helvetica"/>
              <a:ea typeface="+mn-ea"/>
              <a:cs typeface="+mn-cs"/>
            </a:endParaRPr>
          </a:p>
        </p:txBody>
      </p:sp>
      <p:graphicFrame>
        <p:nvGraphicFramePr>
          <p:cNvPr id="18" name="56 Gráfico">
            <a:extLst>
              <a:ext uri="{FF2B5EF4-FFF2-40B4-BE49-F238E27FC236}">
                <a16:creationId xmlns:a16="http://schemas.microsoft.com/office/drawing/2014/main" id="{9DC11E5E-CE88-45D7-90C5-A48B7BC29A4E}"/>
              </a:ext>
            </a:extLst>
          </p:cNvPr>
          <p:cNvGraphicFramePr/>
          <p:nvPr>
            <p:extLst/>
          </p:nvPr>
        </p:nvGraphicFramePr>
        <p:xfrm>
          <a:off x="303062" y="3068960"/>
          <a:ext cx="8712968" cy="266429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Tabla 6">
            <a:extLst>
              <a:ext uri="{FF2B5EF4-FFF2-40B4-BE49-F238E27FC236}">
                <a16:creationId xmlns:a16="http://schemas.microsoft.com/office/drawing/2014/main" id="{5CE19505-6347-4C49-AD48-32C4E7F4AD40}"/>
              </a:ext>
            </a:extLst>
          </p:cNvPr>
          <p:cNvGraphicFramePr>
            <a:graphicFrameLocks noGrp="1"/>
          </p:cNvGraphicFramePr>
          <p:nvPr>
            <p:extLst/>
          </p:nvPr>
        </p:nvGraphicFramePr>
        <p:xfrm>
          <a:off x="7008756" y="1412776"/>
          <a:ext cx="2041159" cy="767856"/>
        </p:xfrm>
        <a:graphic>
          <a:graphicData uri="http://schemas.openxmlformats.org/drawingml/2006/table">
            <a:tbl>
              <a:tblPr>
                <a:tableStyleId>{5C22544A-7EE6-4342-B048-85BDC9FD1C3A}</a:tableStyleId>
              </a:tblPr>
              <a:tblGrid>
                <a:gridCol w="830049">
                  <a:extLst>
                    <a:ext uri="{9D8B030D-6E8A-4147-A177-3AD203B41FA5}">
                      <a16:colId xmlns:a16="http://schemas.microsoft.com/office/drawing/2014/main" val="20000"/>
                    </a:ext>
                  </a:extLst>
                </a:gridCol>
                <a:gridCol w="1211110">
                  <a:extLst>
                    <a:ext uri="{9D8B030D-6E8A-4147-A177-3AD203B41FA5}">
                      <a16:colId xmlns:a16="http://schemas.microsoft.com/office/drawing/2014/main" val="20001"/>
                    </a:ext>
                  </a:extLst>
                </a:gridCol>
              </a:tblGrid>
              <a:tr h="255952">
                <a:tc>
                  <a:txBody>
                    <a:bodyPr/>
                    <a:lstStyle/>
                    <a:p>
                      <a:pPr algn="ctr" rtl="0" fontAlgn="ctr"/>
                      <a:r>
                        <a:rPr lang="es-ES" sz="900" b="1" i="0" u="none" strike="noStrike" dirty="0">
                          <a:solidFill>
                            <a:srgbClr val="000000"/>
                          </a:solidFill>
                          <a:effectLst/>
                          <a:latin typeface="Helvetica" panose="020B0604020202020204" pitchFamily="34" charset="0"/>
                          <a:cs typeface="Helvetica" panose="020B0604020202020204" pitchFamily="34" charset="0"/>
                        </a:rPr>
                        <a:t>41.1%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u="none" strike="noStrike" kern="1200" dirty="0">
                          <a:solidFill>
                            <a:schemeClr val="dk1"/>
                          </a:solidFill>
                          <a:effectLst/>
                          <a:latin typeface="Helvetica" panose="020B0604020202020204" pitchFamily="34" charset="0"/>
                          <a:ea typeface="+mn-ea"/>
                          <a:cs typeface="Helvetica" panose="020B0604020202020204" pitchFamily="34" charset="0"/>
                        </a:rPr>
                        <a:t>Ninguno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55952">
                <a:tc>
                  <a:txBody>
                    <a:bodyPr/>
                    <a:lstStyle/>
                    <a:p>
                      <a:pPr algn="ctr" rtl="0" fontAlgn="ctr"/>
                      <a:r>
                        <a:rPr lang="es-ES" sz="900" b="1" i="0" u="none" strike="noStrike" dirty="0">
                          <a:solidFill>
                            <a:srgbClr val="808080"/>
                          </a:solidFill>
                          <a:effectLst/>
                          <a:latin typeface="Helvetica" panose="020B0604020202020204" pitchFamily="34" charset="0"/>
                          <a:cs typeface="Helvetica" panose="020B0604020202020204" pitchFamily="34" charset="0"/>
                        </a:rPr>
                        <a:t>11.9%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u="none" strike="noStrike" kern="1200" dirty="0">
                          <a:solidFill>
                            <a:schemeClr val="bg1">
                              <a:lumMod val="65000"/>
                            </a:schemeClr>
                          </a:solidFill>
                          <a:effectLst/>
                          <a:latin typeface="Helvetica" panose="020B0604020202020204" pitchFamily="34" charset="0"/>
                          <a:ea typeface="+mn-ea"/>
                          <a:cs typeface="Helvetica" panose="020B0604020202020204" pitchFamily="34" charset="0"/>
                        </a:rPr>
                        <a:t>No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5952">
                <a:tc>
                  <a:txBody>
                    <a:bodyPr/>
                    <a:lstStyle/>
                    <a:p>
                      <a:pPr algn="ctr" rtl="0" fontAlgn="ctr"/>
                      <a:r>
                        <a:rPr lang="es-ES" sz="900" b="1" i="0" u="none" strike="noStrike" dirty="0">
                          <a:solidFill>
                            <a:srgbClr val="595959"/>
                          </a:solidFill>
                          <a:effectLst/>
                          <a:latin typeface="Helvetica" panose="020B0604020202020204" pitchFamily="34" charset="0"/>
                          <a:cs typeface="Helvetica" panose="020B0604020202020204" pitchFamily="34" charset="0"/>
                        </a:rPr>
                        <a:t>7.1%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rtl="0" fontAlgn="ctr"/>
                      <a:r>
                        <a:rPr lang="es-MX" sz="900" b="1" u="none" strike="noStrike" kern="1200" dirty="0">
                          <a:solidFill>
                            <a:schemeClr val="bg1">
                              <a:lumMod val="50000"/>
                            </a:schemeClr>
                          </a:solidFill>
                          <a:effectLst/>
                          <a:latin typeface="Helvetica" panose="020B0604020202020204" pitchFamily="34" charset="0"/>
                          <a:ea typeface="+mn-ea"/>
                          <a:cs typeface="Helvetica" panose="020B0604020202020204" pitchFamily="34" charset="0"/>
                        </a:rPr>
                        <a:t>No contestó</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pic>
        <p:nvPicPr>
          <p:cNvPr id="21" name="Picture 2" descr="C:\Users\Sortega\Desktop\PES (1).png">
            <a:extLst>
              <a:ext uri="{FF2B5EF4-FFF2-40B4-BE49-F238E27FC236}">
                <a16:creationId xmlns:a16="http://schemas.microsoft.com/office/drawing/2014/main" id="{26C83B6E-78D6-47E0-8AFC-2C669E80721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207445" y="4183138"/>
            <a:ext cx="479284" cy="468000"/>
          </a:xfrm>
          <a:prstGeom prst="rect">
            <a:avLst/>
          </a:prstGeom>
          <a:noFill/>
          <a:effectLst/>
          <a:extLst>
            <a:ext uri="{909E8E84-426E-40dd-AFC4-6F175D3DCCD1}">
              <a14:hiddenFill xmlns:a14="http://schemas.microsoft.com/office/drawing/2010/main" xmlns="">
                <a:solidFill>
                  <a:srgbClr val="FFFFFF"/>
                </a:solidFill>
              </a14:hiddenFill>
            </a:ext>
          </a:extLst>
        </p:spPr>
      </p:pic>
      <p:pic>
        <p:nvPicPr>
          <p:cNvPr id="27" name="1 Imagen" descr="c_pri.png">
            <a:extLst>
              <a:ext uri="{FF2B5EF4-FFF2-40B4-BE49-F238E27FC236}">
                <a16:creationId xmlns:a16="http://schemas.microsoft.com/office/drawing/2014/main" id="{1AB56423-65BC-4A61-B2FF-AC822DE7E0E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663699" y="4103627"/>
            <a:ext cx="462345" cy="468000"/>
          </a:xfrm>
          <a:prstGeom prst="rect">
            <a:avLst/>
          </a:prstGeom>
          <a:effectLst/>
        </p:spPr>
      </p:pic>
      <p:pic>
        <p:nvPicPr>
          <p:cNvPr id="30" name="2 Imagen" descr="c_prd.png">
            <a:extLst>
              <a:ext uri="{FF2B5EF4-FFF2-40B4-BE49-F238E27FC236}">
                <a16:creationId xmlns:a16="http://schemas.microsoft.com/office/drawing/2014/main" id="{884F3B89-2A20-456A-9520-D9E39057EF6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597647" y="4222895"/>
            <a:ext cx="462436" cy="468000"/>
          </a:xfrm>
          <a:prstGeom prst="rect">
            <a:avLst/>
          </a:prstGeom>
          <a:effectLst/>
        </p:spPr>
      </p:pic>
      <p:pic>
        <p:nvPicPr>
          <p:cNvPr id="31" name="3 Imagen" descr="c_pt.png">
            <a:extLst>
              <a:ext uri="{FF2B5EF4-FFF2-40B4-BE49-F238E27FC236}">
                <a16:creationId xmlns:a16="http://schemas.microsoft.com/office/drawing/2014/main" id="{6F41AC81-2EF5-40A0-818D-47347A245B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531686" y="4222897"/>
            <a:ext cx="462397" cy="468000"/>
          </a:xfrm>
          <a:prstGeom prst="rect">
            <a:avLst/>
          </a:prstGeom>
          <a:effectLst/>
        </p:spPr>
      </p:pic>
      <p:pic>
        <p:nvPicPr>
          <p:cNvPr id="32" name="5 Imagen" descr="c_mc.png">
            <a:extLst>
              <a:ext uri="{FF2B5EF4-FFF2-40B4-BE49-F238E27FC236}">
                <a16:creationId xmlns:a16="http://schemas.microsoft.com/office/drawing/2014/main" id="{D400A8E6-558C-4735-BEB7-0EF38CF8E033}"/>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399803" y="4222897"/>
            <a:ext cx="462397" cy="468000"/>
          </a:xfrm>
          <a:prstGeom prst="rect">
            <a:avLst/>
          </a:prstGeom>
          <a:effectLst/>
        </p:spPr>
      </p:pic>
      <p:pic>
        <p:nvPicPr>
          <p:cNvPr id="33" name="6 Imagen" descr="c_panal.png">
            <a:extLst>
              <a:ext uri="{FF2B5EF4-FFF2-40B4-BE49-F238E27FC236}">
                <a16:creationId xmlns:a16="http://schemas.microsoft.com/office/drawing/2014/main" id="{3D2C8552-FA36-48BD-AE44-8A3FBFAF4BEB}"/>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333803" y="4236149"/>
            <a:ext cx="462436" cy="468000"/>
          </a:xfrm>
          <a:prstGeom prst="rect">
            <a:avLst/>
          </a:prstGeom>
          <a:effectLst/>
        </p:spPr>
      </p:pic>
      <p:pic>
        <p:nvPicPr>
          <p:cNvPr id="34" name="7 Imagen" descr="c_pan.png">
            <a:extLst>
              <a:ext uri="{FF2B5EF4-FFF2-40B4-BE49-F238E27FC236}">
                <a16:creationId xmlns:a16="http://schemas.microsoft.com/office/drawing/2014/main" id="{F9411FEB-9905-4D01-80F5-3949C2F48FE7}"/>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24135" y="3904840"/>
            <a:ext cx="467961" cy="468000"/>
          </a:xfrm>
          <a:prstGeom prst="rect">
            <a:avLst/>
          </a:prstGeom>
          <a:effectLst/>
        </p:spPr>
      </p:pic>
      <p:pic>
        <p:nvPicPr>
          <p:cNvPr id="35" name="4 Imagen" descr="c_pvem.png">
            <a:extLst>
              <a:ext uri="{FF2B5EF4-FFF2-40B4-BE49-F238E27FC236}">
                <a16:creationId xmlns:a16="http://schemas.microsoft.com/office/drawing/2014/main" id="{8D6EBACF-E3CF-49AC-B5E3-857AF675E902}"/>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465686" y="4222897"/>
            <a:ext cx="462514" cy="468000"/>
          </a:xfrm>
          <a:prstGeom prst="rect">
            <a:avLst/>
          </a:prstGeom>
          <a:effectLst/>
        </p:spPr>
      </p:pic>
      <p:pic>
        <p:nvPicPr>
          <p:cNvPr id="36" name="4 Imagen">
            <a:extLst>
              <a:ext uri="{FF2B5EF4-FFF2-40B4-BE49-F238E27FC236}">
                <a16:creationId xmlns:a16="http://schemas.microsoft.com/office/drawing/2014/main" id="{307429C3-20A8-40C4-B43A-6AD80BB7BFB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267842" y="3639800"/>
            <a:ext cx="468000" cy="468000"/>
          </a:xfrm>
          <a:prstGeom prst="rect">
            <a:avLst/>
          </a:prstGeom>
          <a:effectLst/>
        </p:spPr>
      </p:pic>
    </p:spTree>
    <p:extLst>
      <p:ext uri="{BB962C8B-B14F-4D97-AF65-F5344CB8AC3E}">
        <p14:creationId xmlns:p14="http://schemas.microsoft.com/office/powerpoint/2010/main" val="554777440"/>
      </p:ext>
    </p:extLst>
  </p:cSld>
  <p:clrMapOvr>
    <a:masterClrMapping/>
  </p:clrMapOvr>
</p:sld>
</file>

<file path=ppt/theme/theme1.xml><?xml version="1.0" encoding="utf-8"?>
<a:theme xmlns:a="http://schemas.openxmlformats.org/drawingml/2006/main" name="Tema de Offic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rigen">
    <a:majorFont>
      <a:latin typeface="Bookman Old Style"/>
      <a:ea typeface=""/>
      <a:cs typeface=""/>
      <a:font script="Grek" typeface="Cambria"/>
      <a:font script="Cyrl" typeface="Cambria"/>
      <a:font script="Jpan" typeface="HG明朝E"/>
      <a:font script="Hang" typeface="돋움"/>
      <a:font script="Hans" typeface="宋体"/>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rigen">
    <a:majorFont>
      <a:latin typeface="Bookman Old Style"/>
      <a:ea typeface=""/>
      <a:cs typeface=""/>
      <a:font script="Grek" typeface="Cambria"/>
      <a:font script="Cyrl" typeface="Cambria"/>
      <a:font script="Jpan" typeface="HG明朝E"/>
      <a:font script="Hang" typeface="돋움"/>
      <a:font script="Hans" typeface="宋体"/>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rigen">
    <a:majorFont>
      <a:latin typeface="Bookman Old Style"/>
      <a:ea typeface=""/>
      <a:cs typeface=""/>
      <a:font script="Grek" typeface="Cambria"/>
      <a:font script="Cyrl" typeface="Cambria"/>
      <a:font script="Jpan" typeface="HG明朝E"/>
      <a:font script="Hang" typeface="돋움"/>
      <a:font script="Hans" typeface="宋体"/>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rigen">
    <a:majorFont>
      <a:latin typeface="Bookman Old Style"/>
      <a:ea typeface=""/>
      <a:cs typeface=""/>
      <a:font script="Grek" typeface="Cambria"/>
      <a:font script="Cyrl" typeface="Cambria"/>
      <a:font script="Jpan" typeface="HG明朝E"/>
      <a:font script="Hang" typeface="돋움"/>
      <a:font script="Hans" typeface="宋体"/>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0</TotalTime>
  <Words>31066</Words>
  <Application>Microsoft Office PowerPoint</Application>
  <PresentationFormat>Presentación en pantalla (4:3)</PresentationFormat>
  <Paragraphs>13399</Paragraphs>
  <Slides>127</Slides>
  <Notes>0</Notes>
  <HiddenSlides>0</HiddenSlides>
  <MMClips>0</MMClips>
  <ScaleCrop>false</ScaleCrop>
  <HeadingPairs>
    <vt:vector size="6" baseType="variant">
      <vt:variant>
        <vt:lpstr>Fuentes usadas</vt:lpstr>
      </vt:variant>
      <vt:variant>
        <vt:i4>7</vt:i4>
      </vt:variant>
      <vt:variant>
        <vt:lpstr>Tema</vt:lpstr>
      </vt:variant>
      <vt:variant>
        <vt:i4>3</vt:i4>
      </vt:variant>
      <vt:variant>
        <vt:lpstr>Títulos de diapositiva</vt:lpstr>
      </vt:variant>
      <vt:variant>
        <vt:i4>127</vt:i4>
      </vt:variant>
    </vt:vector>
  </HeadingPairs>
  <TitlesOfParts>
    <vt:vector size="137" baseType="lpstr">
      <vt:lpstr>Arial</vt:lpstr>
      <vt:lpstr>Calibri</vt:lpstr>
      <vt:lpstr>Calibri Light</vt:lpstr>
      <vt:lpstr>Cambria Math</vt:lpstr>
      <vt:lpstr>Century Gothic</vt:lpstr>
      <vt:lpstr>Helvetica</vt:lpstr>
      <vt:lpstr>Helvetica</vt:lpstr>
      <vt:lpstr>Tema de Office</vt:lpstr>
      <vt:lpstr>1_Tema de Office</vt:lpstr>
      <vt:lpstr>3_Tema de Office</vt:lpstr>
      <vt:lpstr>AMLO</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
  <cp:lastModifiedBy/>
  <cp:revision>553</cp:revision>
  <dcterms:created xsi:type="dcterms:W3CDTF">2017-08-14T23:15:25Z</dcterms:created>
  <dcterms:modified xsi:type="dcterms:W3CDTF">2017-11-02T07:19:29Z</dcterms:modified>
</cp:coreProperties>
</file>